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jpg" ContentType="image/jpg"/>
  <Override PartName="/ppt/media/image10.jpg" ContentType="image/jpg"/>
  <Override PartName="/ppt/media/image15.jpg" ContentType="image/jpg"/>
  <Override PartName="/ppt/media/image22.jpg" ContentType="image/jpg"/>
  <Override PartName="/ppt/media/image23.jpg" ContentType="image/jpg"/>
  <Override PartName="/ppt/notesSlides/notesSlide3.xml" ContentType="application/vnd.openxmlformats-officedocument.presentationml.notesSlide+xml"/>
  <Override PartName="/ppt/media/image26.jpg" ContentType="image/jpg"/>
  <Override PartName="/ppt/media/image27.jpg" ContentType="image/jpg"/>
  <Override PartName="/ppt/media/image28.jpg" ContentType="image/jpg"/>
  <Override PartName="/ppt/media/image29.jpg" ContentType="image/jpg"/>
  <Override PartName="/ppt/media/image36.jpg" ContentType="image/jpg"/>
  <Override PartName="/ppt/media/image37.jpg" ContentType="image/jpg"/>
  <Override PartName="/ppt/media/image143.jpg" ContentType="image/jpg"/>
  <Override PartName="/ppt/media/image160.jpg" ContentType="image/jpg"/>
  <Override PartName="/ppt/media/image161.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307" r:id="rId3"/>
    <p:sldId id="291" r:id="rId4"/>
    <p:sldId id="270" r:id="rId5"/>
    <p:sldId id="271" r:id="rId6"/>
    <p:sldId id="295" r:id="rId7"/>
    <p:sldId id="296" r:id="rId8"/>
    <p:sldId id="298" r:id="rId9"/>
    <p:sldId id="299" r:id="rId10"/>
    <p:sldId id="300" r:id="rId11"/>
    <p:sldId id="308" r:id="rId12"/>
    <p:sldId id="258" r:id="rId13"/>
    <p:sldId id="303" r:id="rId14"/>
    <p:sldId id="319" r:id="rId15"/>
    <p:sldId id="323" r:id="rId16"/>
    <p:sldId id="326" r:id="rId17"/>
    <p:sldId id="332" r:id="rId18"/>
    <p:sldId id="334" r:id="rId19"/>
    <p:sldId id="345" r:id="rId20"/>
    <p:sldId id="344" r:id="rId21"/>
    <p:sldId id="358" r:id="rId22"/>
    <p:sldId id="359" r:id="rId23"/>
    <p:sldId id="356" r:id="rId24"/>
    <p:sldId id="357" r:id="rId25"/>
    <p:sldId id="360" r:id="rId26"/>
    <p:sldId id="309" r:id="rId27"/>
    <p:sldId id="310" r:id="rId28"/>
    <p:sldId id="311" r:id="rId29"/>
    <p:sldId id="312" r:id="rId30"/>
    <p:sldId id="313" r:id="rId31"/>
    <p:sldId id="315" r:id="rId32"/>
    <p:sldId id="361" r:id="rId33"/>
    <p:sldId id="321" r:id="rId34"/>
    <p:sldId id="329" r:id="rId35"/>
    <p:sldId id="330" r:id="rId36"/>
    <p:sldId id="331" r:id="rId37"/>
    <p:sldId id="336" r:id="rId38"/>
    <p:sldId id="337" r:id="rId39"/>
    <p:sldId id="343"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296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CEBA0-9ACE-4E99-91B9-5D5BC3A8669C}" type="datetimeFigureOut">
              <a:rPr lang="zh-CN" altLang="en-US" smtClean="0"/>
              <a:t>2023/2/26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1D7F84-307D-4A91-8104-58F340A86DDA}" type="slidenum">
              <a:rPr lang="zh-CN" altLang="en-US" smtClean="0"/>
              <a:t>‹#›</a:t>
            </a:fld>
            <a:endParaRPr lang="zh-CN" altLang="en-US"/>
          </a:p>
        </p:txBody>
      </p:sp>
    </p:spTree>
    <p:extLst>
      <p:ext uri="{BB962C8B-B14F-4D97-AF65-F5344CB8AC3E}">
        <p14:creationId xmlns:p14="http://schemas.microsoft.com/office/powerpoint/2010/main" val="159429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597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a:t>GPU </a:t>
            </a:r>
            <a:r>
              <a:rPr lang="zh-CN" altLang="en-US" dirty="0"/>
              <a:t>与 </a:t>
            </a:r>
            <a:r>
              <a:rPr lang="en-US" altLang="zh-CN" dirty="0"/>
              <a:t>CPU </a:t>
            </a:r>
            <a:r>
              <a:rPr lang="zh-CN" altLang="en-US" dirty="0"/>
              <a:t>的架构侧重点不同，</a:t>
            </a:r>
            <a:r>
              <a:rPr lang="en-US" altLang="zh-CN" dirty="0"/>
              <a:t>CPU </a:t>
            </a:r>
            <a:r>
              <a:rPr lang="zh-CN" altLang="en-US" dirty="0"/>
              <a:t>侧重于指令执行中的逻辑控制，而 </a:t>
            </a:r>
            <a:r>
              <a:rPr lang="en-US" altLang="zh-CN" dirty="0"/>
              <a:t>GPU </a:t>
            </a:r>
            <a:r>
              <a:rPr lang="zh-CN" altLang="en-US" dirty="0"/>
              <a:t>在大规 模的密集型数据并行计算方面的优势极为突出。为了优化某个程序，往往需要同时借助 </a:t>
            </a:r>
            <a:r>
              <a:rPr lang="en-US" altLang="zh-CN" dirty="0"/>
              <a:t>CPU </a:t>
            </a:r>
            <a:r>
              <a:rPr lang="zh-CN" altLang="en-US" dirty="0"/>
              <a:t>和 </a:t>
            </a:r>
            <a:r>
              <a:rPr lang="en-US" altLang="zh-CN" dirty="0"/>
              <a:t>GPU</a:t>
            </a:r>
            <a:r>
              <a:rPr lang="zh-CN" altLang="en-US" dirty="0"/>
              <a:t>各自的能力进行协同处理。</a:t>
            </a:r>
            <a:endParaRPr lang="en-US" altLang="zh-CN"/>
          </a:p>
          <a:p>
            <a:endParaRPr lang="en-US" dirty="0"/>
          </a:p>
        </p:txBody>
      </p:sp>
    </p:spTree>
    <p:extLst>
      <p:ext uri="{BB962C8B-B14F-4D97-AF65-F5344CB8AC3E}">
        <p14:creationId xmlns:p14="http://schemas.microsoft.com/office/powerpoint/2010/main" val="2423667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7580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390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dirty="0"/>
              <a:t>计算单元是</a:t>
            </a:r>
            <a:r>
              <a:rPr lang="en-US" altLang="zh-CN" dirty="0"/>
              <a:t>AI Core</a:t>
            </a:r>
            <a:r>
              <a:rPr lang="zh-CN" altLang="en-US" dirty="0"/>
              <a:t>中提供强大算力的核心单元，相当于</a:t>
            </a:r>
            <a:r>
              <a:rPr lang="en-US" altLang="zh-CN" dirty="0"/>
              <a:t>AI Core</a:t>
            </a:r>
            <a:r>
              <a:rPr lang="zh-CN" altLang="en-US" dirty="0"/>
              <a:t>的主力军。</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t>35</a:t>
            </a:fld>
            <a:endParaRPr lang="en-US"/>
          </a:p>
        </p:txBody>
      </p:sp>
    </p:spTree>
    <p:extLst>
      <p:ext uri="{BB962C8B-B14F-4D97-AF65-F5344CB8AC3E}">
        <p14:creationId xmlns:p14="http://schemas.microsoft.com/office/powerpoint/2010/main" val="330331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dirty="0"/>
              <a:t>通常在做深度学习时，接触最多的是卷积运算。例如，根据一个卷积核、一个输入的</a:t>
            </a:r>
            <a:r>
              <a:rPr lang="en-US" altLang="zh-CN" dirty="0"/>
              <a:t>future map</a:t>
            </a:r>
            <a:r>
              <a:rPr lang="zh-CN" altLang="en-US" dirty="0"/>
              <a:t>（特征图），然后通过卷积核卷积一个新的特征图出来。卷积运算本质上就是矩阵的乘法。看这个矩阵单元之前，可以看一个小例子（下一页）</a:t>
            </a:r>
            <a:endParaRPr lang="en-US" altLang="zh-CN" dirty="0"/>
          </a:p>
          <a:p>
            <a:r>
              <a:rPr lang="en-US" altLang="zh-CN" dirty="0"/>
              <a:t>1</a:t>
            </a:r>
            <a:r>
              <a:rPr lang="zh-CN" altLang="en-US" dirty="0"/>
              <a:t>、</a:t>
            </a:r>
            <a:r>
              <a:rPr lang="en-US" altLang="zh-CN" dirty="0"/>
              <a:t>Cube</a:t>
            </a:r>
            <a:r>
              <a:rPr lang="zh-CN" altLang="en-US" dirty="0"/>
              <a:t>单元：绿色的</a:t>
            </a:r>
            <a:r>
              <a:rPr lang="en-US" altLang="zh-CN" dirty="0"/>
              <a:t>X</a:t>
            </a:r>
            <a:r>
              <a:rPr lang="zh-CN" altLang="en-US" dirty="0"/>
              <a:t>，代表两个数据之间在做乘法预算，深蓝色的</a:t>
            </a:r>
            <a:r>
              <a:rPr lang="en-US" altLang="zh-CN" dirty="0"/>
              <a:t>+</a:t>
            </a:r>
            <a:r>
              <a:rPr lang="zh-CN" altLang="en-US" dirty="0"/>
              <a:t>代表累加。浅蓝色矩阵</a:t>
            </a:r>
            <a:r>
              <a:rPr lang="en-US" altLang="zh-CN" dirty="0"/>
              <a:t>A</a:t>
            </a:r>
            <a:r>
              <a:rPr lang="zh-CN" altLang="en-US" dirty="0"/>
              <a:t>，桔黄色的矩阵</a:t>
            </a:r>
            <a:r>
              <a:rPr lang="en-US" altLang="zh-CN" dirty="0"/>
              <a:t>B</a:t>
            </a:r>
            <a:r>
              <a:rPr lang="zh-CN" altLang="en-US" dirty="0"/>
              <a:t>，送到</a:t>
            </a:r>
            <a:r>
              <a:rPr lang="en-US" altLang="zh-CN" dirty="0"/>
              <a:t>Cube</a:t>
            </a:r>
            <a:r>
              <a:rPr lang="zh-CN" altLang="en-US" dirty="0"/>
              <a:t>单元之后进行乘法运算，并行执行，乘法执行完后进行累加，放进下面的累加器里。目前的</a:t>
            </a:r>
            <a:r>
              <a:rPr lang="en-US" altLang="zh-CN" dirty="0"/>
              <a:t>cube</a:t>
            </a:r>
            <a:r>
              <a:rPr lang="zh-CN" altLang="en-US" dirty="0"/>
              <a:t>是</a:t>
            </a:r>
            <a:r>
              <a:rPr lang="en-US" altLang="zh-CN" dirty="0"/>
              <a:t>16×16×16</a:t>
            </a:r>
            <a:r>
              <a:rPr lang="zh-CN" altLang="en-US" dirty="0"/>
              <a:t>，而通常的矩阵乘是很大的，因此数据是一块一块往里面送的。每送完一块，结果都在累加器里，最后得到结果。</a:t>
            </a:r>
            <a:endParaRPr lang="en-US" altLang="zh-CN" dirty="0"/>
          </a:p>
          <a:p>
            <a:r>
              <a:rPr lang="en-US" altLang="zh-CN" dirty="0"/>
              <a:t>2</a:t>
            </a:r>
            <a:r>
              <a:rPr lang="zh-CN" altLang="en-US" dirty="0"/>
              <a:t>、向量单元（</a:t>
            </a:r>
            <a:r>
              <a:rPr lang="en-US" altLang="zh-CN" dirty="0"/>
              <a:t>Vector</a:t>
            </a:r>
            <a:r>
              <a:rPr lang="zh-CN" altLang="en-US" dirty="0"/>
              <a:t>）：对于非矩阵运算（如向量运算），这种情况往</a:t>
            </a:r>
            <a:r>
              <a:rPr lang="en-US" altLang="zh-CN" dirty="0"/>
              <a:t>cube</a:t>
            </a:r>
            <a:r>
              <a:rPr lang="zh-CN" altLang="en-US" dirty="0"/>
              <a:t>里搬就不太合适了，当然也可以算，但是会有冗余，很多单元就空出来了。我们是希望能把</a:t>
            </a:r>
            <a:r>
              <a:rPr lang="en-US" altLang="zh-CN" dirty="0"/>
              <a:t>cube</a:t>
            </a:r>
            <a:r>
              <a:rPr lang="zh-CN" altLang="en-US" dirty="0"/>
              <a:t>填满，利用率最高，而不是空着。（日常生活的小火车老板的例子）</a:t>
            </a:r>
            <a:endParaRPr lang="en-US" altLang="zh-CN" dirty="0"/>
          </a:p>
          <a:p>
            <a:r>
              <a:rPr lang="en-US" altLang="zh-CN" dirty="0"/>
              <a:t>3</a:t>
            </a:r>
            <a:r>
              <a:rPr lang="zh-CN" altLang="en-US" dirty="0"/>
              <a:t>、标量单元（</a:t>
            </a:r>
            <a:r>
              <a:rPr lang="en-US" altLang="zh-CN" dirty="0"/>
              <a:t>Scalar</a:t>
            </a:r>
            <a:r>
              <a:rPr lang="zh-CN" altLang="en-US" dirty="0"/>
              <a:t>）：我们学</a:t>
            </a:r>
            <a:r>
              <a:rPr lang="en-US" altLang="zh-CN" dirty="0"/>
              <a:t>C</a:t>
            </a:r>
            <a:r>
              <a:rPr lang="zh-CN" altLang="en-US" dirty="0"/>
              <a:t>语言都学过寻址（指针），通过一个指针把数据抓出来，寻址就是一个标量运算。</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t>36</a:t>
            </a:fld>
            <a:endParaRPr lang="en-US"/>
          </a:p>
        </p:txBody>
      </p:sp>
    </p:spTree>
    <p:extLst>
      <p:ext uri="{BB962C8B-B14F-4D97-AF65-F5344CB8AC3E}">
        <p14:creationId xmlns:p14="http://schemas.microsoft.com/office/powerpoint/2010/main" val="176707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t>38</a:t>
            </a:fld>
            <a:endParaRPr lang="en-US"/>
          </a:p>
        </p:txBody>
      </p:sp>
    </p:spTree>
    <p:extLst>
      <p:ext uri="{BB962C8B-B14F-4D97-AF65-F5344CB8AC3E}">
        <p14:creationId xmlns:p14="http://schemas.microsoft.com/office/powerpoint/2010/main" val="3050136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06767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39902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62957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920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r>
              <a:rPr lang="zh-CN" altLang="en-US" dirty="0"/>
              <a:t>早期计 算机的性能随着摩尔定律逐年稳步提升，不断满足市场用户的需求。人们对计算机性能的需 求越来越高，而性能的提升有很大一部分靠底层硬件技术的进步来推动上层应用软件的加速。 近年来摩尔定律逐渐放缓，硬件的发展慢慢遇到物理瓶颈，散热和功耗等限制使得传统 </a:t>
            </a:r>
            <a:r>
              <a:rPr lang="en-US" altLang="zh-CN" dirty="0"/>
              <a:t>CPU </a:t>
            </a:r>
            <a:r>
              <a:rPr lang="zh-CN" altLang="en-US" dirty="0"/>
              <a:t>结构下串行程序的性能几乎无法得到提升，行业的现状促使人们不断寻找更加适和后摩尔定 律时代的体系结构以及相应软件框架。 </a:t>
            </a:r>
            <a:endParaRPr lang="en-US" altLang="zh-CN" dirty="0"/>
          </a:p>
          <a:p>
            <a:r>
              <a:rPr lang="zh-CN" altLang="en-US" dirty="0"/>
              <a:t>多核处理器应运而生，更好的满足了软件对硬件的速度需求。英特尔（</a:t>
            </a:r>
            <a:r>
              <a:rPr lang="en-US" altLang="zh-CN" dirty="0"/>
              <a:t>Intel</a:t>
            </a:r>
            <a:r>
              <a:rPr lang="zh-CN" altLang="en-US" dirty="0"/>
              <a:t>） 公司的酷睿 </a:t>
            </a:r>
            <a:r>
              <a:rPr lang="en-US" altLang="zh-CN" dirty="0"/>
              <a:t>i7 </a:t>
            </a:r>
            <a:r>
              <a:rPr lang="zh-CN" altLang="en-US" dirty="0"/>
              <a:t>系列处理器，基于 </a:t>
            </a:r>
            <a:r>
              <a:rPr lang="en-US" altLang="zh-CN" dirty="0"/>
              <a:t>x86 </a:t>
            </a:r>
            <a:r>
              <a:rPr lang="zh-CN" altLang="en-US" dirty="0"/>
              <a:t>指令集采用了四个独立内核构建的指令并行处理器核 心，在一定程度上提升了处理器运行程序速度。但是内核的数量不能无限增加，并且传统的 </a:t>
            </a:r>
            <a:r>
              <a:rPr lang="en-US" altLang="zh-CN" dirty="0"/>
              <a:t>CPU</a:t>
            </a:r>
            <a:r>
              <a:rPr lang="zh-CN" altLang="en-US" dirty="0"/>
              <a:t>程序多数是以串行编程的思路编写的，这样大量的程序仍然无法得到加速。 </a:t>
            </a:r>
            <a:endParaRPr lang="en-US" altLang="zh-CN" dirty="0"/>
          </a:p>
          <a:p>
            <a:endParaRPr lang="en-US" dirty="0"/>
          </a:p>
        </p:txBody>
      </p:sp>
    </p:spTree>
    <p:extLst>
      <p:ext uri="{BB962C8B-B14F-4D97-AF65-F5344CB8AC3E}">
        <p14:creationId xmlns:p14="http://schemas.microsoft.com/office/powerpoint/2010/main" val="39595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en-US" altLang="zh-CN" dirty="0"/>
              <a:t>GPU </a:t>
            </a:r>
            <a:r>
              <a:rPr lang="zh-CN" altLang="en-US" dirty="0"/>
              <a:t>与 </a:t>
            </a:r>
            <a:r>
              <a:rPr lang="en-US" altLang="zh-CN" dirty="0"/>
              <a:t>CPU </a:t>
            </a:r>
            <a:r>
              <a:rPr lang="zh-CN" altLang="en-US" dirty="0"/>
              <a:t>的架构侧重点不同，</a:t>
            </a:r>
            <a:r>
              <a:rPr lang="en-US" altLang="zh-CN" dirty="0"/>
              <a:t>CPU </a:t>
            </a:r>
            <a:r>
              <a:rPr lang="zh-CN" altLang="en-US" dirty="0"/>
              <a:t>侧重于指令执行中的逻辑控制，而 </a:t>
            </a:r>
            <a:r>
              <a:rPr lang="en-US" altLang="zh-CN" dirty="0"/>
              <a:t>GPU </a:t>
            </a:r>
            <a:r>
              <a:rPr lang="zh-CN" altLang="en-US" dirty="0"/>
              <a:t>在大规 模的密集型数据并行计算方面的优势极为突出。为了优化某个程序，往往需要同时借助 </a:t>
            </a:r>
            <a:r>
              <a:rPr lang="en-US" altLang="zh-CN" dirty="0"/>
              <a:t>CPU </a:t>
            </a:r>
            <a:r>
              <a:rPr lang="zh-CN" altLang="en-US" dirty="0"/>
              <a:t>和 </a:t>
            </a:r>
            <a:r>
              <a:rPr lang="en-US" altLang="zh-CN" dirty="0"/>
              <a:t>GPU</a:t>
            </a:r>
            <a:r>
              <a:rPr lang="zh-CN" altLang="en-US" dirty="0"/>
              <a:t>各自的能力进行协同处理。</a:t>
            </a:r>
            <a:endParaRPr lang="en-US" altLang="zh-CN" dirty="0"/>
          </a:p>
          <a:p>
            <a:endParaRPr lang="en-US" dirty="0"/>
          </a:p>
        </p:txBody>
      </p:sp>
    </p:spTree>
    <p:extLst>
      <p:ext uri="{BB962C8B-B14F-4D97-AF65-F5344CB8AC3E}">
        <p14:creationId xmlns:p14="http://schemas.microsoft.com/office/powerpoint/2010/main" val="2859416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9466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2999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1BF14-CDCE-448B-8004-119E47D42D3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DC0EC58-2954-44EB-A4CA-FE9BF9AC0A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3D4C95D-59D7-413D-A40D-35752D75DE4F}"/>
              </a:ext>
            </a:extLst>
          </p:cNvPr>
          <p:cNvSpPr>
            <a:spLocks noGrp="1"/>
          </p:cNvSpPr>
          <p:nvPr>
            <p:ph type="dt" sz="half" idx="10"/>
          </p:nvPr>
        </p:nvSpPr>
        <p:spPr/>
        <p:txBody>
          <a:bodyPr/>
          <a:lstStyle/>
          <a:p>
            <a:fld id="{76674E17-23B1-4794-A036-B90EAEE32DC2}"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BDC81655-7A12-4679-9AAD-C2E242A855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83428D-FF77-4124-A291-7DCC2087083B}"/>
              </a:ext>
            </a:extLst>
          </p:cNvPr>
          <p:cNvSpPr>
            <a:spLocks noGrp="1"/>
          </p:cNvSpPr>
          <p:nvPr>
            <p:ph type="sldNum" sz="quarter" idx="12"/>
          </p:nvPr>
        </p:nvSpPr>
        <p:spPr/>
        <p:txBody>
          <a:body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94997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E63E8-B9DB-4B48-A3AB-1B9A911EDB3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54E763B-E261-4CA9-B1E6-8C1BCBA0D7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275833-5BCB-491E-98DA-970B76229D45}"/>
              </a:ext>
            </a:extLst>
          </p:cNvPr>
          <p:cNvSpPr>
            <a:spLocks noGrp="1"/>
          </p:cNvSpPr>
          <p:nvPr>
            <p:ph type="dt" sz="half" idx="10"/>
          </p:nvPr>
        </p:nvSpPr>
        <p:spPr/>
        <p:txBody>
          <a:bodyPr/>
          <a:lstStyle/>
          <a:p>
            <a:fld id="{76674E17-23B1-4794-A036-B90EAEE32DC2}"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8B31CE7B-31A6-4C30-A888-51067DC6D7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D754D5-7CA6-493D-8FDE-5938AF02FF85}"/>
              </a:ext>
            </a:extLst>
          </p:cNvPr>
          <p:cNvSpPr>
            <a:spLocks noGrp="1"/>
          </p:cNvSpPr>
          <p:nvPr>
            <p:ph type="sldNum" sz="quarter" idx="12"/>
          </p:nvPr>
        </p:nvSpPr>
        <p:spPr/>
        <p:txBody>
          <a:body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3250429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7102101-168C-42CD-94C9-A7F3790A309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260D99-7A3F-459B-8361-457EE9057BF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3CC8E0-80EA-4B9D-B7EA-D207E9E354B1}"/>
              </a:ext>
            </a:extLst>
          </p:cNvPr>
          <p:cNvSpPr>
            <a:spLocks noGrp="1"/>
          </p:cNvSpPr>
          <p:nvPr>
            <p:ph type="dt" sz="half" idx="10"/>
          </p:nvPr>
        </p:nvSpPr>
        <p:spPr/>
        <p:txBody>
          <a:bodyPr/>
          <a:lstStyle/>
          <a:p>
            <a:fld id="{76674E17-23B1-4794-A036-B90EAEE32DC2}"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2BE1B5F5-F25A-49C8-B456-E1F26DF4D6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0EFBF7-AE16-4AA2-88C6-898479F09883}"/>
              </a:ext>
            </a:extLst>
          </p:cNvPr>
          <p:cNvSpPr>
            <a:spLocks noGrp="1"/>
          </p:cNvSpPr>
          <p:nvPr>
            <p:ph type="sldNum" sz="quarter" idx="12"/>
          </p:nvPr>
        </p:nvSpPr>
        <p:spPr/>
        <p:txBody>
          <a:body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3311615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464230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2392134860"/>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0" i="0">
                <a:solidFill>
                  <a:srgbClr val="1D1D1A"/>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950" b="0" i="0">
                <a:solidFill>
                  <a:srgbClr val="1D1D1B"/>
                </a:solidFill>
                <a:latin typeface="Gill Sans MT"/>
                <a:cs typeface="Gill Sans MT"/>
              </a:defRPr>
            </a:lvl1pPr>
          </a:lstStyle>
          <a:p>
            <a:pPr marL="12700">
              <a:lnSpc>
                <a:spcPct val="100000"/>
              </a:lnSpc>
              <a:spcBef>
                <a:spcPts val="65"/>
              </a:spcBef>
            </a:pPr>
            <a:r>
              <a:rPr spc="80" dirty="0"/>
              <a:t>Huawei</a:t>
            </a:r>
            <a:r>
              <a:rPr spc="-45" dirty="0"/>
              <a:t> </a:t>
            </a:r>
            <a:r>
              <a:rPr spc="55" dirty="0"/>
              <a:t>Confidential</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2/26/2023</a:t>
            </a:fld>
            <a:endParaRPr lang="en-US"/>
          </a:p>
        </p:txBody>
      </p:sp>
      <p:sp>
        <p:nvSpPr>
          <p:cNvPr id="5" name="Holder 5"/>
          <p:cNvSpPr>
            <a:spLocks noGrp="1"/>
          </p:cNvSpPr>
          <p:nvPr>
            <p:ph type="sldNum" sz="quarter" idx="7"/>
          </p:nvPr>
        </p:nvSpPr>
        <p:spPr/>
        <p:txBody>
          <a:bodyPr lIns="0" tIns="0" rIns="0" bIns="0"/>
          <a:lstStyle>
            <a:lvl1pPr>
              <a:defRPr sz="950" b="0" i="0">
                <a:solidFill>
                  <a:srgbClr val="1D1D1B"/>
                </a:solidFill>
                <a:latin typeface="Gill Sans MT"/>
                <a:cs typeface="Gill Sans MT"/>
              </a:defRPr>
            </a:lvl1pPr>
          </a:lstStyle>
          <a:p>
            <a:pPr marL="38100">
              <a:lnSpc>
                <a:spcPct val="100000"/>
              </a:lnSpc>
              <a:spcBef>
                <a:spcPts val="60"/>
              </a:spcBef>
            </a:pPr>
            <a:fld id="{81D60167-4931-47E6-BA6A-407CBD079E47}" type="slidenum">
              <a:rPr spc="75" dirty="0"/>
              <a:t>‹#›</a:t>
            </a:fld>
            <a:endParaRPr spc="75" dirty="0"/>
          </a:p>
        </p:txBody>
      </p:sp>
    </p:spTree>
    <p:extLst>
      <p:ext uri="{BB962C8B-B14F-4D97-AF65-F5344CB8AC3E}">
        <p14:creationId xmlns:p14="http://schemas.microsoft.com/office/powerpoint/2010/main" val="1437349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293872396"/>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C9A88-E215-4BBE-A2C7-6E56C13D045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D2A9A72-8ED6-441F-B082-E42D7A52C7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2D76E9-4D9A-4D76-9D18-146614853ACB}"/>
              </a:ext>
            </a:extLst>
          </p:cNvPr>
          <p:cNvSpPr>
            <a:spLocks noGrp="1"/>
          </p:cNvSpPr>
          <p:nvPr>
            <p:ph type="dt" sz="half" idx="10"/>
          </p:nvPr>
        </p:nvSpPr>
        <p:spPr/>
        <p:txBody>
          <a:bodyPr/>
          <a:lstStyle/>
          <a:p>
            <a:fld id="{76674E17-23B1-4794-A036-B90EAEE32DC2}"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D5A5E2CB-176B-4F83-BD06-EE22485F86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AD7171-DA2A-4D8F-B7ED-BC4473B07899}"/>
              </a:ext>
            </a:extLst>
          </p:cNvPr>
          <p:cNvSpPr>
            <a:spLocks noGrp="1"/>
          </p:cNvSpPr>
          <p:nvPr>
            <p:ph type="sldNum" sz="quarter" idx="12"/>
          </p:nvPr>
        </p:nvSpPr>
        <p:spPr/>
        <p:txBody>
          <a:body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10693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4B2C5-1596-4B04-AE7F-8E3BC3909F6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E53F31-7822-40FB-8B0A-069E158556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53EEDB0-6427-4B3B-B016-1F2C7761284A}"/>
              </a:ext>
            </a:extLst>
          </p:cNvPr>
          <p:cNvSpPr>
            <a:spLocks noGrp="1"/>
          </p:cNvSpPr>
          <p:nvPr>
            <p:ph type="dt" sz="half" idx="10"/>
          </p:nvPr>
        </p:nvSpPr>
        <p:spPr/>
        <p:txBody>
          <a:bodyPr/>
          <a:lstStyle/>
          <a:p>
            <a:fld id="{76674E17-23B1-4794-A036-B90EAEE32DC2}"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24679181-FA88-4080-9C77-66A8CCB812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91FCEA-81FE-4DB1-B5CD-02ABA101DC8B}"/>
              </a:ext>
            </a:extLst>
          </p:cNvPr>
          <p:cNvSpPr>
            <a:spLocks noGrp="1"/>
          </p:cNvSpPr>
          <p:nvPr>
            <p:ph type="sldNum" sz="quarter" idx="12"/>
          </p:nvPr>
        </p:nvSpPr>
        <p:spPr/>
        <p:txBody>
          <a:body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3412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0CECE-5612-49CD-B1CB-F8D196D4CE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1E05330-0196-4DC3-9884-DBD98B312F4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32B76DF-FE7E-4023-8D15-C7F0B57C003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E47754-B360-48F9-B524-73C6277F3193}"/>
              </a:ext>
            </a:extLst>
          </p:cNvPr>
          <p:cNvSpPr>
            <a:spLocks noGrp="1"/>
          </p:cNvSpPr>
          <p:nvPr>
            <p:ph type="dt" sz="half" idx="10"/>
          </p:nvPr>
        </p:nvSpPr>
        <p:spPr/>
        <p:txBody>
          <a:bodyPr/>
          <a:lstStyle/>
          <a:p>
            <a:fld id="{76674E17-23B1-4794-A036-B90EAEE32DC2}" type="datetimeFigureOut">
              <a:rPr lang="zh-CN" altLang="en-US" smtClean="0"/>
              <a:t>2023/2/26</a:t>
            </a:fld>
            <a:endParaRPr lang="zh-CN" altLang="en-US"/>
          </a:p>
        </p:txBody>
      </p:sp>
      <p:sp>
        <p:nvSpPr>
          <p:cNvPr id="6" name="页脚占位符 5">
            <a:extLst>
              <a:ext uri="{FF2B5EF4-FFF2-40B4-BE49-F238E27FC236}">
                <a16:creationId xmlns:a16="http://schemas.microsoft.com/office/drawing/2014/main" id="{0C21BBF5-25D2-4884-97BF-CBB9AEDD55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69A293-684A-44A3-A02C-A9F9404F0012}"/>
              </a:ext>
            </a:extLst>
          </p:cNvPr>
          <p:cNvSpPr>
            <a:spLocks noGrp="1"/>
          </p:cNvSpPr>
          <p:nvPr>
            <p:ph type="sldNum" sz="quarter" idx="12"/>
          </p:nvPr>
        </p:nvSpPr>
        <p:spPr/>
        <p:txBody>
          <a:body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202365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95B00-9454-4673-A771-DE30023E471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EA3FA97-F0C5-40B0-BFEA-03930A7650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D766542-6326-4839-A812-70ECBE05C4E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B2E42D8-50C3-4A6B-8A18-6BAC00B63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9F06BE-50B1-4A85-B4C3-EC177C3A3DF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57E4489-2D5E-4730-9AF9-3F4765C1B216}"/>
              </a:ext>
            </a:extLst>
          </p:cNvPr>
          <p:cNvSpPr>
            <a:spLocks noGrp="1"/>
          </p:cNvSpPr>
          <p:nvPr>
            <p:ph type="dt" sz="half" idx="10"/>
          </p:nvPr>
        </p:nvSpPr>
        <p:spPr/>
        <p:txBody>
          <a:bodyPr/>
          <a:lstStyle/>
          <a:p>
            <a:fld id="{76674E17-23B1-4794-A036-B90EAEE32DC2}" type="datetimeFigureOut">
              <a:rPr lang="zh-CN" altLang="en-US" smtClean="0"/>
              <a:t>2023/2/26</a:t>
            </a:fld>
            <a:endParaRPr lang="zh-CN" altLang="en-US"/>
          </a:p>
        </p:txBody>
      </p:sp>
      <p:sp>
        <p:nvSpPr>
          <p:cNvPr id="8" name="页脚占位符 7">
            <a:extLst>
              <a:ext uri="{FF2B5EF4-FFF2-40B4-BE49-F238E27FC236}">
                <a16:creationId xmlns:a16="http://schemas.microsoft.com/office/drawing/2014/main" id="{B3D78728-47CA-4EBF-9BAE-EB857E94A65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17FFD91-794E-4787-AD0C-ADEB8953E05B}"/>
              </a:ext>
            </a:extLst>
          </p:cNvPr>
          <p:cNvSpPr>
            <a:spLocks noGrp="1"/>
          </p:cNvSpPr>
          <p:nvPr>
            <p:ph type="sldNum" sz="quarter" idx="12"/>
          </p:nvPr>
        </p:nvSpPr>
        <p:spPr/>
        <p:txBody>
          <a:body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90429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061964-5EEB-49AF-A492-4CA257531E8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F1E7779-3288-439A-A752-0544733BD153}"/>
              </a:ext>
            </a:extLst>
          </p:cNvPr>
          <p:cNvSpPr>
            <a:spLocks noGrp="1"/>
          </p:cNvSpPr>
          <p:nvPr>
            <p:ph type="dt" sz="half" idx="10"/>
          </p:nvPr>
        </p:nvSpPr>
        <p:spPr/>
        <p:txBody>
          <a:bodyPr/>
          <a:lstStyle/>
          <a:p>
            <a:fld id="{76674E17-23B1-4794-A036-B90EAEE32DC2}" type="datetimeFigureOut">
              <a:rPr lang="zh-CN" altLang="en-US" smtClean="0"/>
              <a:t>2023/2/26</a:t>
            </a:fld>
            <a:endParaRPr lang="zh-CN" altLang="en-US"/>
          </a:p>
        </p:txBody>
      </p:sp>
      <p:sp>
        <p:nvSpPr>
          <p:cNvPr id="4" name="页脚占位符 3">
            <a:extLst>
              <a:ext uri="{FF2B5EF4-FFF2-40B4-BE49-F238E27FC236}">
                <a16:creationId xmlns:a16="http://schemas.microsoft.com/office/drawing/2014/main" id="{C759A038-5F4E-4C99-9459-29BD3D2E130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B97B643-1FFC-407B-8566-A4EBBB8F6331}"/>
              </a:ext>
            </a:extLst>
          </p:cNvPr>
          <p:cNvSpPr>
            <a:spLocks noGrp="1"/>
          </p:cNvSpPr>
          <p:nvPr>
            <p:ph type="sldNum" sz="quarter" idx="12"/>
          </p:nvPr>
        </p:nvSpPr>
        <p:spPr/>
        <p:txBody>
          <a:body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205963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9D84F4-CE09-4606-9042-43AB3AD57420}"/>
              </a:ext>
            </a:extLst>
          </p:cNvPr>
          <p:cNvSpPr>
            <a:spLocks noGrp="1"/>
          </p:cNvSpPr>
          <p:nvPr>
            <p:ph type="dt" sz="half" idx="10"/>
          </p:nvPr>
        </p:nvSpPr>
        <p:spPr/>
        <p:txBody>
          <a:bodyPr/>
          <a:lstStyle/>
          <a:p>
            <a:fld id="{76674E17-23B1-4794-A036-B90EAEE32DC2}" type="datetimeFigureOut">
              <a:rPr lang="zh-CN" altLang="en-US" smtClean="0"/>
              <a:t>2023/2/26</a:t>
            </a:fld>
            <a:endParaRPr lang="zh-CN" altLang="en-US"/>
          </a:p>
        </p:txBody>
      </p:sp>
      <p:sp>
        <p:nvSpPr>
          <p:cNvPr id="3" name="页脚占位符 2">
            <a:extLst>
              <a:ext uri="{FF2B5EF4-FFF2-40B4-BE49-F238E27FC236}">
                <a16:creationId xmlns:a16="http://schemas.microsoft.com/office/drawing/2014/main" id="{862141A2-56A0-44BB-AE85-A98E77B284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36BABEA-73A9-4E89-9EA0-76BC3A52D2B3}"/>
              </a:ext>
            </a:extLst>
          </p:cNvPr>
          <p:cNvSpPr>
            <a:spLocks noGrp="1"/>
          </p:cNvSpPr>
          <p:nvPr>
            <p:ph type="sldNum" sz="quarter" idx="12"/>
          </p:nvPr>
        </p:nvSpPr>
        <p:spPr/>
        <p:txBody>
          <a:body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284071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E1656-7CC3-41D3-BFB4-F7D7C8AA85D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05B1621-B5A1-4E46-B1EA-C34BB06BC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927EAA4-6F98-4804-B1E2-4013FD448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3E11E5-4930-4069-B93A-890C173B6CE7}"/>
              </a:ext>
            </a:extLst>
          </p:cNvPr>
          <p:cNvSpPr>
            <a:spLocks noGrp="1"/>
          </p:cNvSpPr>
          <p:nvPr>
            <p:ph type="dt" sz="half" idx="10"/>
          </p:nvPr>
        </p:nvSpPr>
        <p:spPr/>
        <p:txBody>
          <a:bodyPr/>
          <a:lstStyle/>
          <a:p>
            <a:fld id="{76674E17-23B1-4794-A036-B90EAEE32DC2}" type="datetimeFigureOut">
              <a:rPr lang="zh-CN" altLang="en-US" smtClean="0"/>
              <a:t>2023/2/26</a:t>
            </a:fld>
            <a:endParaRPr lang="zh-CN" altLang="en-US"/>
          </a:p>
        </p:txBody>
      </p:sp>
      <p:sp>
        <p:nvSpPr>
          <p:cNvPr id="6" name="页脚占位符 5">
            <a:extLst>
              <a:ext uri="{FF2B5EF4-FFF2-40B4-BE49-F238E27FC236}">
                <a16:creationId xmlns:a16="http://schemas.microsoft.com/office/drawing/2014/main" id="{8CFA983B-5877-4FC7-BF96-9849CC5C26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0A61AE-6869-435A-AFE0-B7A7323BA633}"/>
              </a:ext>
            </a:extLst>
          </p:cNvPr>
          <p:cNvSpPr>
            <a:spLocks noGrp="1"/>
          </p:cNvSpPr>
          <p:nvPr>
            <p:ph type="sldNum" sz="quarter" idx="12"/>
          </p:nvPr>
        </p:nvSpPr>
        <p:spPr/>
        <p:txBody>
          <a:body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2556377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39588-EB62-4753-A9F4-597EC37727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9ECF3CD-E4B6-4D98-926C-C1BF21C0F5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F7791E9-8F5E-48AA-9761-05588F66A4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DC20855-446F-46D5-A7B7-B27525855AD0}"/>
              </a:ext>
            </a:extLst>
          </p:cNvPr>
          <p:cNvSpPr>
            <a:spLocks noGrp="1"/>
          </p:cNvSpPr>
          <p:nvPr>
            <p:ph type="dt" sz="half" idx="10"/>
          </p:nvPr>
        </p:nvSpPr>
        <p:spPr/>
        <p:txBody>
          <a:bodyPr/>
          <a:lstStyle/>
          <a:p>
            <a:fld id="{76674E17-23B1-4794-A036-B90EAEE32DC2}" type="datetimeFigureOut">
              <a:rPr lang="zh-CN" altLang="en-US" smtClean="0"/>
              <a:t>2023/2/26</a:t>
            </a:fld>
            <a:endParaRPr lang="zh-CN" altLang="en-US"/>
          </a:p>
        </p:txBody>
      </p:sp>
      <p:sp>
        <p:nvSpPr>
          <p:cNvPr id="6" name="页脚占位符 5">
            <a:extLst>
              <a:ext uri="{FF2B5EF4-FFF2-40B4-BE49-F238E27FC236}">
                <a16:creationId xmlns:a16="http://schemas.microsoft.com/office/drawing/2014/main" id="{E23E29B3-12F4-4556-BDAB-EDD1E81F21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A48908-C875-485E-8E57-8BA6A95408D0}"/>
              </a:ext>
            </a:extLst>
          </p:cNvPr>
          <p:cNvSpPr>
            <a:spLocks noGrp="1"/>
          </p:cNvSpPr>
          <p:nvPr>
            <p:ph type="sldNum" sz="quarter" idx="12"/>
          </p:nvPr>
        </p:nvSpPr>
        <p:spPr/>
        <p:txBody>
          <a:body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2311457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5AAB2BC-B35B-4731-A4F4-6CFE68044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7BB7994-1605-4C64-9FF7-DE69B1E250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306315-A43B-4677-9303-C654CF913C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74E17-23B1-4794-A036-B90EAEE32DC2}"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F88E27F0-C7D5-48EE-BBC5-53FC522E11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DF0ED09-E3A1-4E71-A753-E53511B4BE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1EE6B8-B69D-414F-8554-70D0DAD91D19}" type="slidenum">
              <a:rPr lang="zh-CN" altLang="en-US" smtClean="0"/>
              <a:t>‹#›</a:t>
            </a:fld>
            <a:endParaRPr lang="zh-CN" altLang="en-US"/>
          </a:p>
        </p:txBody>
      </p:sp>
    </p:spTree>
    <p:extLst>
      <p:ext uri="{BB962C8B-B14F-4D97-AF65-F5344CB8AC3E}">
        <p14:creationId xmlns:p14="http://schemas.microsoft.com/office/powerpoint/2010/main" val="899390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g"/><Relationship Id="rId18" Type="http://schemas.openxmlformats.org/officeDocument/2006/relationships/image" Target="../media/image41.png"/><Relationship Id="rId3" Type="http://schemas.openxmlformats.org/officeDocument/2006/relationships/image" Target="../media/image26.jp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jpg"/><Relationship Id="rId11" Type="http://schemas.openxmlformats.org/officeDocument/2006/relationships/image" Target="../media/image34.png"/><Relationship Id="rId5" Type="http://schemas.openxmlformats.org/officeDocument/2006/relationships/image" Target="../media/image28.jp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jpg"/><Relationship Id="rId9" Type="http://schemas.openxmlformats.org/officeDocument/2006/relationships/image" Target="../media/image32.png"/><Relationship Id="rId14" Type="http://schemas.openxmlformats.org/officeDocument/2006/relationships/image" Target="../media/image37.jp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6" Type="http://schemas.openxmlformats.org/officeDocument/2006/relationships/image" Target="../media/image72.png"/><Relationship Id="rId21" Type="http://schemas.openxmlformats.org/officeDocument/2006/relationships/image" Target="../media/image67.png"/><Relationship Id="rId42" Type="http://schemas.openxmlformats.org/officeDocument/2006/relationships/image" Target="../media/image88.png"/><Relationship Id="rId47" Type="http://schemas.openxmlformats.org/officeDocument/2006/relationships/image" Target="../media/image93.png"/><Relationship Id="rId63" Type="http://schemas.openxmlformats.org/officeDocument/2006/relationships/image" Target="../media/image109.png"/><Relationship Id="rId68" Type="http://schemas.openxmlformats.org/officeDocument/2006/relationships/image" Target="../media/image114.png"/><Relationship Id="rId84" Type="http://schemas.openxmlformats.org/officeDocument/2006/relationships/image" Target="../media/image130.png"/><Relationship Id="rId16" Type="http://schemas.openxmlformats.org/officeDocument/2006/relationships/image" Target="../media/image62.png"/><Relationship Id="rId11" Type="http://schemas.openxmlformats.org/officeDocument/2006/relationships/image" Target="../media/image57.png"/><Relationship Id="rId32" Type="http://schemas.openxmlformats.org/officeDocument/2006/relationships/image" Target="../media/image78.png"/><Relationship Id="rId37" Type="http://schemas.openxmlformats.org/officeDocument/2006/relationships/image" Target="../media/image83.png"/><Relationship Id="rId53" Type="http://schemas.openxmlformats.org/officeDocument/2006/relationships/image" Target="../media/image99.png"/><Relationship Id="rId58" Type="http://schemas.openxmlformats.org/officeDocument/2006/relationships/image" Target="../media/image104.png"/><Relationship Id="rId74" Type="http://schemas.openxmlformats.org/officeDocument/2006/relationships/image" Target="../media/image120.png"/><Relationship Id="rId79" Type="http://schemas.openxmlformats.org/officeDocument/2006/relationships/image" Target="../media/image125.png"/><Relationship Id="rId5" Type="http://schemas.openxmlformats.org/officeDocument/2006/relationships/image" Target="../media/image51.png"/><Relationship Id="rId19" Type="http://schemas.openxmlformats.org/officeDocument/2006/relationships/image" Target="../media/image65.pn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6.png"/><Relationship Id="rId35" Type="http://schemas.openxmlformats.org/officeDocument/2006/relationships/image" Target="../media/image81.png"/><Relationship Id="rId43" Type="http://schemas.openxmlformats.org/officeDocument/2006/relationships/image" Target="../media/image89.png"/><Relationship Id="rId48" Type="http://schemas.openxmlformats.org/officeDocument/2006/relationships/image" Target="../media/image94.png"/><Relationship Id="rId56" Type="http://schemas.openxmlformats.org/officeDocument/2006/relationships/image" Target="../media/image102.png"/><Relationship Id="rId64" Type="http://schemas.openxmlformats.org/officeDocument/2006/relationships/image" Target="../media/image110.png"/><Relationship Id="rId69" Type="http://schemas.openxmlformats.org/officeDocument/2006/relationships/image" Target="../media/image115.png"/><Relationship Id="rId77" Type="http://schemas.openxmlformats.org/officeDocument/2006/relationships/image" Target="../media/image123.png"/><Relationship Id="rId8" Type="http://schemas.openxmlformats.org/officeDocument/2006/relationships/image" Target="../media/image54.png"/><Relationship Id="rId51" Type="http://schemas.openxmlformats.org/officeDocument/2006/relationships/image" Target="../media/image97.png"/><Relationship Id="rId72" Type="http://schemas.openxmlformats.org/officeDocument/2006/relationships/image" Target="../media/image118.png"/><Relationship Id="rId80" Type="http://schemas.openxmlformats.org/officeDocument/2006/relationships/image" Target="../media/image126.png"/><Relationship Id="rId85" Type="http://schemas.openxmlformats.org/officeDocument/2006/relationships/image" Target="../media/image131.png"/><Relationship Id="rId3" Type="http://schemas.openxmlformats.org/officeDocument/2006/relationships/image" Target="../media/image49.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png"/><Relationship Id="rId46" Type="http://schemas.openxmlformats.org/officeDocument/2006/relationships/image" Target="../media/image92.png"/><Relationship Id="rId59" Type="http://schemas.openxmlformats.org/officeDocument/2006/relationships/image" Target="../media/image105.png"/><Relationship Id="rId67" Type="http://schemas.openxmlformats.org/officeDocument/2006/relationships/image" Target="../media/image113.png"/><Relationship Id="rId20" Type="http://schemas.openxmlformats.org/officeDocument/2006/relationships/image" Target="../media/image66.png"/><Relationship Id="rId41" Type="http://schemas.openxmlformats.org/officeDocument/2006/relationships/image" Target="../media/image87.png"/><Relationship Id="rId54" Type="http://schemas.openxmlformats.org/officeDocument/2006/relationships/image" Target="../media/image100.png"/><Relationship Id="rId62" Type="http://schemas.openxmlformats.org/officeDocument/2006/relationships/image" Target="../media/image108.png"/><Relationship Id="rId70" Type="http://schemas.openxmlformats.org/officeDocument/2006/relationships/image" Target="../media/image116.png"/><Relationship Id="rId75" Type="http://schemas.openxmlformats.org/officeDocument/2006/relationships/image" Target="../media/image121.png"/><Relationship Id="rId83"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52.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png"/><Relationship Id="rId36" Type="http://schemas.openxmlformats.org/officeDocument/2006/relationships/image" Target="../media/image82.png"/><Relationship Id="rId49" Type="http://schemas.openxmlformats.org/officeDocument/2006/relationships/image" Target="../media/image95.png"/><Relationship Id="rId57" Type="http://schemas.openxmlformats.org/officeDocument/2006/relationships/image" Target="../media/image103.png"/><Relationship Id="rId10" Type="http://schemas.openxmlformats.org/officeDocument/2006/relationships/image" Target="../media/image56.png"/><Relationship Id="rId31" Type="http://schemas.openxmlformats.org/officeDocument/2006/relationships/image" Target="../media/image77.png"/><Relationship Id="rId44" Type="http://schemas.openxmlformats.org/officeDocument/2006/relationships/image" Target="../media/image90.png"/><Relationship Id="rId52" Type="http://schemas.openxmlformats.org/officeDocument/2006/relationships/image" Target="../media/image98.png"/><Relationship Id="rId60" Type="http://schemas.openxmlformats.org/officeDocument/2006/relationships/image" Target="../media/image106.png"/><Relationship Id="rId65" Type="http://schemas.openxmlformats.org/officeDocument/2006/relationships/image" Target="../media/image111.png"/><Relationship Id="rId73" Type="http://schemas.openxmlformats.org/officeDocument/2006/relationships/image" Target="../media/image119.png"/><Relationship Id="rId78" Type="http://schemas.openxmlformats.org/officeDocument/2006/relationships/image" Target="../media/image124.png"/><Relationship Id="rId81" Type="http://schemas.openxmlformats.org/officeDocument/2006/relationships/image" Target="../media/image127.png"/><Relationship Id="rId86" Type="http://schemas.openxmlformats.org/officeDocument/2006/relationships/image" Target="../media/image132.png"/><Relationship Id="rId4" Type="http://schemas.openxmlformats.org/officeDocument/2006/relationships/image" Target="../media/image50.png"/><Relationship Id="rId9" Type="http://schemas.openxmlformats.org/officeDocument/2006/relationships/image" Target="../media/image55.png"/><Relationship Id="rId13" Type="http://schemas.openxmlformats.org/officeDocument/2006/relationships/image" Target="../media/image59.png"/><Relationship Id="rId18" Type="http://schemas.openxmlformats.org/officeDocument/2006/relationships/image" Target="../media/image64.png"/><Relationship Id="rId39" Type="http://schemas.openxmlformats.org/officeDocument/2006/relationships/image" Target="../media/image85.png"/><Relationship Id="rId34" Type="http://schemas.openxmlformats.org/officeDocument/2006/relationships/image" Target="../media/image80.png"/><Relationship Id="rId50" Type="http://schemas.openxmlformats.org/officeDocument/2006/relationships/image" Target="../media/image96.png"/><Relationship Id="rId55" Type="http://schemas.openxmlformats.org/officeDocument/2006/relationships/image" Target="../media/image101.png"/><Relationship Id="rId76" Type="http://schemas.openxmlformats.org/officeDocument/2006/relationships/image" Target="../media/image122.png"/><Relationship Id="rId7" Type="http://schemas.openxmlformats.org/officeDocument/2006/relationships/image" Target="../media/image53.png"/><Relationship Id="rId71" Type="http://schemas.openxmlformats.org/officeDocument/2006/relationships/image" Target="../media/image117.png"/><Relationship Id="rId2" Type="http://schemas.openxmlformats.org/officeDocument/2006/relationships/image" Target="../media/image48.png"/><Relationship Id="rId29" Type="http://schemas.openxmlformats.org/officeDocument/2006/relationships/image" Target="../media/image75.png"/><Relationship Id="rId24" Type="http://schemas.openxmlformats.org/officeDocument/2006/relationships/image" Target="../media/image70.png"/><Relationship Id="rId40" Type="http://schemas.openxmlformats.org/officeDocument/2006/relationships/image" Target="../media/image86.png"/><Relationship Id="rId45" Type="http://schemas.openxmlformats.org/officeDocument/2006/relationships/image" Target="../media/image91.png"/><Relationship Id="rId66" Type="http://schemas.openxmlformats.org/officeDocument/2006/relationships/image" Target="../media/image112.png"/><Relationship Id="rId61" Type="http://schemas.openxmlformats.org/officeDocument/2006/relationships/image" Target="../media/image107.png"/><Relationship Id="rId82" Type="http://schemas.openxmlformats.org/officeDocument/2006/relationships/image" Target="../media/image128.png"/></Relationships>
</file>

<file path=ppt/slides/_rels/slide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4.png"/></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145.png"/><Relationship Id="rId16"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s>
</file>

<file path=ppt/slides/_rels/slide21.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170.png"/><Relationship Id="rId4" Type="http://schemas.openxmlformats.org/officeDocument/2006/relationships/image" Target="../media/image169.png"/></Relationships>
</file>

<file path=ppt/slides/_rels/slide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Visio_Drawing11.vsdx"/><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73.emf"/></Relationships>
</file>

<file path=ppt/slides/_rels/slide3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package" Target="../embeddings/Microsoft_Visio_Drawing44.vsdx"/><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Drawing55.vsdx"/><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76.emf"/></Relationships>
</file>

<file path=ppt/slides/_rels/slide3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t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ym typeface="Huawei Sans" panose="020C0503030203020204" pitchFamily="34" charset="0"/>
              </a:rPr>
              <a:t>计算机组成与结构 </a:t>
            </a:r>
            <a:r>
              <a:rPr lang="en-US" altLang="zh-CN" dirty="0">
                <a:sym typeface="Huawei Sans" panose="020C0503030203020204" pitchFamily="34" charset="0"/>
              </a:rPr>
              <a:t>&amp; </a:t>
            </a:r>
            <a:r>
              <a:rPr lang="zh-CN" altLang="en-US" dirty="0">
                <a:sym typeface="Huawei Sans" panose="020C0503030203020204" pitchFamily="34" charset="0"/>
              </a:rPr>
              <a:t>智能芯片原理</a:t>
            </a:r>
          </a:p>
        </p:txBody>
      </p:sp>
      <p:pic>
        <p:nvPicPr>
          <p:cNvPr id="5" name="图片 4">
            <a:extLst>
              <a:ext uri="{FF2B5EF4-FFF2-40B4-BE49-F238E27FC236}">
                <a16:creationId xmlns:a16="http://schemas.microsoft.com/office/drawing/2014/main" id="{23A81053-9A68-4CE9-ADFA-3FCCDBC71FB3}"/>
              </a:ext>
            </a:extLst>
          </p:cNvPr>
          <p:cNvPicPr>
            <a:picLocks noChangeAspect="1"/>
          </p:cNvPicPr>
          <p:nvPr/>
        </p:nvPicPr>
        <p:blipFill>
          <a:blip r:embed="rId3"/>
          <a:stretch>
            <a:fillRect/>
          </a:stretch>
        </p:blipFill>
        <p:spPr>
          <a:xfrm>
            <a:off x="6036897" y="6022902"/>
            <a:ext cx="2038350" cy="657225"/>
          </a:xfrm>
          <a:prstGeom prst="rect">
            <a:avLst/>
          </a:prstGeom>
        </p:spPr>
      </p:pic>
      <p:pic>
        <p:nvPicPr>
          <p:cNvPr id="6" name="图片 5" descr="SHU_VI_LOGO.svg">
            <a:extLst>
              <a:ext uri="{FF2B5EF4-FFF2-40B4-BE49-F238E27FC236}">
                <a16:creationId xmlns:a16="http://schemas.microsoft.com/office/drawing/2014/main" id="{EE235040-DC30-4AC8-8791-75558C43464C}"/>
              </a:ext>
            </a:extLst>
          </p:cNvPr>
          <p:cNvPicPr>
            <a:picLocks noChangeAspect="1"/>
          </p:cNvPicPr>
          <p:nvPr/>
        </p:nvPicPr>
        <p:blipFill>
          <a:blip r:embed="rId4">
            <a:duotone>
              <a:prstClr val="black"/>
              <a:srgbClr val="0070C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1091007" y="5628493"/>
            <a:ext cx="980832" cy="1229507"/>
          </a:xfrm>
          <a:prstGeom prst="rect">
            <a:avLst/>
          </a:prstGeom>
        </p:spPr>
      </p:pic>
      <p:sp>
        <p:nvSpPr>
          <p:cNvPr id="8" name="文本框 7">
            <a:extLst>
              <a:ext uri="{FF2B5EF4-FFF2-40B4-BE49-F238E27FC236}">
                <a16:creationId xmlns:a16="http://schemas.microsoft.com/office/drawing/2014/main" id="{678A804F-AB06-4C1A-B2FF-2866B9BB0596}"/>
              </a:ext>
            </a:extLst>
          </p:cNvPr>
          <p:cNvSpPr txBox="1"/>
          <p:nvPr/>
        </p:nvSpPr>
        <p:spPr>
          <a:xfrm>
            <a:off x="0" y="1805896"/>
            <a:ext cx="4073037" cy="590931"/>
          </a:xfrm>
          <a:prstGeom prst="rect">
            <a:avLst/>
          </a:prstGeom>
          <a:noFill/>
        </p:spPr>
        <p:txBody>
          <a:bodyPr wrap="square">
            <a:spAutoFit/>
          </a:bodyPr>
          <a:lstStyle/>
          <a:p>
            <a:pPr algn="ctr">
              <a:lnSpc>
                <a:spcPct val="90000"/>
              </a:lnSpc>
              <a:spcAft>
                <a:spcPts val="600"/>
              </a:spcAft>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课程编号：</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8695028</a:t>
            </a:r>
            <a:b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2022-23</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冬季学期</a:t>
            </a:r>
            <a:endParaRPr kumimoji="1" lang="en-US" altLang="zh-CN" sz="18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E3C07BC-879E-4F5E-BD4C-81CC83259249}"/>
              </a:ext>
            </a:extLst>
          </p:cNvPr>
          <p:cNvSpPr txBox="1"/>
          <p:nvPr/>
        </p:nvSpPr>
        <p:spPr>
          <a:xfrm>
            <a:off x="8401050" y="6022902"/>
            <a:ext cx="2784962" cy="667875"/>
          </a:xfrm>
          <a:prstGeom prst="rect">
            <a:avLst/>
          </a:prstGeom>
          <a:noFill/>
        </p:spPr>
        <p:txBody>
          <a:bodyPr wrap="square">
            <a:spAutoFit/>
          </a:bodyPr>
          <a:lstStyle/>
          <a:p>
            <a:pPr algn="ctr">
              <a:lnSpc>
                <a:spcPct val="90000"/>
              </a:lnSpc>
              <a:spcAft>
                <a:spcPts val="600"/>
              </a:spcAft>
            </a:pPr>
            <a:r>
              <a:rPr kumimoji="1" lang="zh-CN" altLang="en-US" sz="1800" b="1" dirty="0">
                <a:solidFill>
                  <a:schemeClr val="accent2">
                    <a:lumMod val="75000"/>
                  </a:schemeClr>
                </a:solidFill>
                <a:latin typeface="Microsoft YaHei" panose="020B0503020204020204" pitchFamily="34" charset="-122"/>
                <a:ea typeface="Microsoft YaHei" panose="020B0503020204020204" pitchFamily="34" charset="-122"/>
              </a:rPr>
              <a:t>上海大学</a:t>
            </a:r>
            <a:endParaRPr kumimoji="1" lang="en-US" altLang="zh-CN" sz="1800" b="1" dirty="0">
              <a:solidFill>
                <a:schemeClr val="accent2">
                  <a:lumMod val="75000"/>
                </a:schemeClr>
              </a:solidFill>
              <a:latin typeface="Microsoft YaHei" panose="020B0503020204020204" pitchFamily="34" charset="-122"/>
              <a:ea typeface="Microsoft YaHei" panose="020B0503020204020204" pitchFamily="34" charset="-122"/>
            </a:endParaRPr>
          </a:p>
          <a:p>
            <a:pPr algn="ctr">
              <a:lnSpc>
                <a:spcPct val="90000"/>
              </a:lnSpc>
              <a:spcAft>
                <a:spcPts val="600"/>
              </a:spcAft>
            </a:pPr>
            <a:r>
              <a:rPr kumimoji="1" lang="zh-CN" altLang="en-US" sz="1800" b="1" dirty="0">
                <a:solidFill>
                  <a:schemeClr val="accent2">
                    <a:lumMod val="75000"/>
                  </a:schemeClr>
                </a:solidFill>
                <a:latin typeface="Microsoft YaHei" panose="020B0503020204020204" pitchFamily="34" charset="-122"/>
                <a:ea typeface="Microsoft YaHei" panose="020B0503020204020204" pitchFamily="34" charset="-122"/>
              </a:rPr>
              <a:t>计算机工程与科学学院</a:t>
            </a:r>
            <a:endParaRPr kumimoji="1" lang="en-US" altLang="zh-CN" sz="1800" b="1" dirty="0">
              <a:solidFill>
                <a:schemeClr val="accent2">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8028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0869" y="1113612"/>
            <a:ext cx="10848340" cy="4050665"/>
          </a:xfrm>
          <a:prstGeom prst="rect">
            <a:avLst/>
          </a:prstGeom>
        </p:spPr>
        <p:txBody>
          <a:bodyPr vert="horz" wrap="square" lIns="0" tIns="12065" rIns="0" bIns="0" rtlCol="0">
            <a:spAutoFit/>
          </a:bodyPr>
          <a:lstStyle/>
          <a:p>
            <a:pPr marL="301625" marR="5080" indent="-289560">
              <a:lnSpc>
                <a:spcPct val="150100"/>
              </a:lnSpc>
              <a:spcBef>
                <a:spcPts val="95"/>
              </a:spcBef>
              <a:buSzPct val="59090"/>
              <a:buFont typeface="Wingdings"/>
              <a:buChar char=""/>
              <a:tabLst>
                <a:tab pos="301625" algn="l"/>
                <a:tab pos="302260" algn="l"/>
              </a:tabLst>
            </a:pPr>
            <a:r>
              <a:rPr sz="2200" spc="120" dirty="0">
                <a:latin typeface="Gill Sans MT"/>
                <a:cs typeface="Gill Sans MT"/>
              </a:rPr>
              <a:t>Branch</a:t>
            </a:r>
            <a:r>
              <a:rPr sz="2200" spc="5" dirty="0">
                <a:latin typeface="Arial Unicode MS"/>
                <a:cs typeface="Arial Unicode MS"/>
              </a:rPr>
              <a:t>预测</a:t>
            </a:r>
            <a:r>
              <a:rPr sz="2200" spc="-20" dirty="0">
                <a:latin typeface="Arial Unicode MS"/>
                <a:cs typeface="Arial Unicode MS"/>
              </a:rPr>
              <a:t>和</a:t>
            </a:r>
            <a:r>
              <a:rPr sz="2200" spc="5" dirty="0">
                <a:latin typeface="Arial Unicode MS"/>
                <a:cs typeface="Arial Unicode MS"/>
              </a:rPr>
              <a:t>取指</a:t>
            </a:r>
            <a:r>
              <a:rPr sz="2200" spc="-20" dirty="0">
                <a:latin typeface="Arial Unicode MS"/>
                <a:cs typeface="Arial Unicode MS"/>
              </a:rPr>
              <a:t>流</a:t>
            </a:r>
            <a:r>
              <a:rPr sz="2200" spc="5" dirty="0">
                <a:latin typeface="Arial Unicode MS"/>
                <a:cs typeface="Arial Unicode MS"/>
              </a:rPr>
              <a:t>水</a:t>
            </a:r>
            <a:r>
              <a:rPr sz="2200" spc="-20" dirty="0">
                <a:latin typeface="Arial Unicode MS"/>
                <a:cs typeface="Arial Unicode MS"/>
              </a:rPr>
              <a:t>线</a:t>
            </a:r>
            <a:r>
              <a:rPr sz="2200" spc="5" dirty="0">
                <a:latin typeface="Arial Unicode MS"/>
                <a:cs typeface="Arial Unicode MS"/>
              </a:rPr>
              <a:t>解耦设</a:t>
            </a:r>
            <a:r>
              <a:rPr sz="2200" spc="-20" dirty="0">
                <a:latin typeface="Arial Unicode MS"/>
                <a:cs typeface="Arial Unicode MS"/>
              </a:rPr>
              <a:t>计</a:t>
            </a:r>
            <a:r>
              <a:rPr sz="2200" spc="5" dirty="0">
                <a:latin typeface="Arial Unicode MS"/>
                <a:cs typeface="Arial Unicode MS"/>
              </a:rPr>
              <a:t>，取</a:t>
            </a:r>
            <a:r>
              <a:rPr sz="2200" spc="-20" dirty="0">
                <a:latin typeface="Arial Unicode MS"/>
                <a:cs typeface="Arial Unicode MS"/>
              </a:rPr>
              <a:t>指</a:t>
            </a:r>
            <a:r>
              <a:rPr sz="2200" spc="5" dirty="0">
                <a:latin typeface="Arial Unicode MS"/>
                <a:cs typeface="Arial Unicode MS"/>
              </a:rPr>
              <a:t>流水</a:t>
            </a:r>
            <a:r>
              <a:rPr sz="2200" spc="-20" dirty="0">
                <a:latin typeface="Arial Unicode MS"/>
                <a:cs typeface="Arial Unicode MS"/>
              </a:rPr>
              <a:t>线每</a:t>
            </a:r>
            <a:r>
              <a:rPr sz="2200" spc="5" dirty="0">
                <a:latin typeface="Arial Unicode MS"/>
                <a:cs typeface="Arial Unicode MS"/>
              </a:rPr>
              <a:t>拍最多</a:t>
            </a:r>
            <a:r>
              <a:rPr sz="2200" spc="-20" dirty="0">
                <a:latin typeface="Arial Unicode MS"/>
                <a:cs typeface="Arial Unicode MS"/>
              </a:rPr>
              <a:t>可</a:t>
            </a:r>
            <a:r>
              <a:rPr sz="2200" spc="5" dirty="0">
                <a:latin typeface="Arial Unicode MS"/>
                <a:cs typeface="Arial Unicode MS"/>
              </a:rPr>
              <a:t>提</a:t>
            </a:r>
            <a:r>
              <a:rPr sz="2200" spc="20" dirty="0">
                <a:latin typeface="Arial Unicode MS"/>
                <a:cs typeface="Arial Unicode MS"/>
              </a:rPr>
              <a:t>供</a:t>
            </a:r>
            <a:r>
              <a:rPr sz="2200" spc="100" dirty="0">
                <a:latin typeface="Gill Sans MT"/>
                <a:cs typeface="Gill Sans MT"/>
              </a:rPr>
              <a:t>32Bytes</a:t>
            </a:r>
            <a:r>
              <a:rPr sz="2200" spc="-20" dirty="0">
                <a:latin typeface="Arial Unicode MS"/>
                <a:cs typeface="Arial Unicode MS"/>
              </a:rPr>
              <a:t>指</a:t>
            </a:r>
            <a:r>
              <a:rPr sz="2200" spc="5" dirty="0">
                <a:latin typeface="Arial Unicode MS"/>
                <a:cs typeface="Arial Unicode MS"/>
              </a:rPr>
              <a:t>令供译</a:t>
            </a:r>
            <a:r>
              <a:rPr sz="2200" spc="-20" dirty="0">
                <a:latin typeface="Arial Unicode MS"/>
                <a:cs typeface="Arial Unicode MS"/>
              </a:rPr>
              <a:t>码</a:t>
            </a:r>
            <a:r>
              <a:rPr sz="2200" spc="5" dirty="0">
                <a:latin typeface="Arial Unicode MS"/>
                <a:cs typeface="Arial Unicode MS"/>
              </a:rPr>
              <a:t>，  分支预测流水线可以不</a:t>
            </a:r>
            <a:r>
              <a:rPr sz="2200" spc="-20" dirty="0">
                <a:latin typeface="Arial Unicode MS"/>
                <a:cs typeface="Arial Unicode MS"/>
              </a:rPr>
              <a:t>受</a:t>
            </a:r>
            <a:r>
              <a:rPr sz="2200" spc="5" dirty="0">
                <a:latin typeface="Arial Unicode MS"/>
                <a:cs typeface="Arial Unicode MS"/>
              </a:rPr>
              <a:t>取指</a:t>
            </a:r>
            <a:r>
              <a:rPr sz="2200" spc="-20" dirty="0">
                <a:latin typeface="Arial Unicode MS"/>
                <a:cs typeface="Arial Unicode MS"/>
              </a:rPr>
              <a:t>流</a:t>
            </a:r>
            <a:r>
              <a:rPr sz="2200" spc="5" dirty="0">
                <a:latin typeface="Arial Unicode MS"/>
                <a:cs typeface="Arial Unicode MS"/>
              </a:rPr>
              <a:t>水停</a:t>
            </a:r>
            <a:r>
              <a:rPr sz="2200" spc="-20" dirty="0">
                <a:latin typeface="Arial Unicode MS"/>
                <a:cs typeface="Arial Unicode MS"/>
              </a:rPr>
              <a:t>顿</a:t>
            </a:r>
            <a:r>
              <a:rPr sz="2200" spc="5" dirty="0">
                <a:latin typeface="Arial Unicode MS"/>
                <a:cs typeface="Arial Unicode MS"/>
              </a:rPr>
              <a:t>影响</a:t>
            </a:r>
            <a:r>
              <a:rPr sz="2200" spc="-20" dirty="0">
                <a:latin typeface="Arial Unicode MS"/>
                <a:cs typeface="Arial Unicode MS"/>
              </a:rPr>
              <a:t>，</a:t>
            </a:r>
            <a:r>
              <a:rPr sz="2200" spc="5" dirty="0">
                <a:latin typeface="Arial Unicode MS"/>
                <a:cs typeface="Arial Unicode MS"/>
              </a:rPr>
              <a:t>超前</a:t>
            </a:r>
            <a:r>
              <a:rPr sz="2200" spc="-20" dirty="0">
                <a:latin typeface="Arial Unicode MS"/>
                <a:cs typeface="Arial Unicode MS"/>
              </a:rPr>
              <a:t>进</a:t>
            </a:r>
            <a:r>
              <a:rPr sz="2200" spc="5" dirty="0">
                <a:latin typeface="Arial Unicode MS"/>
                <a:cs typeface="Arial Unicode MS"/>
              </a:rPr>
              <a:t>行预</a:t>
            </a:r>
            <a:r>
              <a:rPr sz="2200" spc="-20" dirty="0">
                <a:latin typeface="Arial Unicode MS"/>
                <a:cs typeface="Arial Unicode MS"/>
              </a:rPr>
              <a:t>测</a:t>
            </a:r>
            <a:r>
              <a:rPr sz="2200" spc="5" dirty="0">
                <a:latin typeface="Arial Unicode MS"/>
                <a:cs typeface="Arial Unicode MS"/>
              </a:rPr>
              <a:t>处理；</a:t>
            </a:r>
            <a:endParaRPr sz="2200">
              <a:latin typeface="Arial Unicode MS"/>
              <a:cs typeface="Arial Unicode MS"/>
            </a:endParaRPr>
          </a:p>
          <a:p>
            <a:pPr marL="302260" indent="-289560">
              <a:lnSpc>
                <a:spcPct val="100000"/>
              </a:lnSpc>
              <a:spcBef>
                <a:spcPts val="1320"/>
              </a:spcBef>
              <a:buSzPct val="59090"/>
              <a:buFont typeface="Wingdings"/>
              <a:buChar char=""/>
              <a:tabLst>
                <a:tab pos="301625" algn="l"/>
                <a:tab pos="302260" algn="l"/>
              </a:tabLst>
            </a:pPr>
            <a:r>
              <a:rPr sz="2200" spc="5" dirty="0">
                <a:latin typeface="Arial Unicode MS"/>
                <a:cs typeface="Arial Unicode MS"/>
              </a:rPr>
              <a:t>定浮点流水线分开设计</a:t>
            </a:r>
            <a:r>
              <a:rPr sz="2200" spc="-20" dirty="0">
                <a:latin typeface="Arial Unicode MS"/>
                <a:cs typeface="Arial Unicode MS"/>
              </a:rPr>
              <a:t>，</a:t>
            </a:r>
            <a:r>
              <a:rPr sz="2200" spc="5" dirty="0">
                <a:latin typeface="Arial Unicode MS"/>
                <a:cs typeface="Arial Unicode MS"/>
              </a:rPr>
              <a:t>解除</a:t>
            </a:r>
            <a:r>
              <a:rPr sz="2200" spc="-20" dirty="0">
                <a:latin typeface="Arial Unicode MS"/>
                <a:cs typeface="Arial Unicode MS"/>
              </a:rPr>
              <a:t>定</a:t>
            </a:r>
            <a:r>
              <a:rPr sz="2200" spc="5" dirty="0">
                <a:latin typeface="Arial Unicode MS"/>
                <a:cs typeface="Arial Unicode MS"/>
              </a:rPr>
              <a:t>浮点</a:t>
            </a:r>
            <a:r>
              <a:rPr sz="2200" spc="-20" dirty="0">
                <a:latin typeface="Arial Unicode MS"/>
                <a:cs typeface="Arial Unicode MS"/>
              </a:rPr>
              <a:t>相</a:t>
            </a:r>
            <a:r>
              <a:rPr sz="2200" spc="5" dirty="0">
                <a:latin typeface="Arial Unicode MS"/>
                <a:cs typeface="Arial Unicode MS"/>
              </a:rPr>
              <a:t>互反</a:t>
            </a:r>
            <a:r>
              <a:rPr sz="2200" spc="-20" dirty="0">
                <a:latin typeface="Arial Unicode MS"/>
                <a:cs typeface="Arial Unicode MS"/>
              </a:rPr>
              <a:t>压</a:t>
            </a:r>
            <a:r>
              <a:rPr sz="2200" spc="5" dirty="0">
                <a:latin typeface="Arial Unicode MS"/>
                <a:cs typeface="Arial Unicode MS"/>
              </a:rPr>
              <a:t>，每</a:t>
            </a:r>
            <a:r>
              <a:rPr sz="2200" spc="-20" dirty="0">
                <a:latin typeface="Arial Unicode MS"/>
                <a:cs typeface="Arial Unicode MS"/>
              </a:rPr>
              <a:t>拍</a:t>
            </a:r>
            <a:r>
              <a:rPr sz="2200" spc="5" dirty="0">
                <a:latin typeface="Arial Unicode MS"/>
                <a:cs typeface="Arial Unicode MS"/>
              </a:rPr>
              <a:t>可为</a:t>
            </a:r>
            <a:r>
              <a:rPr sz="2200" spc="-20" dirty="0">
                <a:latin typeface="Arial Unicode MS"/>
                <a:cs typeface="Arial Unicode MS"/>
              </a:rPr>
              <a:t>后</a:t>
            </a:r>
            <a:r>
              <a:rPr sz="2200" spc="5" dirty="0">
                <a:latin typeface="Arial Unicode MS"/>
                <a:cs typeface="Arial Unicode MS"/>
              </a:rPr>
              <a:t>端执</a:t>
            </a:r>
            <a:r>
              <a:rPr sz="2200" spc="-20" dirty="0">
                <a:latin typeface="Arial Unicode MS"/>
                <a:cs typeface="Arial Unicode MS"/>
              </a:rPr>
              <a:t>行</a:t>
            </a:r>
            <a:r>
              <a:rPr sz="2200" spc="5" dirty="0">
                <a:latin typeface="Arial Unicode MS"/>
                <a:cs typeface="Arial Unicode MS"/>
              </a:rPr>
              <a:t>部件</a:t>
            </a:r>
            <a:r>
              <a:rPr sz="2200" spc="-20" dirty="0">
                <a:latin typeface="Arial Unicode MS"/>
                <a:cs typeface="Arial Unicode MS"/>
              </a:rPr>
              <a:t>提</a:t>
            </a:r>
            <a:r>
              <a:rPr sz="2200" spc="25" dirty="0">
                <a:latin typeface="Arial Unicode MS"/>
                <a:cs typeface="Arial Unicode MS"/>
              </a:rPr>
              <a:t>供</a:t>
            </a:r>
            <a:r>
              <a:rPr sz="2200" spc="120" dirty="0">
                <a:latin typeface="Gill Sans MT"/>
                <a:cs typeface="Gill Sans MT"/>
              </a:rPr>
              <a:t>4</a:t>
            </a:r>
            <a:r>
              <a:rPr sz="2200" spc="10" dirty="0">
                <a:latin typeface="Arial Unicode MS"/>
                <a:cs typeface="Arial Unicode MS"/>
              </a:rPr>
              <a:t>条</a:t>
            </a:r>
            <a:r>
              <a:rPr sz="2200" spc="-20" dirty="0">
                <a:latin typeface="Arial Unicode MS"/>
                <a:cs typeface="Arial Unicode MS"/>
              </a:rPr>
              <a:t>整</a:t>
            </a:r>
            <a:r>
              <a:rPr sz="2200" spc="10" dirty="0">
                <a:latin typeface="Arial Unicode MS"/>
                <a:cs typeface="Arial Unicode MS"/>
              </a:rPr>
              <a:t>型</a:t>
            </a:r>
            <a:endParaRPr sz="2200">
              <a:latin typeface="Arial Unicode MS"/>
              <a:cs typeface="Arial Unicode MS"/>
            </a:endParaRPr>
          </a:p>
          <a:p>
            <a:pPr marL="301625">
              <a:lnSpc>
                <a:spcPct val="100000"/>
              </a:lnSpc>
              <a:spcBef>
                <a:spcPts val="1325"/>
              </a:spcBef>
            </a:pPr>
            <a:r>
              <a:rPr sz="2200" spc="5" dirty="0">
                <a:latin typeface="Arial Unicode MS"/>
                <a:cs typeface="Arial Unicode MS"/>
              </a:rPr>
              <a:t>微指令及</a:t>
            </a:r>
            <a:r>
              <a:rPr sz="2200" spc="114" dirty="0">
                <a:latin typeface="Gill Sans MT"/>
                <a:cs typeface="Gill Sans MT"/>
              </a:rPr>
              <a:t>3</a:t>
            </a:r>
            <a:r>
              <a:rPr sz="2200" spc="5" dirty="0">
                <a:latin typeface="Arial Unicode MS"/>
                <a:cs typeface="Arial Unicode MS"/>
              </a:rPr>
              <a:t>条浮点微指令；</a:t>
            </a:r>
            <a:endParaRPr sz="2200">
              <a:latin typeface="Arial Unicode MS"/>
              <a:cs typeface="Arial Unicode MS"/>
            </a:endParaRPr>
          </a:p>
          <a:p>
            <a:pPr marL="302260" indent="-289560">
              <a:lnSpc>
                <a:spcPct val="100000"/>
              </a:lnSpc>
              <a:spcBef>
                <a:spcPts val="1320"/>
              </a:spcBef>
              <a:buSzPct val="59090"/>
              <a:buFont typeface="Wingdings"/>
              <a:buChar char=""/>
              <a:tabLst>
                <a:tab pos="301625" algn="l"/>
                <a:tab pos="302260" algn="l"/>
              </a:tabLst>
            </a:pPr>
            <a:r>
              <a:rPr sz="2200" spc="5" dirty="0">
                <a:latin typeface="Arial Unicode MS"/>
                <a:cs typeface="Arial Unicode MS"/>
              </a:rPr>
              <a:t>整型运算单元支持每</a:t>
            </a:r>
            <a:r>
              <a:rPr sz="2200" spc="10" dirty="0">
                <a:latin typeface="Arial Unicode MS"/>
                <a:cs typeface="Arial Unicode MS"/>
              </a:rPr>
              <a:t>拍</a:t>
            </a:r>
            <a:r>
              <a:rPr sz="2200" spc="120" dirty="0">
                <a:latin typeface="Gill Sans MT"/>
                <a:cs typeface="Gill Sans MT"/>
              </a:rPr>
              <a:t>4</a:t>
            </a:r>
            <a:r>
              <a:rPr sz="2200" spc="-20" dirty="0">
                <a:latin typeface="Arial Unicode MS"/>
                <a:cs typeface="Arial Unicode MS"/>
              </a:rPr>
              <a:t>条</a:t>
            </a:r>
            <a:r>
              <a:rPr sz="2200" spc="20" dirty="0">
                <a:latin typeface="Gill Sans MT"/>
                <a:cs typeface="Gill Sans MT"/>
              </a:rPr>
              <a:t>ALU</a:t>
            </a:r>
            <a:r>
              <a:rPr sz="2200" spc="5" dirty="0">
                <a:latin typeface="Arial Unicode MS"/>
                <a:cs typeface="Arial Unicode MS"/>
              </a:rPr>
              <a:t>运算</a:t>
            </a:r>
            <a:r>
              <a:rPr sz="2200" spc="-15" dirty="0">
                <a:latin typeface="Arial Unicode MS"/>
                <a:cs typeface="Arial Unicode MS"/>
              </a:rPr>
              <a:t>（</a:t>
            </a:r>
            <a:r>
              <a:rPr sz="2200" dirty="0">
                <a:latin typeface="Arial Unicode MS"/>
                <a:cs typeface="Arial Unicode MS"/>
              </a:rPr>
              <a:t>含</a:t>
            </a:r>
            <a:r>
              <a:rPr sz="2200" spc="114" dirty="0">
                <a:latin typeface="Gill Sans MT"/>
                <a:cs typeface="Gill Sans MT"/>
              </a:rPr>
              <a:t>2</a:t>
            </a:r>
            <a:r>
              <a:rPr sz="2200" spc="5" dirty="0">
                <a:latin typeface="Arial Unicode MS"/>
                <a:cs typeface="Arial Unicode MS"/>
              </a:rPr>
              <a:t>条</a:t>
            </a:r>
            <a:r>
              <a:rPr sz="2200" spc="-15" dirty="0">
                <a:latin typeface="Arial Unicode MS"/>
                <a:cs typeface="Arial Unicode MS"/>
              </a:rPr>
              <a:t>跳</a:t>
            </a:r>
            <a:r>
              <a:rPr sz="2200" spc="5" dirty="0">
                <a:latin typeface="Arial Unicode MS"/>
                <a:cs typeface="Arial Unicode MS"/>
              </a:rPr>
              <a:t>转）</a:t>
            </a:r>
            <a:r>
              <a:rPr sz="2200" spc="-20" dirty="0">
                <a:latin typeface="Arial Unicode MS"/>
                <a:cs typeface="Arial Unicode MS"/>
              </a:rPr>
              <a:t>及</a:t>
            </a:r>
            <a:r>
              <a:rPr sz="2200" spc="114" dirty="0">
                <a:latin typeface="Gill Sans MT"/>
                <a:cs typeface="Gill Sans MT"/>
              </a:rPr>
              <a:t>1</a:t>
            </a:r>
            <a:r>
              <a:rPr sz="2200" spc="5" dirty="0">
                <a:latin typeface="Arial Unicode MS"/>
                <a:cs typeface="Arial Unicode MS"/>
              </a:rPr>
              <a:t>条乘</a:t>
            </a:r>
            <a:r>
              <a:rPr sz="2200" spc="-20" dirty="0">
                <a:latin typeface="Arial Unicode MS"/>
                <a:cs typeface="Arial Unicode MS"/>
              </a:rPr>
              <a:t>除</a:t>
            </a:r>
            <a:r>
              <a:rPr sz="2200" spc="5" dirty="0">
                <a:latin typeface="Arial Unicode MS"/>
                <a:cs typeface="Arial Unicode MS"/>
              </a:rPr>
              <a:t>运算；</a:t>
            </a:r>
            <a:endParaRPr sz="2200">
              <a:latin typeface="Arial Unicode MS"/>
              <a:cs typeface="Arial Unicode MS"/>
            </a:endParaRPr>
          </a:p>
          <a:p>
            <a:pPr marL="302260" indent="-289560">
              <a:lnSpc>
                <a:spcPct val="100000"/>
              </a:lnSpc>
              <a:spcBef>
                <a:spcPts val="1325"/>
              </a:spcBef>
              <a:buSzPct val="59090"/>
              <a:buFont typeface="Wingdings"/>
              <a:buChar char=""/>
              <a:tabLst>
                <a:tab pos="301625" algn="l"/>
                <a:tab pos="302260" algn="l"/>
              </a:tabLst>
            </a:pPr>
            <a:r>
              <a:rPr sz="2200" spc="5" dirty="0">
                <a:latin typeface="Arial Unicode MS"/>
                <a:cs typeface="Arial Unicode MS"/>
              </a:rPr>
              <a:t>浮点及</a:t>
            </a:r>
            <a:r>
              <a:rPr sz="2200" spc="125" dirty="0">
                <a:latin typeface="Gill Sans MT"/>
                <a:cs typeface="Gill Sans MT"/>
              </a:rPr>
              <a:t>SIMD</a:t>
            </a:r>
            <a:r>
              <a:rPr sz="2200" spc="5" dirty="0">
                <a:latin typeface="Arial Unicode MS"/>
                <a:cs typeface="Arial Unicode MS"/>
              </a:rPr>
              <a:t>运算单元支持</a:t>
            </a:r>
            <a:r>
              <a:rPr sz="2200" spc="-20" dirty="0">
                <a:latin typeface="Arial Unicode MS"/>
                <a:cs typeface="Arial Unicode MS"/>
              </a:rPr>
              <a:t>每</a:t>
            </a:r>
            <a:r>
              <a:rPr sz="2200" spc="-5" dirty="0">
                <a:latin typeface="Arial Unicode MS"/>
                <a:cs typeface="Arial Unicode MS"/>
              </a:rPr>
              <a:t>拍</a:t>
            </a:r>
            <a:r>
              <a:rPr sz="2200" spc="114" dirty="0">
                <a:latin typeface="Gill Sans MT"/>
                <a:cs typeface="Gill Sans MT"/>
              </a:rPr>
              <a:t>2</a:t>
            </a:r>
            <a:r>
              <a:rPr sz="2200" spc="5" dirty="0">
                <a:latin typeface="Arial Unicode MS"/>
                <a:cs typeface="Arial Unicode MS"/>
              </a:rPr>
              <a:t>条</a:t>
            </a:r>
            <a:r>
              <a:rPr sz="2200" spc="95" dirty="0">
                <a:latin typeface="Gill Sans MT"/>
                <a:cs typeface="Gill Sans MT"/>
              </a:rPr>
              <a:t>ARM</a:t>
            </a:r>
            <a:r>
              <a:rPr sz="2200" spc="5" dirty="0">
                <a:latin typeface="Gill Sans MT"/>
                <a:cs typeface="Gill Sans MT"/>
              </a:rPr>
              <a:t> </a:t>
            </a:r>
            <a:r>
              <a:rPr sz="2200" spc="80" dirty="0">
                <a:latin typeface="Gill Sans MT"/>
                <a:cs typeface="Gill Sans MT"/>
              </a:rPr>
              <a:t>Neon</a:t>
            </a:r>
            <a:r>
              <a:rPr sz="2200" spc="35" dirty="0">
                <a:latin typeface="Gill Sans MT"/>
                <a:cs typeface="Gill Sans MT"/>
              </a:rPr>
              <a:t> </a:t>
            </a:r>
            <a:r>
              <a:rPr sz="2200" spc="105" dirty="0">
                <a:latin typeface="Gill Sans MT"/>
                <a:cs typeface="Gill Sans MT"/>
              </a:rPr>
              <a:t>128bits</a:t>
            </a:r>
            <a:r>
              <a:rPr sz="2200" spc="95" dirty="0">
                <a:latin typeface="Gill Sans MT"/>
                <a:cs typeface="Gill Sans MT"/>
              </a:rPr>
              <a:t> </a:t>
            </a:r>
            <a:r>
              <a:rPr sz="2200" spc="5" dirty="0">
                <a:latin typeface="Arial Unicode MS"/>
                <a:cs typeface="Arial Unicode MS"/>
              </a:rPr>
              <a:t>浮点及</a:t>
            </a:r>
            <a:r>
              <a:rPr sz="2200" spc="125" dirty="0">
                <a:latin typeface="Gill Sans MT"/>
                <a:cs typeface="Gill Sans MT"/>
              </a:rPr>
              <a:t>SIMD</a:t>
            </a:r>
            <a:r>
              <a:rPr sz="2200" spc="5" dirty="0">
                <a:latin typeface="Arial Unicode MS"/>
                <a:cs typeface="Arial Unicode MS"/>
              </a:rPr>
              <a:t>运算；</a:t>
            </a:r>
            <a:endParaRPr sz="2200">
              <a:latin typeface="Arial Unicode MS"/>
              <a:cs typeface="Arial Unicode MS"/>
            </a:endParaRPr>
          </a:p>
          <a:p>
            <a:pPr marL="302260" indent="-289560">
              <a:lnSpc>
                <a:spcPct val="100000"/>
              </a:lnSpc>
              <a:spcBef>
                <a:spcPts val="1320"/>
              </a:spcBef>
              <a:buSzPct val="59090"/>
              <a:buFont typeface="Wingdings"/>
              <a:buChar char=""/>
              <a:tabLst>
                <a:tab pos="301625" algn="l"/>
                <a:tab pos="302260" algn="l"/>
              </a:tabLst>
            </a:pPr>
            <a:r>
              <a:rPr sz="2200" spc="5" dirty="0">
                <a:latin typeface="Arial Unicode MS"/>
                <a:cs typeface="Arial Unicode MS"/>
              </a:rPr>
              <a:t>访存单元支持每</a:t>
            </a:r>
            <a:r>
              <a:rPr sz="2200" spc="10" dirty="0">
                <a:latin typeface="Arial Unicode MS"/>
                <a:cs typeface="Arial Unicode MS"/>
              </a:rPr>
              <a:t>拍</a:t>
            </a:r>
            <a:r>
              <a:rPr sz="2200" spc="120" dirty="0">
                <a:latin typeface="Gill Sans MT"/>
                <a:cs typeface="Gill Sans MT"/>
              </a:rPr>
              <a:t>2</a:t>
            </a:r>
            <a:r>
              <a:rPr sz="2200" spc="10" dirty="0">
                <a:latin typeface="Arial Unicode MS"/>
                <a:cs typeface="Arial Unicode MS"/>
              </a:rPr>
              <a:t>条读</a:t>
            </a:r>
            <a:r>
              <a:rPr sz="2200" spc="-25" dirty="0">
                <a:latin typeface="Arial Unicode MS"/>
                <a:cs typeface="Arial Unicode MS"/>
              </a:rPr>
              <a:t>或</a:t>
            </a:r>
            <a:r>
              <a:rPr sz="2200" spc="10" dirty="0">
                <a:latin typeface="Arial Unicode MS"/>
                <a:cs typeface="Arial Unicode MS"/>
              </a:rPr>
              <a:t>写访</a:t>
            </a:r>
            <a:r>
              <a:rPr sz="2200" spc="-25" dirty="0">
                <a:latin typeface="Arial Unicode MS"/>
                <a:cs typeface="Arial Unicode MS"/>
              </a:rPr>
              <a:t>存</a:t>
            </a:r>
            <a:r>
              <a:rPr sz="2200" spc="10" dirty="0">
                <a:latin typeface="Arial Unicode MS"/>
                <a:cs typeface="Arial Unicode MS"/>
              </a:rPr>
              <a:t>操作</a:t>
            </a:r>
            <a:r>
              <a:rPr sz="2200" spc="-25" dirty="0">
                <a:latin typeface="Arial Unicode MS"/>
                <a:cs typeface="Arial Unicode MS"/>
              </a:rPr>
              <a:t>，</a:t>
            </a:r>
            <a:r>
              <a:rPr sz="2200" spc="10" dirty="0">
                <a:latin typeface="Arial Unicode MS"/>
                <a:cs typeface="Arial Unicode MS"/>
              </a:rPr>
              <a:t>读操</a:t>
            </a:r>
            <a:r>
              <a:rPr sz="2200" spc="-25" dirty="0">
                <a:latin typeface="Arial Unicode MS"/>
                <a:cs typeface="Arial Unicode MS"/>
              </a:rPr>
              <a:t>作</a:t>
            </a:r>
            <a:r>
              <a:rPr sz="2200" spc="10" dirty="0">
                <a:latin typeface="Arial Unicode MS"/>
                <a:cs typeface="Arial Unicode MS"/>
              </a:rPr>
              <a:t>最快</a:t>
            </a:r>
            <a:r>
              <a:rPr sz="2200" spc="125" dirty="0">
                <a:latin typeface="Gill Sans MT"/>
                <a:cs typeface="Gill Sans MT"/>
              </a:rPr>
              <a:t>4</a:t>
            </a:r>
            <a:r>
              <a:rPr sz="2200" spc="-20" dirty="0">
                <a:latin typeface="Arial Unicode MS"/>
                <a:cs typeface="Arial Unicode MS"/>
              </a:rPr>
              <a:t>拍</a:t>
            </a:r>
            <a:r>
              <a:rPr sz="2200" spc="10" dirty="0">
                <a:latin typeface="Arial Unicode MS"/>
                <a:cs typeface="Arial Unicode MS"/>
              </a:rPr>
              <a:t>完成</a:t>
            </a:r>
            <a:r>
              <a:rPr sz="2200" spc="-25" dirty="0">
                <a:latin typeface="Arial Unicode MS"/>
                <a:cs typeface="Arial Unicode MS"/>
              </a:rPr>
              <a:t>，</a:t>
            </a:r>
            <a:r>
              <a:rPr sz="2200" spc="10" dirty="0">
                <a:latin typeface="Arial Unicode MS"/>
                <a:cs typeface="Arial Unicode MS"/>
              </a:rPr>
              <a:t>每拍</a:t>
            </a:r>
            <a:r>
              <a:rPr sz="2200" spc="-25" dirty="0">
                <a:latin typeface="Arial Unicode MS"/>
                <a:cs typeface="Arial Unicode MS"/>
              </a:rPr>
              <a:t>访</a:t>
            </a:r>
            <a:r>
              <a:rPr sz="2200" spc="10" dirty="0">
                <a:latin typeface="Arial Unicode MS"/>
                <a:cs typeface="Arial Unicode MS"/>
              </a:rPr>
              <a:t>存带</a:t>
            </a:r>
            <a:r>
              <a:rPr sz="2200" spc="-25" dirty="0">
                <a:latin typeface="Arial Unicode MS"/>
                <a:cs typeface="Arial Unicode MS"/>
              </a:rPr>
              <a:t>宽</a:t>
            </a:r>
            <a:r>
              <a:rPr sz="2200" spc="10" dirty="0">
                <a:latin typeface="Arial Unicode MS"/>
                <a:cs typeface="Arial Unicode MS"/>
              </a:rPr>
              <a:t>为</a:t>
            </a:r>
            <a:endParaRPr sz="2200">
              <a:latin typeface="Arial Unicode MS"/>
              <a:cs typeface="Arial Unicode MS"/>
            </a:endParaRPr>
          </a:p>
          <a:p>
            <a:pPr marL="301625">
              <a:lnSpc>
                <a:spcPct val="100000"/>
              </a:lnSpc>
              <a:spcBef>
                <a:spcPts val="1320"/>
              </a:spcBef>
            </a:pPr>
            <a:r>
              <a:rPr sz="2200" spc="90" dirty="0">
                <a:latin typeface="Gill Sans MT"/>
                <a:cs typeface="Gill Sans MT"/>
              </a:rPr>
              <a:t>2x128bits</a:t>
            </a:r>
            <a:r>
              <a:rPr sz="2200" spc="5" dirty="0">
                <a:latin typeface="Arial Unicode MS"/>
                <a:cs typeface="Arial Unicode MS"/>
              </a:rPr>
              <a:t>读及</a:t>
            </a:r>
            <a:r>
              <a:rPr sz="2200" spc="90" dirty="0">
                <a:latin typeface="Gill Sans MT"/>
                <a:cs typeface="Gill Sans MT"/>
              </a:rPr>
              <a:t>1x128bits</a:t>
            </a:r>
            <a:r>
              <a:rPr sz="2200" spc="5" dirty="0">
                <a:latin typeface="Arial Unicode MS"/>
                <a:cs typeface="Arial Unicode MS"/>
              </a:rPr>
              <a:t>写。</a:t>
            </a:r>
            <a:endParaRPr sz="2200">
              <a:latin typeface="Arial Unicode MS"/>
              <a:cs typeface="Arial Unicode MS"/>
            </a:endParaRPr>
          </a:p>
        </p:txBody>
      </p:sp>
      <p:sp>
        <p:nvSpPr>
          <p:cNvPr id="4" name="object 4"/>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spcBef>
                  <a:spcPts val="60"/>
                </a:spcBef>
              </a:pPr>
              <a:t>10</a:t>
            </a:fld>
            <a:endParaRPr spc="75" dirty="0"/>
          </a:p>
        </p:txBody>
      </p:sp>
      <p:sp>
        <p:nvSpPr>
          <p:cNvPr id="5" name="object 5"/>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
        <p:nvSpPr>
          <p:cNvPr id="3" name="object 3"/>
          <p:cNvSpPr txBox="1">
            <a:spLocks noGrp="1"/>
          </p:cNvSpPr>
          <p:nvPr>
            <p:ph type="title"/>
          </p:nvPr>
        </p:nvSpPr>
        <p:spPr>
          <a:xfrm>
            <a:off x="719429" y="361645"/>
            <a:ext cx="6205220"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基于</a:t>
            </a:r>
            <a:r>
              <a:rPr sz="3200" spc="145" dirty="0">
                <a:solidFill>
                  <a:srgbClr val="000000"/>
                </a:solidFill>
                <a:latin typeface="Gill Sans MT"/>
                <a:cs typeface="Gill Sans MT"/>
              </a:rPr>
              <a:t>ARMv8</a:t>
            </a:r>
            <a:r>
              <a:rPr sz="3200" spc="-10" dirty="0">
                <a:solidFill>
                  <a:srgbClr val="000000"/>
                </a:solidFill>
                <a:latin typeface="Arial Unicode MS"/>
                <a:cs typeface="Arial Unicode MS"/>
              </a:rPr>
              <a:t>的鲲鹏</a:t>
            </a:r>
            <a:r>
              <a:rPr sz="3200" spc="-20" dirty="0">
                <a:solidFill>
                  <a:srgbClr val="000000"/>
                </a:solidFill>
                <a:latin typeface="Arial Unicode MS"/>
                <a:cs typeface="Arial Unicode MS"/>
              </a:rPr>
              <a:t>流</a:t>
            </a:r>
            <a:r>
              <a:rPr sz="3200" spc="-10" dirty="0">
                <a:solidFill>
                  <a:srgbClr val="000000"/>
                </a:solidFill>
                <a:latin typeface="Arial Unicode MS"/>
                <a:cs typeface="Arial Unicode MS"/>
              </a:rPr>
              <a:t>水线</a:t>
            </a:r>
            <a:r>
              <a:rPr sz="3200" dirty="0">
                <a:solidFill>
                  <a:srgbClr val="000000"/>
                </a:solidFill>
                <a:latin typeface="Arial Unicode MS"/>
                <a:cs typeface="Arial Unicode MS"/>
              </a:rPr>
              <a:t>技</a:t>
            </a:r>
            <a:r>
              <a:rPr sz="3200" spc="-10" dirty="0">
                <a:solidFill>
                  <a:srgbClr val="000000"/>
                </a:solidFill>
                <a:latin typeface="Arial Unicode MS"/>
                <a:cs typeface="Arial Unicode MS"/>
              </a:rPr>
              <a:t>术特点</a:t>
            </a:r>
            <a:endParaRPr sz="3200">
              <a:latin typeface="Arial Unicode MS"/>
              <a:cs typeface="Arial Unicode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b="1" dirty="0"/>
              <a:t>计算机组成与结构</a:t>
            </a:r>
            <a:endParaRPr lang="en-US" altLang="zh-CN" b="1" dirty="0"/>
          </a:p>
          <a:p>
            <a:pPr lvl="1"/>
            <a:r>
              <a:rPr lang="en-US" altLang="zh-CN" dirty="0"/>
              <a:t>ARM</a:t>
            </a:r>
            <a:r>
              <a:rPr lang="zh-CN" altLang="en-US" dirty="0"/>
              <a:t>处理器体系结构</a:t>
            </a:r>
            <a:endParaRPr lang="en-US" altLang="zh-CN" dirty="0"/>
          </a:p>
          <a:p>
            <a:pPr lvl="1"/>
            <a:r>
              <a:rPr lang="zh-CN" altLang="en-US" dirty="0">
                <a:solidFill>
                  <a:srgbClr val="FF0000"/>
                </a:solidFill>
              </a:rPr>
              <a:t>鲲鹏系列处理器</a:t>
            </a:r>
            <a:endParaRPr lang="en-US" altLang="zh-CN" dirty="0">
              <a:solidFill>
                <a:srgbClr val="FF0000"/>
              </a:solidFill>
            </a:endParaRPr>
          </a:p>
          <a:p>
            <a:r>
              <a:rPr lang="zh-CN" altLang="en-US" b="1" dirty="0"/>
              <a:t>智能芯片原理</a:t>
            </a:r>
            <a:endParaRPr lang="en-US" altLang="zh-CN" b="1" dirty="0"/>
          </a:p>
          <a:p>
            <a:pPr lvl="1"/>
            <a:r>
              <a:rPr lang="zh-CN" altLang="en-US" dirty="0"/>
              <a:t>智能芯片发展及现状</a:t>
            </a:r>
            <a:endParaRPr lang="en-US" altLang="zh-CN" dirty="0"/>
          </a:p>
          <a:p>
            <a:pPr lvl="1"/>
            <a:r>
              <a:rPr lang="zh-CN" altLang="en-US" dirty="0"/>
              <a:t>昇腾芯片架构</a:t>
            </a:r>
            <a:endParaRPr lang="en-US" altLang="zh-CN" dirty="0"/>
          </a:p>
        </p:txBody>
      </p:sp>
    </p:spTree>
    <p:extLst>
      <p:ext uri="{BB962C8B-B14F-4D97-AF65-F5344CB8AC3E}">
        <p14:creationId xmlns:p14="http://schemas.microsoft.com/office/powerpoint/2010/main" val="3131358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BEBEB"/>
          </a:solidFill>
        </p:spPr>
        <p:txBody>
          <a:bodyPr wrap="square" lIns="0" tIns="0" rIns="0" bIns="0" rtlCol="0"/>
          <a:lstStyle/>
          <a:p>
            <a:endParaRPr/>
          </a:p>
        </p:txBody>
      </p:sp>
      <p:sp>
        <p:nvSpPr>
          <p:cNvPr id="3" name="object 3"/>
          <p:cNvSpPr/>
          <p:nvPr/>
        </p:nvSpPr>
        <p:spPr>
          <a:xfrm>
            <a:off x="10195559" y="6318503"/>
            <a:ext cx="1271016" cy="2712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31746" y="1351787"/>
            <a:ext cx="2244853" cy="45719"/>
          </a:xfrm>
          <a:custGeom>
            <a:avLst/>
            <a:gdLst/>
            <a:ahLst/>
            <a:cxnLst/>
            <a:rect l="l" t="t" r="r" b="b"/>
            <a:pathLst>
              <a:path w="886460">
                <a:moveTo>
                  <a:pt x="885952" y="0"/>
                </a:moveTo>
                <a:lnTo>
                  <a:pt x="0" y="0"/>
                </a:lnTo>
              </a:path>
            </a:pathLst>
          </a:custGeom>
          <a:ln w="27432">
            <a:solidFill>
              <a:srgbClr val="C6000A"/>
            </a:solidFill>
          </a:ln>
        </p:spPr>
        <p:txBody>
          <a:bodyPr wrap="square" lIns="0" tIns="0" rIns="0" bIns="0" rtlCol="0"/>
          <a:lstStyle/>
          <a:p>
            <a:endParaRPr/>
          </a:p>
        </p:txBody>
      </p:sp>
      <p:sp>
        <p:nvSpPr>
          <p:cNvPr id="5" name="object 5"/>
          <p:cNvSpPr txBox="1">
            <a:spLocks noGrp="1"/>
          </p:cNvSpPr>
          <p:nvPr>
            <p:ph type="title"/>
          </p:nvPr>
        </p:nvSpPr>
        <p:spPr>
          <a:xfrm>
            <a:off x="998016" y="637386"/>
            <a:ext cx="3040584" cy="570028"/>
          </a:xfrm>
          <a:prstGeom prst="rect">
            <a:avLst/>
          </a:prstGeom>
        </p:spPr>
        <p:txBody>
          <a:bodyPr vert="horz" wrap="square" lIns="0" tIns="15875" rIns="0" bIns="0" rtlCol="0">
            <a:spAutoFit/>
          </a:bodyPr>
          <a:lstStyle/>
          <a:p>
            <a:pPr marL="12700">
              <a:lnSpc>
                <a:spcPct val="100000"/>
              </a:lnSpc>
              <a:spcBef>
                <a:spcPts val="125"/>
              </a:spcBef>
            </a:pPr>
            <a:r>
              <a:rPr lang="zh-CN" altLang="en-US" sz="3600" spc="20" dirty="0">
                <a:solidFill>
                  <a:srgbClr val="404040"/>
                </a:solidFill>
                <a:latin typeface="Arial Unicode MS"/>
                <a:cs typeface="Arial Unicode MS"/>
              </a:rPr>
              <a:t>鲲鹏处理器</a:t>
            </a:r>
            <a:endParaRPr sz="3600" dirty="0">
              <a:latin typeface="Arial Unicode MS"/>
              <a:cs typeface="Arial Unicode MS"/>
            </a:endParaRPr>
          </a:p>
        </p:txBody>
      </p:sp>
      <p:sp>
        <p:nvSpPr>
          <p:cNvPr id="10" name="object 10"/>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spcBef>
                  <a:spcPts val="60"/>
                </a:spcBef>
              </a:pPr>
              <a:t>12</a:t>
            </a:fld>
            <a:endParaRPr spc="75" dirty="0"/>
          </a:p>
        </p:txBody>
      </p:sp>
      <p:sp>
        <p:nvSpPr>
          <p:cNvPr id="11" name="object 11"/>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
        <p:nvSpPr>
          <p:cNvPr id="6" name="object 6"/>
          <p:cNvSpPr txBox="1"/>
          <p:nvPr/>
        </p:nvSpPr>
        <p:spPr>
          <a:xfrm>
            <a:off x="1098296" y="2067255"/>
            <a:ext cx="151130" cy="227329"/>
          </a:xfrm>
          <a:prstGeom prst="rect">
            <a:avLst/>
          </a:prstGeom>
        </p:spPr>
        <p:txBody>
          <a:bodyPr vert="horz" wrap="square" lIns="0" tIns="15240" rIns="0" bIns="0" rtlCol="0">
            <a:spAutoFit/>
          </a:bodyPr>
          <a:lstStyle/>
          <a:p>
            <a:pPr marL="12700">
              <a:lnSpc>
                <a:spcPct val="100000"/>
              </a:lnSpc>
              <a:spcBef>
                <a:spcPts val="120"/>
              </a:spcBef>
            </a:pPr>
            <a:r>
              <a:rPr sz="1300" spc="15" dirty="0">
                <a:latin typeface="Wingdings"/>
                <a:cs typeface="Wingdings"/>
              </a:rPr>
              <a:t></a:t>
            </a:r>
            <a:endParaRPr sz="1300">
              <a:latin typeface="Wingdings"/>
              <a:cs typeface="Wingdings"/>
            </a:endParaRPr>
          </a:p>
        </p:txBody>
      </p:sp>
      <p:sp>
        <p:nvSpPr>
          <p:cNvPr id="7" name="object 7"/>
          <p:cNvSpPr txBox="1"/>
          <p:nvPr/>
        </p:nvSpPr>
        <p:spPr>
          <a:xfrm>
            <a:off x="1387855" y="1854777"/>
            <a:ext cx="9715500" cy="1904364"/>
          </a:xfrm>
          <a:prstGeom prst="rect">
            <a:avLst/>
          </a:prstGeom>
        </p:spPr>
        <p:txBody>
          <a:bodyPr vert="horz" wrap="square" lIns="0" tIns="12700" rIns="0" bIns="0" rtlCol="0">
            <a:spAutoFit/>
          </a:bodyPr>
          <a:lstStyle/>
          <a:p>
            <a:pPr marL="12700" marR="5080" algn="just">
              <a:lnSpc>
                <a:spcPct val="140100"/>
              </a:lnSpc>
              <a:spcBef>
                <a:spcPts val="100"/>
              </a:spcBef>
            </a:pPr>
            <a:r>
              <a:rPr sz="2200" spc="25" dirty="0">
                <a:latin typeface="Arial Unicode MS"/>
                <a:cs typeface="Arial Unicode MS"/>
              </a:rPr>
              <a:t>鲲</a:t>
            </a:r>
            <a:r>
              <a:rPr sz="2200" spc="10" dirty="0">
                <a:latin typeface="Arial Unicode MS"/>
                <a:cs typeface="Arial Unicode MS"/>
              </a:rPr>
              <a:t>鹏处</a:t>
            </a:r>
            <a:r>
              <a:rPr sz="2200" dirty="0">
                <a:latin typeface="Arial Unicode MS"/>
                <a:cs typeface="Arial Unicode MS"/>
              </a:rPr>
              <a:t>理</a:t>
            </a:r>
            <a:r>
              <a:rPr sz="2200" spc="25" dirty="0">
                <a:latin typeface="Arial Unicode MS"/>
                <a:cs typeface="Arial Unicode MS"/>
              </a:rPr>
              <a:t>器</a:t>
            </a:r>
            <a:r>
              <a:rPr sz="2200" spc="10" dirty="0">
                <a:latin typeface="Arial Unicode MS"/>
                <a:cs typeface="Arial Unicode MS"/>
              </a:rPr>
              <a:t>是面</a:t>
            </a:r>
            <a:r>
              <a:rPr sz="2200" spc="30" dirty="0">
                <a:latin typeface="Arial Unicode MS"/>
                <a:cs typeface="Arial Unicode MS"/>
              </a:rPr>
              <a:t>向</a:t>
            </a:r>
            <a:r>
              <a:rPr sz="3300" spc="-120" baseline="-3787" dirty="0">
                <a:latin typeface="Gill Sans MT"/>
                <a:cs typeface="Gill Sans MT"/>
              </a:rPr>
              <a:t>ICT</a:t>
            </a:r>
            <a:r>
              <a:rPr sz="2200" spc="10" dirty="0">
                <a:latin typeface="Arial Unicode MS"/>
                <a:cs typeface="Arial Unicode MS"/>
              </a:rPr>
              <a:t>领</a:t>
            </a:r>
            <a:r>
              <a:rPr sz="2200" spc="30" dirty="0">
                <a:latin typeface="Arial Unicode MS"/>
                <a:cs typeface="Arial Unicode MS"/>
              </a:rPr>
              <a:t>域</a:t>
            </a:r>
            <a:r>
              <a:rPr sz="2200" spc="10" dirty="0">
                <a:latin typeface="Arial Unicode MS"/>
                <a:cs typeface="Arial Unicode MS"/>
              </a:rPr>
              <a:t>兼</a:t>
            </a:r>
            <a:r>
              <a:rPr sz="2200" spc="25" dirty="0">
                <a:latin typeface="Arial Unicode MS"/>
                <a:cs typeface="Arial Unicode MS"/>
              </a:rPr>
              <a:t>容</a:t>
            </a:r>
            <a:r>
              <a:rPr sz="3300" spc="142" baseline="-3787" dirty="0">
                <a:latin typeface="Gill Sans MT"/>
                <a:cs typeface="Gill Sans MT"/>
              </a:rPr>
              <a:t>ARM</a:t>
            </a:r>
            <a:r>
              <a:rPr sz="3300" spc="682" baseline="-3787" dirty="0">
                <a:latin typeface="Gill Sans MT"/>
                <a:cs typeface="Gill Sans MT"/>
              </a:rPr>
              <a:t> </a:t>
            </a:r>
            <a:r>
              <a:rPr sz="3300" spc="157" baseline="-3787" dirty="0">
                <a:latin typeface="Gill Sans MT"/>
                <a:cs typeface="Gill Sans MT"/>
              </a:rPr>
              <a:t>64bit</a:t>
            </a:r>
            <a:r>
              <a:rPr sz="2200" spc="10" dirty="0">
                <a:latin typeface="Arial Unicode MS"/>
                <a:cs typeface="Arial Unicode MS"/>
              </a:rPr>
              <a:t>指</a:t>
            </a:r>
            <a:r>
              <a:rPr sz="2200" spc="30" dirty="0">
                <a:latin typeface="Arial Unicode MS"/>
                <a:cs typeface="Arial Unicode MS"/>
              </a:rPr>
              <a:t>令</a:t>
            </a:r>
            <a:r>
              <a:rPr sz="2200" spc="10" dirty="0">
                <a:latin typeface="Arial Unicode MS"/>
                <a:cs typeface="Arial Unicode MS"/>
              </a:rPr>
              <a:t>集</a:t>
            </a:r>
            <a:r>
              <a:rPr sz="2200" spc="30" dirty="0">
                <a:latin typeface="Arial Unicode MS"/>
                <a:cs typeface="Arial Unicode MS"/>
              </a:rPr>
              <a:t>的</a:t>
            </a:r>
            <a:r>
              <a:rPr sz="2200" spc="10" dirty="0">
                <a:latin typeface="Arial Unicode MS"/>
                <a:cs typeface="Arial Unicode MS"/>
              </a:rPr>
              <a:t>多核处</a:t>
            </a:r>
            <a:r>
              <a:rPr sz="2200" spc="30" dirty="0">
                <a:latin typeface="Arial Unicode MS"/>
                <a:cs typeface="Arial Unicode MS"/>
              </a:rPr>
              <a:t>理</a:t>
            </a:r>
            <a:r>
              <a:rPr sz="2200" spc="10" dirty="0">
                <a:latin typeface="Arial Unicode MS"/>
                <a:cs typeface="Arial Unicode MS"/>
              </a:rPr>
              <a:t>器芯</a:t>
            </a:r>
            <a:r>
              <a:rPr sz="2200" spc="-5" dirty="0">
                <a:latin typeface="Arial Unicode MS"/>
                <a:cs typeface="Arial Unicode MS"/>
              </a:rPr>
              <a:t>片</a:t>
            </a:r>
            <a:r>
              <a:rPr sz="2200" spc="30" dirty="0">
                <a:latin typeface="Arial Unicode MS"/>
                <a:cs typeface="Arial Unicode MS"/>
              </a:rPr>
              <a:t>，</a:t>
            </a:r>
            <a:r>
              <a:rPr sz="2200" spc="10" dirty="0">
                <a:latin typeface="Arial Unicode MS"/>
                <a:cs typeface="Arial Unicode MS"/>
              </a:rPr>
              <a:t>基于</a:t>
            </a:r>
            <a:r>
              <a:rPr sz="2200" spc="30" dirty="0">
                <a:latin typeface="Arial Unicode MS"/>
                <a:cs typeface="Arial Unicode MS"/>
              </a:rPr>
              <a:t>华</a:t>
            </a:r>
            <a:r>
              <a:rPr sz="2200" spc="10" dirty="0">
                <a:latin typeface="Arial Unicode MS"/>
                <a:cs typeface="Arial Unicode MS"/>
              </a:rPr>
              <a:t>为 </a:t>
            </a:r>
            <a:r>
              <a:rPr sz="2200" spc="75" dirty="0">
                <a:latin typeface="Arial Unicode MS"/>
                <a:cs typeface="Arial Unicode MS"/>
              </a:rPr>
              <a:t>自</a:t>
            </a:r>
            <a:r>
              <a:rPr sz="2200" spc="50" dirty="0">
                <a:latin typeface="Arial Unicode MS"/>
                <a:cs typeface="Arial Unicode MS"/>
              </a:rPr>
              <a:t>研</a:t>
            </a:r>
            <a:r>
              <a:rPr sz="2200" spc="75" dirty="0">
                <a:latin typeface="Arial Unicode MS"/>
                <a:cs typeface="Arial Unicode MS"/>
              </a:rPr>
              <a:t>的</a:t>
            </a:r>
            <a:r>
              <a:rPr sz="2200" spc="50" dirty="0">
                <a:latin typeface="Arial Unicode MS"/>
                <a:cs typeface="Arial Unicode MS"/>
              </a:rPr>
              <a:t>具有</a:t>
            </a:r>
            <a:r>
              <a:rPr sz="2200" spc="75" dirty="0">
                <a:latin typeface="Arial Unicode MS"/>
                <a:cs typeface="Arial Unicode MS"/>
              </a:rPr>
              <a:t>完</a:t>
            </a:r>
            <a:r>
              <a:rPr sz="2200" spc="50" dirty="0">
                <a:latin typeface="Arial Unicode MS"/>
                <a:cs typeface="Arial Unicode MS"/>
              </a:rPr>
              <a:t>全</a:t>
            </a:r>
            <a:r>
              <a:rPr sz="2200" spc="75" dirty="0">
                <a:latin typeface="Arial Unicode MS"/>
                <a:cs typeface="Arial Unicode MS"/>
              </a:rPr>
              <a:t>知</a:t>
            </a:r>
            <a:r>
              <a:rPr sz="2200" spc="50" dirty="0">
                <a:latin typeface="Arial Unicode MS"/>
                <a:cs typeface="Arial Unicode MS"/>
              </a:rPr>
              <a:t>识产</a:t>
            </a:r>
            <a:r>
              <a:rPr sz="2200" spc="75" dirty="0">
                <a:latin typeface="Arial Unicode MS"/>
                <a:cs typeface="Arial Unicode MS"/>
              </a:rPr>
              <a:t>权</a:t>
            </a:r>
            <a:r>
              <a:rPr sz="2200" spc="100" dirty="0">
                <a:latin typeface="Arial Unicode MS"/>
                <a:cs typeface="Arial Unicode MS"/>
              </a:rPr>
              <a:t>的</a:t>
            </a:r>
            <a:r>
              <a:rPr sz="3300" spc="165" baseline="-3787" dirty="0">
                <a:latin typeface="Gill Sans MT"/>
                <a:cs typeface="Gill Sans MT"/>
              </a:rPr>
              <a:t>ARMv8</a:t>
            </a:r>
            <a:r>
              <a:rPr sz="2200" spc="75" dirty="0">
                <a:latin typeface="Arial Unicode MS"/>
                <a:cs typeface="Arial Unicode MS"/>
              </a:rPr>
              <a:t>架</a:t>
            </a:r>
            <a:r>
              <a:rPr sz="2200" spc="50" dirty="0">
                <a:latin typeface="Arial Unicode MS"/>
                <a:cs typeface="Arial Unicode MS"/>
              </a:rPr>
              <a:t>构，</a:t>
            </a:r>
            <a:r>
              <a:rPr sz="2200" spc="75" dirty="0">
                <a:latin typeface="Arial Unicode MS"/>
                <a:cs typeface="Arial Unicode MS"/>
              </a:rPr>
              <a:t>采</a:t>
            </a:r>
            <a:r>
              <a:rPr sz="2200" spc="50" dirty="0">
                <a:latin typeface="Arial Unicode MS"/>
                <a:cs typeface="Arial Unicode MS"/>
              </a:rPr>
              <a:t>用</a:t>
            </a:r>
            <a:r>
              <a:rPr sz="2200" spc="75" dirty="0">
                <a:latin typeface="Arial Unicode MS"/>
                <a:cs typeface="Arial Unicode MS"/>
              </a:rPr>
              <a:t>业</a:t>
            </a:r>
            <a:r>
              <a:rPr sz="2200" spc="50" dirty="0">
                <a:latin typeface="Arial Unicode MS"/>
                <a:cs typeface="Arial Unicode MS"/>
              </a:rPr>
              <a:t>界</a:t>
            </a:r>
            <a:r>
              <a:rPr sz="2200" spc="75" dirty="0">
                <a:latin typeface="Arial Unicode MS"/>
                <a:cs typeface="Arial Unicode MS"/>
              </a:rPr>
              <a:t>领</a:t>
            </a:r>
            <a:r>
              <a:rPr sz="2200" spc="50" dirty="0">
                <a:latin typeface="Arial Unicode MS"/>
                <a:cs typeface="Arial Unicode MS"/>
              </a:rPr>
              <a:t>先</a:t>
            </a:r>
            <a:r>
              <a:rPr sz="2200" spc="75" dirty="0">
                <a:latin typeface="Arial Unicode MS"/>
                <a:cs typeface="Arial Unicode MS"/>
              </a:rPr>
              <a:t>的</a:t>
            </a:r>
            <a:r>
              <a:rPr sz="3300" spc="315" baseline="-3787" dirty="0">
                <a:latin typeface="Gill Sans MT"/>
                <a:cs typeface="Gill Sans MT"/>
              </a:rPr>
              <a:t>7nm</a:t>
            </a:r>
            <a:r>
              <a:rPr sz="2200" spc="75" dirty="0">
                <a:latin typeface="Arial Unicode MS"/>
                <a:cs typeface="Arial Unicode MS"/>
              </a:rPr>
              <a:t>制</a:t>
            </a:r>
            <a:r>
              <a:rPr sz="2200" spc="50" dirty="0">
                <a:latin typeface="Arial Unicode MS"/>
                <a:cs typeface="Arial Unicode MS"/>
              </a:rPr>
              <a:t>程，</a:t>
            </a:r>
            <a:r>
              <a:rPr sz="2200" spc="75" dirty="0">
                <a:latin typeface="Arial Unicode MS"/>
                <a:cs typeface="Arial Unicode MS"/>
              </a:rPr>
              <a:t>多</a:t>
            </a:r>
            <a:r>
              <a:rPr sz="3300" spc="89" baseline="-3787" dirty="0">
                <a:latin typeface="Gill Sans MT"/>
                <a:cs typeface="Gill Sans MT"/>
              </a:rPr>
              <a:t>Die</a:t>
            </a:r>
            <a:r>
              <a:rPr sz="2200" spc="5" dirty="0">
                <a:latin typeface="Arial Unicode MS"/>
                <a:cs typeface="Arial Unicode MS"/>
              </a:rPr>
              <a:t>合 封的</a:t>
            </a:r>
            <a:r>
              <a:rPr sz="3300" spc="97" baseline="-3787" dirty="0">
                <a:latin typeface="Gill Sans MT"/>
                <a:cs typeface="Gill Sans MT"/>
              </a:rPr>
              <a:t>Chiplet</a:t>
            </a:r>
            <a:r>
              <a:rPr sz="2200" spc="5" dirty="0">
                <a:latin typeface="Arial Unicode MS"/>
                <a:cs typeface="Arial Unicode MS"/>
              </a:rPr>
              <a:t>封装</a:t>
            </a:r>
            <a:r>
              <a:rPr sz="2200" spc="-20" dirty="0">
                <a:latin typeface="Arial Unicode MS"/>
                <a:cs typeface="Arial Unicode MS"/>
              </a:rPr>
              <a:t>工</a:t>
            </a:r>
            <a:r>
              <a:rPr sz="2200" spc="5" dirty="0">
                <a:latin typeface="Arial Unicode MS"/>
                <a:cs typeface="Arial Unicode MS"/>
              </a:rPr>
              <a:t>艺</a:t>
            </a:r>
            <a:r>
              <a:rPr sz="2200" spc="-20" dirty="0">
                <a:latin typeface="Arial Unicode MS"/>
                <a:cs typeface="Arial Unicode MS"/>
              </a:rPr>
              <a:t>，</a:t>
            </a:r>
            <a:r>
              <a:rPr sz="2200" spc="5" dirty="0">
                <a:latin typeface="Arial Unicode MS"/>
                <a:cs typeface="Arial Unicode MS"/>
              </a:rPr>
              <a:t>在提供</a:t>
            </a:r>
            <a:r>
              <a:rPr sz="2200" spc="-20" dirty="0">
                <a:latin typeface="Arial Unicode MS"/>
                <a:cs typeface="Arial Unicode MS"/>
              </a:rPr>
              <a:t>强</a:t>
            </a:r>
            <a:r>
              <a:rPr sz="2200" spc="5" dirty="0">
                <a:latin typeface="Arial Unicode MS"/>
                <a:cs typeface="Arial Unicode MS"/>
              </a:rPr>
              <a:t>大计算</a:t>
            </a:r>
            <a:r>
              <a:rPr sz="2200" spc="-20" dirty="0">
                <a:latin typeface="Arial Unicode MS"/>
                <a:cs typeface="Arial Unicode MS"/>
              </a:rPr>
              <a:t>能</a:t>
            </a:r>
            <a:r>
              <a:rPr sz="2200" spc="10" dirty="0">
                <a:latin typeface="Arial Unicode MS"/>
                <a:cs typeface="Arial Unicode MS"/>
              </a:rPr>
              <a:t>力</a:t>
            </a:r>
            <a:r>
              <a:rPr sz="2200" spc="5" dirty="0">
                <a:latin typeface="Arial Unicode MS"/>
                <a:cs typeface="Arial Unicode MS"/>
              </a:rPr>
              <a:t>的</a:t>
            </a:r>
            <a:r>
              <a:rPr sz="2200" spc="-20" dirty="0">
                <a:latin typeface="Arial Unicode MS"/>
                <a:cs typeface="Arial Unicode MS"/>
              </a:rPr>
              <a:t>同</a:t>
            </a:r>
            <a:r>
              <a:rPr sz="2200" spc="5" dirty="0">
                <a:latin typeface="Arial Unicode MS"/>
                <a:cs typeface="Arial Unicode MS"/>
              </a:rPr>
              <a:t>时还集</a:t>
            </a:r>
            <a:r>
              <a:rPr sz="2200" spc="-20" dirty="0">
                <a:latin typeface="Arial Unicode MS"/>
                <a:cs typeface="Arial Unicode MS"/>
              </a:rPr>
              <a:t>成</a:t>
            </a:r>
            <a:r>
              <a:rPr sz="2200" spc="5" dirty="0">
                <a:latin typeface="Arial Unicode MS"/>
                <a:cs typeface="Arial Unicode MS"/>
              </a:rPr>
              <a:t>了丰富</a:t>
            </a:r>
            <a:r>
              <a:rPr sz="2200" spc="-20" dirty="0">
                <a:latin typeface="Arial Unicode MS"/>
                <a:cs typeface="Arial Unicode MS"/>
              </a:rPr>
              <a:t>且</a:t>
            </a:r>
            <a:r>
              <a:rPr sz="2200" spc="5" dirty="0">
                <a:latin typeface="Arial Unicode MS"/>
                <a:cs typeface="Arial Unicode MS"/>
              </a:rPr>
              <a:t>强大</a:t>
            </a:r>
            <a:r>
              <a:rPr sz="2200" spc="-15" dirty="0">
                <a:latin typeface="Arial Unicode MS"/>
                <a:cs typeface="Arial Unicode MS"/>
              </a:rPr>
              <a:t>的</a:t>
            </a:r>
            <a:r>
              <a:rPr sz="3300" spc="97" baseline="-3787" dirty="0">
                <a:latin typeface="Gill Sans MT"/>
                <a:cs typeface="Gill Sans MT"/>
              </a:rPr>
              <a:t>I/O</a:t>
            </a:r>
            <a:r>
              <a:rPr sz="2200" spc="5" dirty="0">
                <a:latin typeface="Arial Unicode MS"/>
                <a:cs typeface="Arial Unicode MS"/>
              </a:rPr>
              <a:t>能 力，</a:t>
            </a:r>
            <a:r>
              <a:rPr sz="2200" spc="10" dirty="0">
                <a:latin typeface="Arial Unicode MS"/>
                <a:cs typeface="Arial Unicode MS"/>
              </a:rPr>
              <a:t>为行业用户实现业</a:t>
            </a:r>
            <a:r>
              <a:rPr sz="2200" spc="-15" dirty="0">
                <a:latin typeface="Arial Unicode MS"/>
                <a:cs typeface="Arial Unicode MS"/>
              </a:rPr>
              <a:t>务</a:t>
            </a:r>
            <a:r>
              <a:rPr sz="2200" spc="10" dirty="0">
                <a:latin typeface="Arial Unicode MS"/>
                <a:cs typeface="Arial Unicode MS"/>
              </a:rPr>
              <a:t>加速</a:t>
            </a:r>
            <a:r>
              <a:rPr sz="2200" spc="-15" dirty="0">
                <a:latin typeface="Arial Unicode MS"/>
                <a:cs typeface="Arial Unicode MS"/>
              </a:rPr>
              <a:t>提</a:t>
            </a:r>
            <a:r>
              <a:rPr sz="2200" spc="10" dirty="0">
                <a:latin typeface="Arial Unicode MS"/>
                <a:cs typeface="Arial Unicode MS"/>
              </a:rPr>
              <a:t>供支</a:t>
            </a:r>
            <a:r>
              <a:rPr sz="2200" spc="-40" dirty="0">
                <a:latin typeface="Arial Unicode MS"/>
                <a:cs typeface="Arial Unicode MS"/>
              </a:rPr>
              <a:t>撑</a:t>
            </a:r>
            <a:r>
              <a:rPr sz="2200" spc="10" dirty="0">
                <a:latin typeface="Arial Unicode MS"/>
                <a:cs typeface="Arial Unicode MS"/>
              </a:rPr>
              <a:t>。</a:t>
            </a:r>
            <a:endParaRPr sz="2200" dirty="0">
              <a:latin typeface="Arial Unicode MS"/>
              <a:cs typeface="Arial Unicode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57143" y="1947672"/>
            <a:ext cx="475488" cy="18348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486911" y="1947672"/>
            <a:ext cx="243840" cy="183489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124455" y="1947672"/>
            <a:ext cx="893063" cy="183489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685288" y="2657855"/>
            <a:ext cx="210311" cy="37185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188719" y="1938527"/>
            <a:ext cx="893063" cy="183489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746504" y="2654807"/>
            <a:ext cx="210311" cy="371856"/>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188719" y="1938527"/>
            <a:ext cx="2542540" cy="1831975"/>
          </a:xfrm>
          <a:prstGeom prst="rect">
            <a:avLst/>
          </a:prstGeom>
          <a:ln w="24383">
            <a:solidFill>
              <a:srgbClr val="C60000"/>
            </a:solidFill>
          </a:ln>
        </p:spPr>
        <p:txBody>
          <a:bodyPr vert="horz" wrap="square" lIns="0" tIns="125095" rIns="0" bIns="0" rtlCol="0">
            <a:spAutoFit/>
          </a:bodyPr>
          <a:lstStyle/>
          <a:p>
            <a:pPr marL="198755">
              <a:lnSpc>
                <a:spcPct val="100000"/>
              </a:lnSpc>
              <a:spcBef>
                <a:spcPts val="985"/>
              </a:spcBef>
              <a:tabLst>
                <a:tab pos="1090930" algn="l"/>
                <a:tab pos="1945639" algn="l"/>
              </a:tabLst>
            </a:pPr>
            <a:r>
              <a:rPr sz="1200" b="1" spc="-65" dirty="0">
                <a:solidFill>
                  <a:srgbClr val="FFFFFF"/>
                </a:solidFill>
                <a:latin typeface="Arial"/>
                <a:cs typeface="Arial"/>
              </a:rPr>
              <a:t>CPU</a:t>
            </a:r>
            <a:r>
              <a:rPr sz="1200" b="1" spc="40" dirty="0">
                <a:solidFill>
                  <a:srgbClr val="FFFFFF"/>
                </a:solidFill>
                <a:latin typeface="Arial"/>
                <a:cs typeface="Arial"/>
              </a:rPr>
              <a:t> </a:t>
            </a:r>
            <a:r>
              <a:rPr sz="1200" b="1" spc="15" dirty="0">
                <a:solidFill>
                  <a:srgbClr val="FFFFFF"/>
                </a:solidFill>
                <a:latin typeface="Arial"/>
                <a:cs typeface="Arial"/>
              </a:rPr>
              <a:t>Die	</a:t>
            </a:r>
            <a:r>
              <a:rPr sz="1800" b="1" spc="-97" baseline="6944" dirty="0">
                <a:solidFill>
                  <a:srgbClr val="FFFFFF"/>
                </a:solidFill>
                <a:latin typeface="Arial"/>
                <a:cs typeface="Arial"/>
              </a:rPr>
              <a:t>CPU</a:t>
            </a:r>
            <a:r>
              <a:rPr sz="1800" b="1" spc="67" baseline="6944" dirty="0">
                <a:solidFill>
                  <a:srgbClr val="FFFFFF"/>
                </a:solidFill>
                <a:latin typeface="Arial"/>
                <a:cs typeface="Arial"/>
              </a:rPr>
              <a:t> </a:t>
            </a:r>
            <a:r>
              <a:rPr sz="1800" b="1" spc="22" baseline="6944" dirty="0">
                <a:solidFill>
                  <a:srgbClr val="FFFFFF"/>
                </a:solidFill>
                <a:latin typeface="Arial"/>
                <a:cs typeface="Arial"/>
              </a:rPr>
              <a:t>Die	</a:t>
            </a:r>
            <a:r>
              <a:rPr sz="1800" b="1" spc="120" baseline="2314" dirty="0">
                <a:solidFill>
                  <a:srgbClr val="FFFFFF"/>
                </a:solidFill>
                <a:latin typeface="Arial"/>
                <a:cs typeface="Arial"/>
              </a:rPr>
              <a:t>I/O</a:t>
            </a:r>
            <a:r>
              <a:rPr sz="1800" b="1" spc="-15" baseline="2314" dirty="0">
                <a:solidFill>
                  <a:srgbClr val="FFFFFF"/>
                </a:solidFill>
                <a:latin typeface="Arial"/>
                <a:cs typeface="Arial"/>
              </a:rPr>
              <a:t> </a:t>
            </a:r>
            <a:r>
              <a:rPr sz="1800" b="1" spc="22" baseline="2314" dirty="0">
                <a:solidFill>
                  <a:srgbClr val="FFFFFF"/>
                </a:solidFill>
                <a:latin typeface="Arial"/>
                <a:cs typeface="Arial"/>
              </a:rPr>
              <a:t>Die</a:t>
            </a:r>
            <a:endParaRPr sz="1800" baseline="2314">
              <a:latin typeface="Arial"/>
              <a:cs typeface="Arial"/>
            </a:endParaRPr>
          </a:p>
        </p:txBody>
      </p:sp>
      <p:sp>
        <p:nvSpPr>
          <p:cNvPr id="9" name="object 9"/>
          <p:cNvSpPr/>
          <p:nvPr/>
        </p:nvSpPr>
        <p:spPr>
          <a:xfrm>
            <a:off x="3258311" y="2545079"/>
            <a:ext cx="304800" cy="21336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258311" y="2889504"/>
            <a:ext cx="304800" cy="21336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258311" y="3233927"/>
            <a:ext cx="304800" cy="21336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1200911" y="2770632"/>
            <a:ext cx="222504" cy="149352"/>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1200911" y="3346703"/>
            <a:ext cx="222504" cy="149352"/>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1859279" y="2770632"/>
            <a:ext cx="222504" cy="14935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859279" y="3346703"/>
            <a:ext cx="222504" cy="149352"/>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133600" y="2767583"/>
            <a:ext cx="222504" cy="149352"/>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2133600" y="3340608"/>
            <a:ext cx="222504" cy="149352"/>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2791967" y="2767583"/>
            <a:ext cx="222504" cy="149352"/>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2791967" y="3340608"/>
            <a:ext cx="222504" cy="149352"/>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4438880" y="2474905"/>
            <a:ext cx="1192583" cy="725672"/>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4503165" y="3248025"/>
            <a:ext cx="939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鲲鹏开放主板</a:t>
            </a:r>
            <a:endParaRPr sz="1200">
              <a:latin typeface="Arial Unicode MS"/>
              <a:cs typeface="Arial Unicode MS"/>
            </a:endParaRPr>
          </a:p>
        </p:txBody>
      </p:sp>
      <p:sp>
        <p:nvSpPr>
          <p:cNvPr id="22" name="object 22"/>
          <p:cNvSpPr/>
          <p:nvPr/>
        </p:nvSpPr>
        <p:spPr>
          <a:xfrm>
            <a:off x="5945295" y="2711831"/>
            <a:ext cx="1671070" cy="707859"/>
          </a:xfrm>
          <a:prstGeom prst="rect">
            <a:avLst/>
          </a:prstGeom>
          <a:blipFill>
            <a:blip r:embed="rId9" cstate="print"/>
            <a:stretch>
              <a:fillRect/>
            </a:stretch>
          </a:blipFill>
        </p:spPr>
        <p:txBody>
          <a:bodyPr wrap="square" lIns="0" tIns="0" rIns="0" bIns="0" rtlCol="0"/>
          <a:lstStyle/>
          <a:p>
            <a:endParaRPr/>
          </a:p>
        </p:txBody>
      </p:sp>
      <p:sp>
        <p:nvSpPr>
          <p:cNvPr id="23" name="object 23"/>
          <p:cNvSpPr txBox="1"/>
          <p:nvPr/>
        </p:nvSpPr>
        <p:spPr>
          <a:xfrm>
            <a:off x="6498463" y="3233673"/>
            <a:ext cx="7874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鲲鹏服务器</a:t>
            </a:r>
            <a:endParaRPr sz="1200">
              <a:latin typeface="Arial Unicode MS"/>
              <a:cs typeface="Arial Unicode MS"/>
            </a:endParaRPr>
          </a:p>
        </p:txBody>
      </p:sp>
      <p:sp>
        <p:nvSpPr>
          <p:cNvPr id="24" name="object 24"/>
          <p:cNvSpPr txBox="1"/>
          <p:nvPr/>
        </p:nvSpPr>
        <p:spPr>
          <a:xfrm>
            <a:off x="4819650" y="5143626"/>
            <a:ext cx="939800" cy="427990"/>
          </a:xfrm>
          <a:prstGeom prst="rect">
            <a:avLst/>
          </a:prstGeom>
        </p:spPr>
        <p:txBody>
          <a:bodyPr vert="horz" wrap="square" lIns="0" tIns="12700" rIns="0" bIns="0" rtlCol="0">
            <a:spAutoFit/>
          </a:bodyPr>
          <a:lstStyle/>
          <a:p>
            <a:pPr marL="12700" marR="5080">
              <a:lnSpc>
                <a:spcPct val="110000"/>
              </a:lnSpc>
              <a:spcBef>
                <a:spcPts val="100"/>
              </a:spcBef>
            </a:pPr>
            <a:r>
              <a:rPr sz="1200" dirty="0">
                <a:latin typeface="Arial Unicode MS"/>
                <a:cs typeface="Arial Unicode MS"/>
              </a:rPr>
              <a:t>分析扫描工具 代码迁移工具</a:t>
            </a:r>
            <a:endParaRPr sz="1200">
              <a:latin typeface="Arial Unicode MS"/>
              <a:cs typeface="Arial Unicode MS"/>
            </a:endParaRPr>
          </a:p>
        </p:txBody>
      </p:sp>
      <p:sp>
        <p:nvSpPr>
          <p:cNvPr id="25" name="object 25"/>
          <p:cNvSpPr/>
          <p:nvPr/>
        </p:nvSpPr>
        <p:spPr>
          <a:xfrm>
            <a:off x="755904" y="1575816"/>
            <a:ext cx="3386328" cy="4114800"/>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742187" y="1562100"/>
            <a:ext cx="3365500" cy="4093845"/>
          </a:xfrm>
          <a:custGeom>
            <a:avLst/>
            <a:gdLst/>
            <a:ahLst/>
            <a:cxnLst/>
            <a:rect l="l" t="t" r="r" b="b"/>
            <a:pathLst>
              <a:path w="3365500" h="4093845">
                <a:moveTo>
                  <a:pt x="0" y="4093464"/>
                </a:moveTo>
                <a:lnTo>
                  <a:pt x="3364991" y="4093464"/>
                </a:lnTo>
                <a:lnTo>
                  <a:pt x="3364991" y="0"/>
                </a:lnTo>
                <a:lnTo>
                  <a:pt x="0" y="0"/>
                </a:lnTo>
                <a:lnTo>
                  <a:pt x="0" y="4093464"/>
                </a:lnTo>
                <a:close/>
              </a:path>
            </a:pathLst>
          </a:custGeom>
          <a:ln w="15239">
            <a:solidFill>
              <a:srgbClr val="C0C0C0"/>
            </a:solidFill>
          </a:ln>
        </p:spPr>
        <p:txBody>
          <a:bodyPr wrap="square" lIns="0" tIns="0" rIns="0" bIns="0" rtlCol="0"/>
          <a:lstStyle/>
          <a:p>
            <a:endParaRPr/>
          </a:p>
        </p:txBody>
      </p:sp>
      <p:sp>
        <p:nvSpPr>
          <p:cNvPr id="27" name="object 27"/>
          <p:cNvSpPr/>
          <p:nvPr/>
        </p:nvSpPr>
        <p:spPr>
          <a:xfrm>
            <a:off x="4221479" y="1563623"/>
            <a:ext cx="3581400" cy="4117848"/>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4207764" y="1549908"/>
            <a:ext cx="3560445" cy="4097020"/>
          </a:xfrm>
          <a:custGeom>
            <a:avLst/>
            <a:gdLst/>
            <a:ahLst/>
            <a:cxnLst/>
            <a:rect l="l" t="t" r="r" b="b"/>
            <a:pathLst>
              <a:path w="3560445" h="4097020">
                <a:moveTo>
                  <a:pt x="0" y="4096512"/>
                </a:moveTo>
                <a:lnTo>
                  <a:pt x="3560064" y="4096512"/>
                </a:lnTo>
                <a:lnTo>
                  <a:pt x="3560064" y="0"/>
                </a:lnTo>
                <a:lnTo>
                  <a:pt x="0" y="0"/>
                </a:lnTo>
                <a:lnTo>
                  <a:pt x="0" y="4096512"/>
                </a:lnTo>
                <a:close/>
              </a:path>
            </a:pathLst>
          </a:custGeom>
          <a:ln w="15239">
            <a:solidFill>
              <a:srgbClr val="C0C0C0"/>
            </a:solidFill>
          </a:ln>
        </p:spPr>
        <p:txBody>
          <a:bodyPr wrap="square" lIns="0" tIns="0" rIns="0" bIns="0" rtlCol="0"/>
          <a:lstStyle/>
          <a:p>
            <a:endParaRPr/>
          </a:p>
        </p:txBody>
      </p:sp>
      <p:sp>
        <p:nvSpPr>
          <p:cNvPr id="29" name="object 29"/>
          <p:cNvSpPr/>
          <p:nvPr/>
        </p:nvSpPr>
        <p:spPr>
          <a:xfrm>
            <a:off x="4706111" y="1313688"/>
            <a:ext cx="2569845" cy="527685"/>
          </a:xfrm>
          <a:custGeom>
            <a:avLst/>
            <a:gdLst/>
            <a:ahLst/>
            <a:cxnLst/>
            <a:rect l="l" t="t" r="r" b="b"/>
            <a:pathLst>
              <a:path w="2569845" h="527685">
                <a:moveTo>
                  <a:pt x="0" y="527303"/>
                </a:moveTo>
                <a:lnTo>
                  <a:pt x="2569464" y="527303"/>
                </a:lnTo>
                <a:lnTo>
                  <a:pt x="2569464" y="0"/>
                </a:lnTo>
                <a:lnTo>
                  <a:pt x="0" y="0"/>
                </a:lnTo>
                <a:lnTo>
                  <a:pt x="0" y="527303"/>
                </a:lnTo>
                <a:close/>
              </a:path>
            </a:pathLst>
          </a:custGeom>
          <a:solidFill>
            <a:srgbClr val="FFFFFF"/>
          </a:solidFill>
        </p:spPr>
        <p:txBody>
          <a:bodyPr wrap="square" lIns="0" tIns="0" rIns="0" bIns="0" rtlCol="0"/>
          <a:lstStyle/>
          <a:p>
            <a:endParaRPr/>
          </a:p>
        </p:txBody>
      </p:sp>
      <p:sp>
        <p:nvSpPr>
          <p:cNvPr id="30" name="object 30"/>
          <p:cNvSpPr txBox="1"/>
          <p:nvPr/>
        </p:nvSpPr>
        <p:spPr>
          <a:xfrm>
            <a:off x="4978653" y="1365326"/>
            <a:ext cx="2182495" cy="391795"/>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Microsoft JhengHei"/>
                <a:cs typeface="Microsoft JhengHei"/>
              </a:rPr>
              <a:t>鲲鹏是计算平台</a:t>
            </a:r>
            <a:endParaRPr sz="2400">
              <a:latin typeface="Microsoft JhengHei"/>
              <a:cs typeface="Microsoft JhengHei"/>
            </a:endParaRPr>
          </a:p>
        </p:txBody>
      </p:sp>
      <p:sp>
        <p:nvSpPr>
          <p:cNvPr id="31" name="object 31"/>
          <p:cNvSpPr/>
          <p:nvPr/>
        </p:nvSpPr>
        <p:spPr>
          <a:xfrm>
            <a:off x="7863840" y="1566672"/>
            <a:ext cx="3578352" cy="4114800"/>
          </a:xfrm>
          <a:prstGeom prst="rect">
            <a:avLst/>
          </a:prstGeom>
          <a:blipFill>
            <a:blip r:embed="rId12" cstate="print"/>
            <a:stretch>
              <a:fillRect/>
            </a:stretch>
          </a:blipFill>
        </p:spPr>
        <p:txBody>
          <a:bodyPr wrap="square" lIns="0" tIns="0" rIns="0" bIns="0" rtlCol="0"/>
          <a:lstStyle/>
          <a:p>
            <a:endParaRPr/>
          </a:p>
        </p:txBody>
      </p:sp>
      <p:sp>
        <p:nvSpPr>
          <p:cNvPr id="32" name="object 32"/>
          <p:cNvSpPr/>
          <p:nvPr/>
        </p:nvSpPr>
        <p:spPr>
          <a:xfrm>
            <a:off x="7850123" y="1552955"/>
            <a:ext cx="3557270" cy="4093845"/>
          </a:xfrm>
          <a:custGeom>
            <a:avLst/>
            <a:gdLst/>
            <a:ahLst/>
            <a:cxnLst/>
            <a:rect l="l" t="t" r="r" b="b"/>
            <a:pathLst>
              <a:path w="3557270" h="4093845">
                <a:moveTo>
                  <a:pt x="0" y="4093464"/>
                </a:moveTo>
                <a:lnTo>
                  <a:pt x="3557016" y="4093464"/>
                </a:lnTo>
                <a:lnTo>
                  <a:pt x="3557016" y="0"/>
                </a:lnTo>
                <a:lnTo>
                  <a:pt x="0" y="0"/>
                </a:lnTo>
                <a:lnTo>
                  <a:pt x="0" y="4093464"/>
                </a:lnTo>
                <a:close/>
              </a:path>
            </a:pathLst>
          </a:custGeom>
          <a:ln w="15240">
            <a:solidFill>
              <a:srgbClr val="C0C0C0"/>
            </a:solidFill>
          </a:ln>
        </p:spPr>
        <p:txBody>
          <a:bodyPr wrap="square" lIns="0" tIns="0" rIns="0" bIns="0" rtlCol="0"/>
          <a:lstStyle/>
          <a:p>
            <a:endParaRPr/>
          </a:p>
        </p:txBody>
      </p:sp>
      <p:sp>
        <p:nvSpPr>
          <p:cNvPr id="33" name="object 33"/>
          <p:cNvSpPr/>
          <p:nvPr/>
        </p:nvSpPr>
        <p:spPr>
          <a:xfrm>
            <a:off x="8342376" y="1310639"/>
            <a:ext cx="2514600" cy="530860"/>
          </a:xfrm>
          <a:custGeom>
            <a:avLst/>
            <a:gdLst/>
            <a:ahLst/>
            <a:cxnLst/>
            <a:rect l="l" t="t" r="r" b="b"/>
            <a:pathLst>
              <a:path w="2514600" h="530860">
                <a:moveTo>
                  <a:pt x="0" y="530351"/>
                </a:moveTo>
                <a:lnTo>
                  <a:pt x="2514600" y="530351"/>
                </a:lnTo>
                <a:lnTo>
                  <a:pt x="2514600" y="0"/>
                </a:lnTo>
                <a:lnTo>
                  <a:pt x="0" y="0"/>
                </a:lnTo>
                <a:lnTo>
                  <a:pt x="0" y="530351"/>
                </a:lnTo>
                <a:close/>
              </a:path>
            </a:pathLst>
          </a:custGeom>
          <a:solidFill>
            <a:srgbClr val="FFFFFF"/>
          </a:solidFill>
        </p:spPr>
        <p:txBody>
          <a:bodyPr wrap="square" lIns="0" tIns="0" rIns="0" bIns="0" rtlCol="0"/>
          <a:lstStyle/>
          <a:p>
            <a:endParaRPr/>
          </a:p>
        </p:txBody>
      </p:sp>
      <p:sp>
        <p:nvSpPr>
          <p:cNvPr id="34" name="object 34"/>
          <p:cNvSpPr txBox="1"/>
          <p:nvPr/>
        </p:nvSpPr>
        <p:spPr>
          <a:xfrm>
            <a:off x="913891" y="3791350"/>
            <a:ext cx="2656840" cy="628650"/>
          </a:xfrm>
          <a:prstGeom prst="rect">
            <a:avLst/>
          </a:prstGeom>
        </p:spPr>
        <p:txBody>
          <a:bodyPr vert="horz" wrap="square" lIns="0" tIns="123189" rIns="0" bIns="0" rtlCol="0">
            <a:spAutoFit/>
          </a:bodyPr>
          <a:lstStyle/>
          <a:p>
            <a:pPr marL="12700">
              <a:lnSpc>
                <a:spcPct val="100000"/>
              </a:lnSpc>
              <a:spcBef>
                <a:spcPts val="969"/>
              </a:spcBef>
            </a:pPr>
            <a:r>
              <a:rPr sz="1400" b="1" spc="5" dirty="0">
                <a:latin typeface="Microsoft JhengHei"/>
                <a:cs typeface="Microsoft JhengHei"/>
              </a:rPr>
              <a:t>制程工艺领</a:t>
            </a:r>
            <a:r>
              <a:rPr sz="1400" b="1" spc="-10" dirty="0">
                <a:latin typeface="Microsoft JhengHei"/>
                <a:cs typeface="Microsoft JhengHei"/>
              </a:rPr>
              <a:t>先</a:t>
            </a:r>
            <a:r>
              <a:rPr sz="1400" b="1" spc="-5" dirty="0">
                <a:latin typeface="Microsoft JhengHei"/>
                <a:cs typeface="Microsoft JhengHei"/>
              </a:rPr>
              <a:t>：</a:t>
            </a:r>
            <a:r>
              <a:rPr sz="1200" spc="-5" dirty="0">
                <a:latin typeface="Arial Unicode MS"/>
                <a:cs typeface="Arial Unicode MS"/>
              </a:rPr>
              <a:t>业界领</a:t>
            </a:r>
            <a:r>
              <a:rPr sz="1200" dirty="0">
                <a:latin typeface="Arial Unicode MS"/>
                <a:cs typeface="Arial Unicode MS"/>
              </a:rPr>
              <a:t>先</a:t>
            </a:r>
            <a:r>
              <a:rPr sz="1200" spc="100" dirty="0">
                <a:latin typeface="Gill Sans MT"/>
                <a:cs typeface="Gill Sans MT"/>
              </a:rPr>
              <a:t>7nm</a:t>
            </a:r>
            <a:r>
              <a:rPr sz="1200" spc="-5" dirty="0">
                <a:latin typeface="Arial Unicode MS"/>
                <a:cs typeface="Arial Unicode MS"/>
              </a:rPr>
              <a:t>制程，</a:t>
            </a:r>
            <a:endParaRPr sz="1200">
              <a:latin typeface="Arial Unicode MS"/>
              <a:cs typeface="Arial Unicode MS"/>
            </a:endParaRPr>
          </a:p>
          <a:p>
            <a:pPr marL="12700">
              <a:lnSpc>
                <a:spcPct val="100000"/>
              </a:lnSpc>
              <a:spcBef>
                <a:spcPts val="755"/>
              </a:spcBef>
            </a:pPr>
            <a:r>
              <a:rPr sz="1200" dirty="0">
                <a:latin typeface="Arial Unicode MS"/>
                <a:cs typeface="Arial Unicode MS"/>
              </a:rPr>
              <a:t>多</a:t>
            </a:r>
            <a:r>
              <a:rPr sz="1200" spc="15" dirty="0">
                <a:latin typeface="Gill Sans MT"/>
                <a:cs typeface="Gill Sans MT"/>
              </a:rPr>
              <a:t>Die</a:t>
            </a:r>
            <a:r>
              <a:rPr sz="1200" dirty="0">
                <a:latin typeface="Arial Unicode MS"/>
                <a:cs typeface="Arial Unicode MS"/>
              </a:rPr>
              <a:t>合封的</a:t>
            </a:r>
            <a:r>
              <a:rPr sz="1200" spc="35" dirty="0">
                <a:latin typeface="Gill Sans MT"/>
                <a:cs typeface="Gill Sans MT"/>
              </a:rPr>
              <a:t>Chiplet</a:t>
            </a:r>
            <a:r>
              <a:rPr sz="1200" dirty="0">
                <a:latin typeface="Arial Unicode MS"/>
                <a:cs typeface="Arial Unicode MS"/>
              </a:rPr>
              <a:t>架构</a:t>
            </a:r>
            <a:endParaRPr sz="1200">
              <a:latin typeface="Arial Unicode MS"/>
              <a:cs typeface="Arial Unicode MS"/>
            </a:endParaRPr>
          </a:p>
        </p:txBody>
      </p:sp>
      <p:sp>
        <p:nvSpPr>
          <p:cNvPr id="35" name="object 35"/>
          <p:cNvSpPr txBox="1"/>
          <p:nvPr/>
        </p:nvSpPr>
        <p:spPr>
          <a:xfrm>
            <a:off x="913891" y="4497400"/>
            <a:ext cx="3245485" cy="238125"/>
          </a:xfrm>
          <a:prstGeom prst="rect">
            <a:avLst/>
          </a:prstGeom>
        </p:spPr>
        <p:txBody>
          <a:bodyPr vert="horz" wrap="square" lIns="0" tIns="12065" rIns="0" bIns="0" rtlCol="0">
            <a:spAutoFit/>
          </a:bodyPr>
          <a:lstStyle/>
          <a:p>
            <a:pPr marL="12700">
              <a:lnSpc>
                <a:spcPct val="100000"/>
              </a:lnSpc>
              <a:spcBef>
                <a:spcPts val="95"/>
              </a:spcBef>
            </a:pPr>
            <a:r>
              <a:rPr sz="1400" b="1" spc="5" dirty="0">
                <a:latin typeface="Microsoft JhengHei"/>
                <a:cs typeface="Microsoft JhengHei"/>
              </a:rPr>
              <a:t>自</a:t>
            </a:r>
            <a:r>
              <a:rPr sz="1400" b="1" spc="-10" dirty="0">
                <a:latin typeface="Microsoft JhengHei"/>
                <a:cs typeface="Microsoft JhengHei"/>
              </a:rPr>
              <a:t>研</a:t>
            </a:r>
            <a:r>
              <a:rPr sz="1400" b="1" spc="-15" dirty="0">
                <a:latin typeface="Microsoft JhengHei"/>
                <a:cs typeface="Microsoft JhengHei"/>
              </a:rPr>
              <a:t>多</a:t>
            </a:r>
            <a:r>
              <a:rPr sz="1400" b="1" spc="5" dirty="0">
                <a:latin typeface="Microsoft JhengHei"/>
                <a:cs typeface="Microsoft JhengHei"/>
              </a:rPr>
              <a:t>核</a:t>
            </a:r>
            <a:r>
              <a:rPr sz="1400" b="1" spc="-10" dirty="0">
                <a:latin typeface="Microsoft JhengHei"/>
                <a:cs typeface="Microsoft JhengHei"/>
              </a:rPr>
              <a:t>内</a:t>
            </a:r>
            <a:r>
              <a:rPr sz="1400" b="1" spc="-15" dirty="0">
                <a:latin typeface="Microsoft JhengHei"/>
                <a:cs typeface="Microsoft JhengHei"/>
              </a:rPr>
              <a:t>核</a:t>
            </a:r>
            <a:r>
              <a:rPr sz="1400" b="1" spc="15" dirty="0">
                <a:latin typeface="Microsoft JhengHei"/>
                <a:cs typeface="Microsoft JhengHei"/>
              </a:rPr>
              <a:t>：</a:t>
            </a:r>
            <a:r>
              <a:rPr sz="1200" dirty="0">
                <a:latin typeface="Arial Unicode MS"/>
                <a:cs typeface="Arial Unicode MS"/>
              </a:rPr>
              <a:t>自研</a:t>
            </a:r>
            <a:r>
              <a:rPr sz="1200" spc="-5" dirty="0">
                <a:latin typeface="Gill Sans MT"/>
                <a:cs typeface="Gill Sans MT"/>
              </a:rPr>
              <a:t>CPU</a:t>
            </a:r>
            <a:r>
              <a:rPr sz="1200" dirty="0">
                <a:latin typeface="Arial Unicode MS"/>
                <a:cs typeface="Arial Unicode MS"/>
              </a:rPr>
              <a:t>内核算力提升</a:t>
            </a:r>
            <a:r>
              <a:rPr sz="1200" spc="100" dirty="0">
                <a:latin typeface="Gill Sans MT"/>
                <a:cs typeface="Gill Sans MT"/>
              </a:rPr>
              <a:t>50%</a:t>
            </a:r>
            <a:r>
              <a:rPr sz="1200" spc="100" dirty="0">
                <a:latin typeface="Arial Unicode MS"/>
                <a:cs typeface="Arial Unicode MS"/>
              </a:rPr>
              <a:t>，</a:t>
            </a:r>
            <a:endParaRPr sz="1200">
              <a:latin typeface="Arial Unicode MS"/>
              <a:cs typeface="Arial Unicode MS"/>
            </a:endParaRPr>
          </a:p>
        </p:txBody>
      </p:sp>
      <p:sp>
        <p:nvSpPr>
          <p:cNvPr id="36" name="object 36"/>
          <p:cNvSpPr txBox="1"/>
          <p:nvPr/>
        </p:nvSpPr>
        <p:spPr>
          <a:xfrm>
            <a:off x="913891" y="4716595"/>
            <a:ext cx="3041015" cy="892810"/>
          </a:xfrm>
          <a:prstGeom prst="rect">
            <a:avLst/>
          </a:prstGeom>
        </p:spPr>
        <p:txBody>
          <a:bodyPr vert="horz" wrap="square" lIns="0" tIns="101600" rIns="0" bIns="0" rtlCol="0">
            <a:spAutoFit/>
          </a:bodyPr>
          <a:lstStyle/>
          <a:p>
            <a:pPr marL="12700">
              <a:lnSpc>
                <a:spcPct val="100000"/>
              </a:lnSpc>
              <a:spcBef>
                <a:spcPts val="800"/>
              </a:spcBef>
            </a:pPr>
            <a:r>
              <a:rPr sz="1200" dirty="0">
                <a:latin typeface="Arial Unicode MS"/>
                <a:cs typeface="Arial Unicode MS"/>
              </a:rPr>
              <a:t>自研片间互联，支持多路互联</a:t>
            </a:r>
            <a:endParaRPr sz="1200">
              <a:latin typeface="Arial Unicode MS"/>
              <a:cs typeface="Arial Unicode MS"/>
            </a:endParaRPr>
          </a:p>
          <a:p>
            <a:pPr marL="12700" marR="5080">
              <a:lnSpc>
                <a:spcPct val="144900"/>
              </a:lnSpc>
              <a:spcBef>
                <a:spcPts val="55"/>
              </a:spcBef>
            </a:pPr>
            <a:r>
              <a:rPr sz="1400" b="1" spc="10" dirty="0">
                <a:latin typeface="Microsoft JhengHei"/>
                <a:cs typeface="Microsoft JhengHei"/>
              </a:rPr>
              <a:t>率先支持下</a:t>
            </a:r>
            <a:r>
              <a:rPr sz="1400" b="1" spc="-10" dirty="0">
                <a:latin typeface="Microsoft JhengHei"/>
                <a:cs typeface="Microsoft JhengHei"/>
              </a:rPr>
              <a:t>一代</a:t>
            </a:r>
            <a:r>
              <a:rPr sz="1400" b="1" spc="10" dirty="0">
                <a:latin typeface="Microsoft JhengHei"/>
                <a:cs typeface="Microsoft JhengHei"/>
              </a:rPr>
              <a:t>网</a:t>
            </a:r>
            <a:r>
              <a:rPr sz="1400" b="1" spc="-10" dirty="0">
                <a:latin typeface="Microsoft JhengHei"/>
                <a:cs typeface="Microsoft JhengHei"/>
              </a:rPr>
              <a:t>络</a:t>
            </a:r>
            <a:r>
              <a:rPr sz="1400" b="1" spc="5" dirty="0">
                <a:latin typeface="Microsoft JhengHei"/>
                <a:cs typeface="Microsoft JhengHei"/>
              </a:rPr>
              <a:t>和</a:t>
            </a:r>
            <a:r>
              <a:rPr sz="1400" b="1" spc="10" dirty="0">
                <a:latin typeface="Microsoft JhengHei"/>
                <a:cs typeface="Microsoft JhengHei"/>
              </a:rPr>
              <a:t>接</a:t>
            </a:r>
            <a:r>
              <a:rPr sz="1400" b="1" spc="-10" dirty="0">
                <a:latin typeface="Microsoft JhengHei"/>
                <a:cs typeface="Microsoft JhengHei"/>
              </a:rPr>
              <a:t>口：</a:t>
            </a:r>
            <a:r>
              <a:rPr sz="1200" dirty="0">
                <a:latin typeface="Arial Unicode MS"/>
                <a:cs typeface="Arial Unicode MS"/>
              </a:rPr>
              <a:t>支持</a:t>
            </a:r>
            <a:r>
              <a:rPr sz="1200" spc="70" dirty="0">
                <a:latin typeface="Gill Sans MT"/>
                <a:cs typeface="Gill Sans MT"/>
              </a:rPr>
              <a:t>8</a:t>
            </a:r>
            <a:r>
              <a:rPr sz="1200" dirty="0">
                <a:latin typeface="Arial Unicode MS"/>
                <a:cs typeface="Arial Unicode MS"/>
              </a:rPr>
              <a:t>通道 内存控制器和</a:t>
            </a:r>
            <a:r>
              <a:rPr sz="1200" spc="40" dirty="0">
                <a:latin typeface="Gill Sans MT"/>
                <a:cs typeface="Gill Sans MT"/>
              </a:rPr>
              <a:t>100GE</a:t>
            </a:r>
            <a:r>
              <a:rPr sz="1200" dirty="0">
                <a:latin typeface="Arial Unicode MS"/>
                <a:cs typeface="Arial Unicode MS"/>
              </a:rPr>
              <a:t>端口</a:t>
            </a:r>
            <a:endParaRPr sz="1200">
              <a:latin typeface="Arial Unicode MS"/>
              <a:cs typeface="Arial Unicode MS"/>
            </a:endParaRPr>
          </a:p>
        </p:txBody>
      </p:sp>
      <p:sp>
        <p:nvSpPr>
          <p:cNvPr id="37" name="object 37"/>
          <p:cNvSpPr txBox="1"/>
          <p:nvPr/>
        </p:nvSpPr>
        <p:spPr>
          <a:xfrm>
            <a:off x="4388358" y="1996897"/>
            <a:ext cx="3222625" cy="238125"/>
          </a:xfrm>
          <a:prstGeom prst="rect">
            <a:avLst/>
          </a:prstGeom>
        </p:spPr>
        <p:txBody>
          <a:bodyPr vert="horz" wrap="square" lIns="0" tIns="12065" rIns="0" bIns="0" rtlCol="0">
            <a:spAutoFit/>
          </a:bodyPr>
          <a:lstStyle/>
          <a:p>
            <a:pPr marL="12700">
              <a:lnSpc>
                <a:spcPct val="100000"/>
              </a:lnSpc>
              <a:spcBef>
                <a:spcPts val="95"/>
              </a:spcBef>
            </a:pPr>
            <a:r>
              <a:rPr sz="1400" b="1" spc="10" dirty="0">
                <a:latin typeface="Microsoft JhengHei"/>
                <a:cs typeface="Microsoft JhengHei"/>
              </a:rPr>
              <a:t>处理器</a:t>
            </a:r>
            <a:r>
              <a:rPr sz="1400" b="1" spc="25" dirty="0">
                <a:latin typeface="Arial"/>
                <a:cs typeface="Arial"/>
              </a:rPr>
              <a:t>-&gt;</a:t>
            </a:r>
            <a:r>
              <a:rPr sz="1400" b="1" spc="10" dirty="0">
                <a:latin typeface="Microsoft JhengHei"/>
                <a:cs typeface="Microsoft JhengHei"/>
              </a:rPr>
              <a:t>单机</a:t>
            </a:r>
            <a:r>
              <a:rPr sz="1400" b="1" spc="25" dirty="0">
                <a:latin typeface="Arial"/>
                <a:cs typeface="Arial"/>
              </a:rPr>
              <a:t>-&gt;</a:t>
            </a:r>
            <a:r>
              <a:rPr sz="1400" b="1" spc="5" dirty="0">
                <a:latin typeface="Microsoft JhengHei"/>
                <a:cs typeface="Microsoft JhengHei"/>
              </a:rPr>
              <a:t>集</a:t>
            </a:r>
            <a:r>
              <a:rPr sz="1400" b="1" spc="-10" dirty="0">
                <a:latin typeface="Microsoft JhengHei"/>
                <a:cs typeface="Microsoft JhengHei"/>
              </a:rPr>
              <a:t>群</a:t>
            </a:r>
            <a:r>
              <a:rPr sz="1400" b="1" spc="-15" dirty="0">
                <a:latin typeface="Microsoft JhengHei"/>
                <a:cs typeface="Microsoft JhengHei"/>
              </a:rPr>
              <a:t>，</a:t>
            </a:r>
            <a:r>
              <a:rPr sz="1400" b="1" spc="5" dirty="0">
                <a:latin typeface="Microsoft JhengHei"/>
                <a:cs typeface="Microsoft JhengHei"/>
              </a:rPr>
              <a:t>鲲</a:t>
            </a:r>
            <a:r>
              <a:rPr sz="1400" b="1" spc="-10" dirty="0">
                <a:latin typeface="Microsoft JhengHei"/>
                <a:cs typeface="Microsoft JhengHei"/>
              </a:rPr>
              <a:t>鹏</a:t>
            </a:r>
            <a:r>
              <a:rPr sz="1400" b="1" spc="-15" dirty="0">
                <a:latin typeface="Microsoft JhengHei"/>
                <a:cs typeface="Microsoft JhengHei"/>
              </a:rPr>
              <a:t>开</a:t>
            </a:r>
            <a:r>
              <a:rPr sz="1400" b="1" spc="5" dirty="0">
                <a:latin typeface="Microsoft JhengHei"/>
                <a:cs typeface="Microsoft JhengHei"/>
              </a:rPr>
              <a:t>放</a:t>
            </a:r>
            <a:r>
              <a:rPr sz="1400" b="1" spc="-10" dirty="0">
                <a:latin typeface="Microsoft JhengHei"/>
                <a:cs typeface="Microsoft JhengHei"/>
              </a:rPr>
              <a:t>硬</a:t>
            </a:r>
            <a:r>
              <a:rPr sz="1400" b="1" spc="-15" dirty="0">
                <a:latin typeface="Microsoft JhengHei"/>
                <a:cs typeface="Microsoft JhengHei"/>
              </a:rPr>
              <a:t>件</a:t>
            </a:r>
            <a:r>
              <a:rPr sz="1400" b="1" spc="5" dirty="0">
                <a:latin typeface="Microsoft JhengHei"/>
                <a:cs typeface="Microsoft JhengHei"/>
              </a:rPr>
              <a:t>平</a:t>
            </a:r>
            <a:r>
              <a:rPr sz="1400" b="1" spc="-10" dirty="0">
                <a:latin typeface="Microsoft JhengHei"/>
                <a:cs typeface="Microsoft JhengHei"/>
              </a:rPr>
              <a:t>台</a:t>
            </a:r>
            <a:endParaRPr sz="1400">
              <a:latin typeface="Microsoft JhengHei"/>
              <a:cs typeface="Microsoft JhengHei"/>
            </a:endParaRPr>
          </a:p>
        </p:txBody>
      </p:sp>
      <p:sp>
        <p:nvSpPr>
          <p:cNvPr id="38" name="object 38"/>
          <p:cNvSpPr txBox="1"/>
          <p:nvPr/>
        </p:nvSpPr>
        <p:spPr>
          <a:xfrm>
            <a:off x="4515739" y="3821429"/>
            <a:ext cx="3053715" cy="238125"/>
          </a:xfrm>
          <a:prstGeom prst="rect">
            <a:avLst/>
          </a:prstGeom>
        </p:spPr>
        <p:txBody>
          <a:bodyPr vert="horz" wrap="square" lIns="0" tIns="11430" rIns="0" bIns="0" rtlCol="0">
            <a:spAutoFit/>
          </a:bodyPr>
          <a:lstStyle/>
          <a:p>
            <a:pPr marL="12700">
              <a:lnSpc>
                <a:spcPct val="100000"/>
              </a:lnSpc>
              <a:spcBef>
                <a:spcPts val="90"/>
              </a:spcBef>
            </a:pPr>
            <a:r>
              <a:rPr sz="1400" b="1" spc="10" dirty="0">
                <a:latin typeface="Microsoft JhengHei"/>
                <a:cs typeface="Microsoft JhengHei"/>
              </a:rPr>
              <a:t>完备的软件</a:t>
            </a:r>
            <a:r>
              <a:rPr sz="1400" b="1" spc="-10" dirty="0">
                <a:latin typeface="Microsoft JhengHei"/>
                <a:cs typeface="Microsoft JhengHei"/>
              </a:rPr>
              <a:t>工具</a:t>
            </a:r>
            <a:r>
              <a:rPr sz="1400" b="1" spc="10" dirty="0">
                <a:latin typeface="Microsoft JhengHei"/>
                <a:cs typeface="Microsoft JhengHei"/>
              </a:rPr>
              <a:t>链</a:t>
            </a:r>
            <a:r>
              <a:rPr sz="1400" b="1" spc="-10" dirty="0">
                <a:latin typeface="Microsoft JhengHei"/>
                <a:cs typeface="Microsoft JhengHei"/>
              </a:rPr>
              <a:t>，发</a:t>
            </a:r>
            <a:r>
              <a:rPr sz="1400" b="1" spc="10" dirty="0">
                <a:latin typeface="Microsoft JhengHei"/>
                <a:cs typeface="Microsoft JhengHei"/>
              </a:rPr>
              <a:t>挥</a:t>
            </a:r>
            <a:r>
              <a:rPr sz="1400" b="1" spc="-10" dirty="0">
                <a:latin typeface="Microsoft JhengHei"/>
                <a:cs typeface="Microsoft JhengHei"/>
              </a:rPr>
              <a:t>鲲鹏</a:t>
            </a:r>
            <a:r>
              <a:rPr sz="1400" b="1" spc="10" dirty="0">
                <a:latin typeface="Microsoft JhengHei"/>
                <a:cs typeface="Microsoft JhengHei"/>
              </a:rPr>
              <a:t>最</a:t>
            </a:r>
            <a:r>
              <a:rPr sz="1400" b="1" spc="-10" dirty="0">
                <a:latin typeface="Microsoft JhengHei"/>
                <a:cs typeface="Microsoft JhengHei"/>
              </a:rPr>
              <a:t>佳性能</a:t>
            </a:r>
            <a:endParaRPr sz="1400">
              <a:latin typeface="Microsoft JhengHei"/>
              <a:cs typeface="Microsoft JhengHei"/>
            </a:endParaRPr>
          </a:p>
        </p:txBody>
      </p:sp>
      <p:sp>
        <p:nvSpPr>
          <p:cNvPr id="39" name="object 39"/>
          <p:cNvSpPr/>
          <p:nvPr/>
        </p:nvSpPr>
        <p:spPr>
          <a:xfrm>
            <a:off x="4450079" y="4218432"/>
            <a:ext cx="1591055" cy="896112"/>
          </a:xfrm>
          <a:prstGeom prst="rect">
            <a:avLst/>
          </a:prstGeom>
          <a:blipFill>
            <a:blip r:embed="rId13" cstate="print"/>
            <a:stretch>
              <a:fillRect/>
            </a:stretch>
          </a:blipFill>
        </p:spPr>
        <p:txBody>
          <a:bodyPr wrap="square" lIns="0" tIns="0" rIns="0" bIns="0" rtlCol="0"/>
          <a:lstStyle/>
          <a:p>
            <a:endParaRPr/>
          </a:p>
        </p:txBody>
      </p:sp>
      <p:sp>
        <p:nvSpPr>
          <p:cNvPr id="40" name="object 40"/>
          <p:cNvSpPr/>
          <p:nvPr/>
        </p:nvSpPr>
        <p:spPr>
          <a:xfrm>
            <a:off x="6089903" y="4218432"/>
            <a:ext cx="1600200" cy="902208"/>
          </a:xfrm>
          <a:prstGeom prst="rect">
            <a:avLst/>
          </a:prstGeom>
          <a:blipFill>
            <a:blip r:embed="rId14" cstate="print"/>
            <a:stretch>
              <a:fillRect/>
            </a:stretch>
          </a:blipFill>
        </p:spPr>
        <p:txBody>
          <a:bodyPr wrap="square" lIns="0" tIns="0" rIns="0" bIns="0" rtlCol="0"/>
          <a:lstStyle/>
          <a:p>
            <a:endParaRPr/>
          </a:p>
        </p:txBody>
      </p:sp>
      <p:sp>
        <p:nvSpPr>
          <p:cNvPr id="41" name="object 41"/>
          <p:cNvSpPr txBox="1"/>
          <p:nvPr/>
        </p:nvSpPr>
        <p:spPr>
          <a:xfrm>
            <a:off x="6443217" y="5162803"/>
            <a:ext cx="939800" cy="427990"/>
          </a:xfrm>
          <a:prstGeom prst="rect">
            <a:avLst/>
          </a:prstGeom>
        </p:spPr>
        <p:txBody>
          <a:bodyPr vert="horz" wrap="square" lIns="0" tIns="12700" rIns="0" bIns="0" rtlCol="0">
            <a:spAutoFit/>
          </a:bodyPr>
          <a:lstStyle/>
          <a:p>
            <a:pPr marL="241300" marR="5080" indent="-228600">
              <a:lnSpc>
                <a:spcPct val="110000"/>
              </a:lnSpc>
              <a:spcBef>
                <a:spcPts val="100"/>
              </a:spcBef>
            </a:pPr>
            <a:r>
              <a:rPr sz="1200" dirty="0">
                <a:latin typeface="Arial Unicode MS"/>
                <a:cs typeface="Arial Unicode MS"/>
              </a:rPr>
              <a:t>性能优化工具 加速库</a:t>
            </a:r>
            <a:endParaRPr sz="1200">
              <a:latin typeface="Arial Unicode MS"/>
              <a:cs typeface="Arial Unicode MS"/>
            </a:endParaRPr>
          </a:p>
        </p:txBody>
      </p:sp>
      <p:sp>
        <p:nvSpPr>
          <p:cNvPr id="42" name="object 42"/>
          <p:cNvSpPr txBox="1"/>
          <p:nvPr/>
        </p:nvSpPr>
        <p:spPr>
          <a:xfrm>
            <a:off x="8189214" y="1362913"/>
            <a:ext cx="2727960" cy="894715"/>
          </a:xfrm>
          <a:prstGeom prst="rect">
            <a:avLst/>
          </a:prstGeom>
        </p:spPr>
        <p:txBody>
          <a:bodyPr vert="horz" wrap="square" lIns="0" tIns="12700" rIns="0" bIns="0" rtlCol="0">
            <a:spAutoFit/>
          </a:bodyPr>
          <a:lstStyle/>
          <a:p>
            <a:pPr marL="340360">
              <a:lnSpc>
                <a:spcPct val="100000"/>
              </a:lnSpc>
              <a:spcBef>
                <a:spcPts val="100"/>
              </a:spcBef>
            </a:pPr>
            <a:r>
              <a:rPr sz="2400" b="1" spc="20" dirty="0">
                <a:latin typeface="Microsoft JhengHei"/>
                <a:cs typeface="Microsoft JhengHei"/>
              </a:rPr>
              <a:t>鲲鹏是生态应用</a:t>
            </a:r>
            <a:endParaRPr sz="2400">
              <a:latin typeface="Microsoft JhengHei"/>
              <a:cs typeface="Microsoft JhengHei"/>
            </a:endParaRPr>
          </a:p>
          <a:p>
            <a:pPr marL="12700">
              <a:lnSpc>
                <a:spcPct val="100000"/>
              </a:lnSpc>
              <a:spcBef>
                <a:spcPts val="2280"/>
              </a:spcBef>
              <a:tabLst>
                <a:tab pos="1635125" algn="l"/>
              </a:tabLst>
            </a:pPr>
            <a:r>
              <a:rPr sz="2100" b="1" spc="15" baseline="3968" dirty="0">
                <a:latin typeface="Microsoft JhengHei"/>
                <a:cs typeface="Microsoft JhengHei"/>
              </a:rPr>
              <a:t>使能合作伙</a:t>
            </a:r>
            <a:r>
              <a:rPr sz="2100" b="1" spc="-15" baseline="3968" dirty="0">
                <a:latin typeface="Microsoft JhengHei"/>
                <a:cs typeface="Microsoft JhengHei"/>
              </a:rPr>
              <a:t>伴	</a:t>
            </a:r>
            <a:r>
              <a:rPr sz="1400" b="1" spc="10" dirty="0">
                <a:latin typeface="Microsoft JhengHei"/>
                <a:cs typeface="Microsoft JhengHei"/>
              </a:rPr>
              <a:t>使能行业应用</a:t>
            </a:r>
            <a:endParaRPr sz="1400">
              <a:latin typeface="Microsoft JhengHei"/>
              <a:cs typeface="Microsoft JhengHei"/>
            </a:endParaRPr>
          </a:p>
        </p:txBody>
      </p:sp>
      <p:sp>
        <p:nvSpPr>
          <p:cNvPr id="43" name="object 43"/>
          <p:cNvSpPr txBox="1"/>
          <p:nvPr/>
        </p:nvSpPr>
        <p:spPr>
          <a:xfrm>
            <a:off x="8568943" y="2597277"/>
            <a:ext cx="3308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应用</a:t>
            </a:r>
            <a:endParaRPr sz="1200">
              <a:latin typeface="Arial Unicode MS"/>
              <a:cs typeface="Arial Unicode MS"/>
            </a:endParaRPr>
          </a:p>
        </p:txBody>
      </p:sp>
      <p:sp>
        <p:nvSpPr>
          <p:cNvPr id="44" name="object 44"/>
          <p:cNvSpPr txBox="1"/>
          <p:nvPr/>
        </p:nvSpPr>
        <p:spPr>
          <a:xfrm>
            <a:off x="8517763" y="3131946"/>
            <a:ext cx="482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中间件</a:t>
            </a:r>
            <a:endParaRPr sz="1200">
              <a:latin typeface="Arial Unicode MS"/>
              <a:cs typeface="Arial Unicode MS"/>
            </a:endParaRPr>
          </a:p>
        </p:txBody>
      </p:sp>
      <p:sp>
        <p:nvSpPr>
          <p:cNvPr id="45" name="object 45"/>
          <p:cNvSpPr txBox="1"/>
          <p:nvPr/>
        </p:nvSpPr>
        <p:spPr>
          <a:xfrm>
            <a:off x="8543290" y="3631819"/>
            <a:ext cx="482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数据库</a:t>
            </a:r>
            <a:endParaRPr sz="1200">
              <a:latin typeface="Arial Unicode MS"/>
              <a:cs typeface="Arial Unicode MS"/>
            </a:endParaRPr>
          </a:p>
        </p:txBody>
      </p:sp>
      <p:sp>
        <p:nvSpPr>
          <p:cNvPr id="46" name="object 46"/>
          <p:cNvSpPr txBox="1"/>
          <p:nvPr/>
        </p:nvSpPr>
        <p:spPr>
          <a:xfrm>
            <a:off x="8557386" y="4181094"/>
            <a:ext cx="6350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操作系统</a:t>
            </a:r>
            <a:endParaRPr sz="1200">
              <a:latin typeface="Arial Unicode MS"/>
              <a:cs typeface="Arial Unicode MS"/>
            </a:endParaRPr>
          </a:p>
        </p:txBody>
      </p:sp>
      <p:sp>
        <p:nvSpPr>
          <p:cNvPr id="47" name="object 47"/>
          <p:cNvSpPr txBox="1"/>
          <p:nvPr/>
        </p:nvSpPr>
        <p:spPr>
          <a:xfrm>
            <a:off x="8539733" y="4679060"/>
            <a:ext cx="7194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服务器</a:t>
            </a:r>
            <a:r>
              <a:rPr sz="1200" spc="114" dirty="0">
                <a:latin typeface="Gill Sans MT"/>
                <a:cs typeface="Gill Sans MT"/>
              </a:rPr>
              <a:t>/</a:t>
            </a:r>
            <a:r>
              <a:rPr sz="1200" spc="60" dirty="0">
                <a:latin typeface="Gill Sans MT"/>
                <a:cs typeface="Gill Sans MT"/>
              </a:rPr>
              <a:t>P</a:t>
            </a:r>
            <a:r>
              <a:rPr sz="1200" spc="-120" dirty="0">
                <a:latin typeface="Gill Sans MT"/>
                <a:cs typeface="Gill Sans MT"/>
              </a:rPr>
              <a:t>C</a:t>
            </a:r>
            <a:endParaRPr sz="1200">
              <a:latin typeface="Gill Sans MT"/>
              <a:cs typeface="Gill Sans MT"/>
            </a:endParaRPr>
          </a:p>
        </p:txBody>
      </p:sp>
      <p:sp>
        <p:nvSpPr>
          <p:cNvPr id="48" name="object 48"/>
          <p:cNvSpPr/>
          <p:nvPr/>
        </p:nvSpPr>
        <p:spPr>
          <a:xfrm>
            <a:off x="8343900" y="2564892"/>
            <a:ext cx="1012190" cy="360045"/>
          </a:xfrm>
          <a:custGeom>
            <a:avLst/>
            <a:gdLst/>
            <a:ahLst/>
            <a:cxnLst/>
            <a:rect l="l" t="t" r="r" b="b"/>
            <a:pathLst>
              <a:path w="1012190" h="360044">
                <a:moveTo>
                  <a:pt x="0" y="70612"/>
                </a:moveTo>
                <a:lnTo>
                  <a:pt x="0" y="68199"/>
                </a:lnTo>
                <a:lnTo>
                  <a:pt x="0" y="65786"/>
                </a:lnTo>
                <a:lnTo>
                  <a:pt x="0" y="63627"/>
                </a:lnTo>
                <a:lnTo>
                  <a:pt x="126" y="59182"/>
                </a:lnTo>
                <a:lnTo>
                  <a:pt x="126" y="55245"/>
                </a:lnTo>
                <a:lnTo>
                  <a:pt x="380" y="51688"/>
                </a:lnTo>
                <a:lnTo>
                  <a:pt x="761" y="44450"/>
                </a:lnTo>
                <a:lnTo>
                  <a:pt x="17422" y="8455"/>
                </a:lnTo>
                <a:lnTo>
                  <a:pt x="59435" y="0"/>
                </a:lnTo>
                <a:lnTo>
                  <a:pt x="59181" y="0"/>
                </a:lnTo>
                <a:lnTo>
                  <a:pt x="952753" y="2540"/>
                </a:lnTo>
                <a:lnTo>
                  <a:pt x="994513" y="10993"/>
                </a:lnTo>
                <a:lnTo>
                  <a:pt x="1011570" y="54165"/>
                </a:lnTo>
                <a:lnTo>
                  <a:pt x="1011935" y="81407"/>
                </a:lnTo>
                <a:lnTo>
                  <a:pt x="1011935" y="281050"/>
                </a:lnTo>
                <a:lnTo>
                  <a:pt x="1009015" y="327152"/>
                </a:lnTo>
                <a:lnTo>
                  <a:pt x="980521" y="358056"/>
                </a:lnTo>
                <a:lnTo>
                  <a:pt x="952500" y="359663"/>
                </a:lnTo>
                <a:lnTo>
                  <a:pt x="59181" y="357124"/>
                </a:lnTo>
                <a:lnTo>
                  <a:pt x="17422" y="348670"/>
                </a:lnTo>
                <a:lnTo>
                  <a:pt x="365" y="305498"/>
                </a:lnTo>
                <a:lnTo>
                  <a:pt x="0" y="278257"/>
                </a:lnTo>
                <a:lnTo>
                  <a:pt x="0" y="254196"/>
                </a:lnTo>
                <a:lnTo>
                  <a:pt x="0" y="235791"/>
                </a:lnTo>
                <a:lnTo>
                  <a:pt x="0" y="150379"/>
                </a:lnTo>
                <a:lnTo>
                  <a:pt x="0" y="136017"/>
                </a:lnTo>
              </a:path>
            </a:pathLst>
          </a:custGeom>
          <a:ln w="3175">
            <a:solidFill>
              <a:srgbClr val="FFFFFF"/>
            </a:solidFill>
          </a:ln>
        </p:spPr>
        <p:txBody>
          <a:bodyPr wrap="square" lIns="0" tIns="0" rIns="0" bIns="0" rtlCol="0"/>
          <a:lstStyle/>
          <a:p>
            <a:endParaRPr/>
          </a:p>
        </p:txBody>
      </p:sp>
      <p:sp>
        <p:nvSpPr>
          <p:cNvPr id="49" name="object 49"/>
          <p:cNvSpPr/>
          <p:nvPr/>
        </p:nvSpPr>
        <p:spPr>
          <a:xfrm>
            <a:off x="8308847" y="2663951"/>
            <a:ext cx="79248" cy="73151"/>
          </a:xfrm>
          <a:prstGeom prst="rect">
            <a:avLst/>
          </a:prstGeom>
          <a:blipFill>
            <a:blip r:embed="rId15" cstate="print"/>
            <a:stretch>
              <a:fillRect/>
            </a:stretch>
          </a:blipFill>
        </p:spPr>
        <p:txBody>
          <a:bodyPr wrap="square" lIns="0" tIns="0" rIns="0" bIns="0" rtlCol="0"/>
          <a:lstStyle/>
          <a:p>
            <a:endParaRPr/>
          </a:p>
        </p:txBody>
      </p:sp>
      <p:sp>
        <p:nvSpPr>
          <p:cNvPr id="50" name="object 50"/>
          <p:cNvSpPr/>
          <p:nvPr/>
        </p:nvSpPr>
        <p:spPr>
          <a:xfrm>
            <a:off x="8343900" y="3092195"/>
            <a:ext cx="1012190" cy="360045"/>
          </a:xfrm>
          <a:custGeom>
            <a:avLst/>
            <a:gdLst/>
            <a:ahLst/>
            <a:cxnLst/>
            <a:rect l="l" t="t" r="r" b="b"/>
            <a:pathLst>
              <a:path w="1012190" h="360045">
                <a:moveTo>
                  <a:pt x="0" y="70612"/>
                </a:moveTo>
                <a:lnTo>
                  <a:pt x="0" y="68199"/>
                </a:lnTo>
                <a:lnTo>
                  <a:pt x="0" y="65786"/>
                </a:lnTo>
                <a:lnTo>
                  <a:pt x="0" y="63626"/>
                </a:lnTo>
                <a:lnTo>
                  <a:pt x="126" y="59181"/>
                </a:lnTo>
                <a:lnTo>
                  <a:pt x="126" y="55244"/>
                </a:lnTo>
                <a:lnTo>
                  <a:pt x="380" y="51688"/>
                </a:lnTo>
                <a:lnTo>
                  <a:pt x="761" y="44450"/>
                </a:lnTo>
                <a:lnTo>
                  <a:pt x="17422" y="8455"/>
                </a:lnTo>
                <a:lnTo>
                  <a:pt x="59435" y="0"/>
                </a:lnTo>
                <a:lnTo>
                  <a:pt x="59181" y="0"/>
                </a:lnTo>
                <a:lnTo>
                  <a:pt x="952753" y="2539"/>
                </a:lnTo>
                <a:lnTo>
                  <a:pt x="994513" y="10993"/>
                </a:lnTo>
                <a:lnTo>
                  <a:pt x="1011570" y="54165"/>
                </a:lnTo>
                <a:lnTo>
                  <a:pt x="1011935" y="81406"/>
                </a:lnTo>
                <a:lnTo>
                  <a:pt x="1011935" y="281050"/>
                </a:lnTo>
                <a:lnTo>
                  <a:pt x="1009015" y="327151"/>
                </a:lnTo>
                <a:lnTo>
                  <a:pt x="980521" y="358056"/>
                </a:lnTo>
                <a:lnTo>
                  <a:pt x="952500" y="359663"/>
                </a:lnTo>
                <a:lnTo>
                  <a:pt x="59181" y="357124"/>
                </a:lnTo>
                <a:lnTo>
                  <a:pt x="17422" y="348670"/>
                </a:lnTo>
                <a:lnTo>
                  <a:pt x="365" y="305498"/>
                </a:lnTo>
                <a:lnTo>
                  <a:pt x="0" y="278256"/>
                </a:lnTo>
                <a:lnTo>
                  <a:pt x="0" y="254196"/>
                </a:lnTo>
                <a:lnTo>
                  <a:pt x="0" y="235791"/>
                </a:lnTo>
                <a:lnTo>
                  <a:pt x="0" y="150379"/>
                </a:lnTo>
                <a:lnTo>
                  <a:pt x="0" y="136016"/>
                </a:lnTo>
              </a:path>
            </a:pathLst>
          </a:custGeom>
          <a:ln w="3175">
            <a:solidFill>
              <a:srgbClr val="FFFFFF"/>
            </a:solidFill>
          </a:ln>
        </p:spPr>
        <p:txBody>
          <a:bodyPr wrap="square" lIns="0" tIns="0" rIns="0" bIns="0" rtlCol="0"/>
          <a:lstStyle/>
          <a:p>
            <a:endParaRPr/>
          </a:p>
        </p:txBody>
      </p:sp>
      <p:sp>
        <p:nvSpPr>
          <p:cNvPr id="51" name="object 51"/>
          <p:cNvSpPr/>
          <p:nvPr/>
        </p:nvSpPr>
        <p:spPr>
          <a:xfrm>
            <a:off x="8343900" y="3619500"/>
            <a:ext cx="1012190" cy="360045"/>
          </a:xfrm>
          <a:custGeom>
            <a:avLst/>
            <a:gdLst/>
            <a:ahLst/>
            <a:cxnLst/>
            <a:rect l="l" t="t" r="r" b="b"/>
            <a:pathLst>
              <a:path w="1012190" h="360045">
                <a:moveTo>
                  <a:pt x="0" y="70612"/>
                </a:moveTo>
                <a:lnTo>
                  <a:pt x="0" y="68199"/>
                </a:lnTo>
                <a:lnTo>
                  <a:pt x="0" y="65786"/>
                </a:lnTo>
                <a:lnTo>
                  <a:pt x="0" y="63626"/>
                </a:lnTo>
                <a:lnTo>
                  <a:pt x="126" y="59181"/>
                </a:lnTo>
                <a:lnTo>
                  <a:pt x="126" y="55244"/>
                </a:lnTo>
                <a:lnTo>
                  <a:pt x="380" y="51688"/>
                </a:lnTo>
                <a:lnTo>
                  <a:pt x="761" y="44450"/>
                </a:lnTo>
                <a:lnTo>
                  <a:pt x="17422" y="8455"/>
                </a:lnTo>
                <a:lnTo>
                  <a:pt x="59435" y="0"/>
                </a:lnTo>
                <a:lnTo>
                  <a:pt x="59181" y="0"/>
                </a:lnTo>
                <a:lnTo>
                  <a:pt x="952753" y="2539"/>
                </a:lnTo>
                <a:lnTo>
                  <a:pt x="994513" y="10993"/>
                </a:lnTo>
                <a:lnTo>
                  <a:pt x="1011570" y="54165"/>
                </a:lnTo>
                <a:lnTo>
                  <a:pt x="1011935" y="81406"/>
                </a:lnTo>
                <a:lnTo>
                  <a:pt x="1011935" y="281050"/>
                </a:lnTo>
                <a:lnTo>
                  <a:pt x="1009015" y="327151"/>
                </a:lnTo>
                <a:lnTo>
                  <a:pt x="980521" y="358056"/>
                </a:lnTo>
                <a:lnTo>
                  <a:pt x="952500" y="359663"/>
                </a:lnTo>
                <a:lnTo>
                  <a:pt x="59181" y="357124"/>
                </a:lnTo>
                <a:lnTo>
                  <a:pt x="17422" y="348670"/>
                </a:lnTo>
                <a:lnTo>
                  <a:pt x="365" y="305498"/>
                </a:lnTo>
                <a:lnTo>
                  <a:pt x="0" y="278256"/>
                </a:lnTo>
                <a:lnTo>
                  <a:pt x="0" y="254196"/>
                </a:lnTo>
                <a:lnTo>
                  <a:pt x="0" y="235791"/>
                </a:lnTo>
                <a:lnTo>
                  <a:pt x="0" y="150379"/>
                </a:lnTo>
                <a:lnTo>
                  <a:pt x="0" y="136017"/>
                </a:lnTo>
              </a:path>
            </a:pathLst>
          </a:custGeom>
          <a:ln w="3175">
            <a:solidFill>
              <a:srgbClr val="FFFFFF"/>
            </a:solidFill>
          </a:ln>
        </p:spPr>
        <p:txBody>
          <a:bodyPr wrap="square" lIns="0" tIns="0" rIns="0" bIns="0" rtlCol="0"/>
          <a:lstStyle/>
          <a:p>
            <a:endParaRPr/>
          </a:p>
        </p:txBody>
      </p:sp>
      <p:sp>
        <p:nvSpPr>
          <p:cNvPr id="52" name="object 52"/>
          <p:cNvSpPr/>
          <p:nvPr/>
        </p:nvSpPr>
        <p:spPr>
          <a:xfrm>
            <a:off x="8343900" y="4146803"/>
            <a:ext cx="1012190" cy="360045"/>
          </a:xfrm>
          <a:custGeom>
            <a:avLst/>
            <a:gdLst/>
            <a:ahLst/>
            <a:cxnLst/>
            <a:rect l="l" t="t" r="r" b="b"/>
            <a:pathLst>
              <a:path w="1012190" h="360045">
                <a:moveTo>
                  <a:pt x="0" y="70612"/>
                </a:moveTo>
                <a:lnTo>
                  <a:pt x="0" y="68199"/>
                </a:lnTo>
                <a:lnTo>
                  <a:pt x="0" y="65786"/>
                </a:lnTo>
                <a:lnTo>
                  <a:pt x="0" y="63627"/>
                </a:lnTo>
                <a:lnTo>
                  <a:pt x="126" y="59182"/>
                </a:lnTo>
                <a:lnTo>
                  <a:pt x="126" y="55245"/>
                </a:lnTo>
                <a:lnTo>
                  <a:pt x="380" y="51689"/>
                </a:lnTo>
                <a:lnTo>
                  <a:pt x="761" y="44450"/>
                </a:lnTo>
                <a:lnTo>
                  <a:pt x="17422" y="8455"/>
                </a:lnTo>
                <a:lnTo>
                  <a:pt x="59435" y="0"/>
                </a:lnTo>
                <a:lnTo>
                  <a:pt x="59181" y="0"/>
                </a:lnTo>
                <a:lnTo>
                  <a:pt x="952753" y="2540"/>
                </a:lnTo>
                <a:lnTo>
                  <a:pt x="994513" y="10993"/>
                </a:lnTo>
                <a:lnTo>
                  <a:pt x="1011570" y="54165"/>
                </a:lnTo>
                <a:lnTo>
                  <a:pt x="1011935" y="81407"/>
                </a:lnTo>
                <a:lnTo>
                  <a:pt x="1011935" y="281051"/>
                </a:lnTo>
                <a:lnTo>
                  <a:pt x="1009015" y="327152"/>
                </a:lnTo>
                <a:lnTo>
                  <a:pt x="980521" y="358056"/>
                </a:lnTo>
                <a:lnTo>
                  <a:pt x="952500" y="359664"/>
                </a:lnTo>
                <a:lnTo>
                  <a:pt x="59181" y="357124"/>
                </a:lnTo>
                <a:lnTo>
                  <a:pt x="17422" y="348670"/>
                </a:lnTo>
                <a:lnTo>
                  <a:pt x="365" y="305498"/>
                </a:lnTo>
                <a:lnTo>
                  <a:pt x="0" y="278257"/>
                </a:lnTo>
                <a:lnTo>
                  <a:pt x="0" y="254196"/>
                </a:lnTo>
                <a:lnTo>
                  <a:pt x="0" y="235791"/>
                </a:lnTo>
                <a:lnTo>
                  <a:pt x="0" y="150379"/>
                </a:lnTo>
                <a:lnTo>
                  <a:pt x="0" y="136017"/>
                </a:lnTo>
              </a:path>
            </a:pathLst>
          </a:custGeom>
          <a:ln w="3175">
            <a:solidFill>
              <a:srgbClr val="FFFFFF"/>
            </a:solidFill>
          </a:ln>
        </p:spPr>
        <p:txBody>
          <a:bodyPr wrap="square" lIns="0" tIns="0" rIns="0" bIns="0" rtlCol="0"/>
          <a:lstStyle/>
          <a:p>
            <a:endParaRPr/>
          </a:p>
        </p:txBody>
      </p:sp>
      <p:sp>
        <p:nvSpPr>
          <p:cNvPr id="53" name="object 53"/>
          <p:cNvSpPr/>
          <p:nvPr/>
        </p:nvSpPr>
        <p:spPr>
          <a:xfrm>
            <a:off x="8343900" y="4674108"/>
            <a:ext cx="1012190" cy="360045"/>
          </a:xfrm>
          <a:custGeom>
            <a:avLst/>
            <a:gdLst/>
            <a:ahLst/>
            <a:cxnLst/>
            <a:rect l="l" t="t" r="r" b="b"/>
            <a:pathLst>
              <a:path w="1012190" h="360045">
                <a:moveTo>
                  <a:pt x="0" y="70612"/>
                </a:moveTo>
                <a:lnTo>
                  <a:pt x="0" y="68199"/>
                </a:lnTo>
                <a:lnTo>
                  <a:pt x="0" y="65786"/>
                </a:lnTo>
                <a:lnTo>
                  <a:pt x="0" y="63627"/>
                </a:lnTo>
                <a:lnTo>
                  <a:pt x="126" y="59182"/>
                </a:lnTo>
                <a:lnTo>
                  <a:pt x="126" y="55245"/>
                </a:lnTo>
                <a:lnTo>
                  <a:pt x="380" y="51689"/>
                </a:lnTo>
                <a:lnTo>
                  <a:pt x="761" y="44450"/>
                </a:lnTo>
                <a:lnTo>
                  <a:pt x="17422" y="8455"/>
                </a:lnTo>
                <a:lnTo>
                  <a:pt x="59435" y="0"/>
                </a:lnTo>
                <a:lnTo>
                  <a:pt x="59181" y="0"/>
                </a:lnTo>
                <a:lnTo>
                  <a:pt x="952753" y="2540"/>
                </a:lnTo>
                <a:lnTo>
                  <a:pt x="994513" y="10993"/>
                </a:lnTo>
                <a:lnTo>
                  <a:pt x="1011570" y="54165"/>
                </a:lnTo>
                <a:lnTo>
                  <a:pt x="1011935" y="81407"/>
                </a:lnTo>
                <a:lnTo>
                  <a:pt x="1011935" y="281051"/>
                </a:lnTo>
                <a:lnTo>
                  <a:pt x="1009015" y="327152"/>
                </a:lnTo>
                <a:lnTo>
                  <a:pt x="980521" y="358056"/>
                </a:lnTo>
                <a:lnTo>
                  <a:pt x="952500" y="359664"/>
                </a:lnTo>
                <a:lnTo>
                  <a:pt x="59181" y="357124"/>
                </a:lnTo>
                <a:lnTo>
                  <a:pt x="17422" y="348670"/>
                </a:lnTo>
                <a:lnTo>
                  <a:pt x="365" y="305498"/>
                </a:lnTo>
                <a:lnTo>
                  <a:pt x="0" y="278257"/>
                </a:lnTo>
                <a:lnTo>
                  <a:pt x="0" y="254196"/>
                </a:lnTo>
                <a:lnTo>
                  <a:pt x="0" y="235791"/>
                </a:lnTo>
                <a:lnTo>
                  <a:pt x="0" y="150379"/>
                </a:lnTo>
                <a:lnTo>
                  <a:pt x="0" y="136017"/>
                </a:lnTo>
              </a:path>
            </a:pathLst>
          </a:custGeom>
          <a:ln w="3175">
            <a:solidFill>
              <a:srgbClr val="FFFFFF"/>
            </a:solidFill>
          </a:ln>
        </p:spPr>
        <p:txBody>
          <a:bodyPr wrap="square" lIns="0" tIns="0" rIns="0" bIns="0" rtlCol="0"/>
          <a:lstStyle/>
          <a:p>
            <a:endParaRPr/>
          </a:p>
        </p:txBody>
      </p:sp>
      <p:sp>
        <p:nvSpPr>
          <p:cNvPr id="54" name="object 54"/>
          <p:cNvSpPr/>
          <p:nvPr/>
        </p:nvSpPr>
        <p:spPr>
          <a:xfrm>
            <a:off x="8311895" y="3203448"/>
            <a:ext cx="82296" cy="73151"/>
          </a:xfrm>
          <a:prstGeom prst="rect">
            <a:avLst/>
          </a:prstGeom>
          <a:blipFill>
            <a:blip r:embed="rId16" cstate="print"/>
            <a:stretch>
              <a:fillRect/>
            </a:stretch>
          </a:blipFill>
        </p:spPr>
        <p:txBody>
          <a:bodyPr wrap="square" lIns="0" tIns="0" rIns="0" bIns="0" rtlCol="0"/>
          <a:lstStyle/>
          <a:p>
            <a:endParaRPr/>
          </a:p>
        </p:txBody>
      </p:sp>
      <p:sp>
        <p:nvSpPr>
          <p:cNvPr id="55" name="object 55"/>
          <p:cNvSpPr/>
          <p:nvPr/>
        </p:nvSpPr>
        <p:spPr>
          <a:xfrm>
            <a:off x="8324088" y="3715511"/>
            <a:ext cx="79247" cy="73151"/>
          </a:xfrm>
          <a:prstGeom prst="rect">
            <a:avLst/>
          </a:prstGeom>
          <a:blipFill>
            <a:blip r:embed="rId15" cstate="print"/>
            <a:stretch>
              <a:fillRect/>
            </a:stretch>
          </a:blipFill>
        </p:spPr>
        <p:txBody>
          <a:bodyPr wrap="square" lIns="0" tIns="0" rIns="0" bIns="0" rtlCol="0"/>
          <a:lstStyle/>
          <a:p>
            <a:endParaRPr/>
          </a:p>
        </p:txBody>
      </p:sp>
      <p:sp>
        <p:nvSpPr>
          <p:cNvPr id="56" name="object 56"/>
          <p:cNvSpPr/>
          <p:nvPr/>
        </p:nvSpPr>
        <p:spPr>
          <a:xfrm>
            <a:off x="8324088" y="4248911"/>
            <a:ext cx="79247" cy="70104"/>
          </a:xfrm>
          <a:prstGeom prst="rect">
            <a:avLst/>
          </a:prstGeom>
          <a:blipFill>
            <a:blip r:embed="rId17" cstate="print"/>
            <a:stretch>
              <a:fillRect/>
            </a:stretch>
          </a:blipFill>
        </p:spPr>
        <p:txBody>
          <a:bodyPr wrap="square" lIns="0" tIns="0" rIns="0" bIns="0" rtlCol="0"/>
          <a:lstStyle/>
          <a:p>
            <a:endParaRPr/>
          </a:p>
        </p:txBody>
      </p:sp>
      <p:sp>
        <p:nvSpPr>
          <p:cNvPr id="57" name="object 57"/>
          <p:cNvSpPr/>
          <p:nvPr/>
        </p:nvSpPr>
        <p:spPr>
          <a:xfrm>
            <a:off x="8311895" y="4764023"/>
            <a:ext cx="82296" cy="70103"/>
          </a:xfrm>
          <a:prstGeom prst="rect">
            <a:avLst/>
          </a:prstGeom>
          <a:blipFill>
            <a:blip r:embed="rId18" cstate="print"/>
            <a:stretch>
              <a:fillRect/>
            </a:stretch>
          </a:blipFill>
        </p:spPr>
        <p:txBody>
          <a:bodyPr wrap="square" lIns="0" tIns="0" rIns="0" bIns="0" rtlCol="0"/>
          <a:lstStyle/>
          <a:p>
            <a:endParaRPr/>
          </a:p>
        </p:txBody>
      </p:sp>
      <p:sp>
        <p:nvSpPr>
          <p:cNvPr id="58" name="object 58"/>
          <p:cNvSpPr txBox="1"/>
          <p:nvPr/>
        </p:nvSpPr>
        <p:spPr>
          <a:xfrm>
            <a:off x="10121010" y="2559558"/>
            <a:ext cx="483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大数据</a:t>
            </a:r>
            <a:endParaRPr sz="1200">
              <a:latin typeface="Arial Unicode MS"/>
              <a:cs typeface="Arial Unicode MS"/>
            </a:endParaRPr>
          </a:p>
        </p:txBody>
      </p:sp>
      <p:sp>
        <p:nvSpPr>
          <p:cNvPr id="59" name="object 59"/>
          <p:cNvSpPr txBox="1"/>
          <p:nvPr/>
        </p:nvSpPr>
        <p:spPr>
          <a:xfrm>
            <a:off x="10050526" y="3097529"/>
            <a:ext cx="7874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分布式存储</a:t>
            </a:r>
            <a:endParaRPr sz="1200">
              <a:latin typeface="Arial Unicode MS"/>
              <a:cs typeface="Arial Unicode MS"/>
            </a:endParaRPr>
          </a:p>
        </p:txBody>
      </p:sp>
      <p:sp>
        <p:nvSpPr>
          <p:cNvPr id="60" name="object 60"/>
          <p:cNvSpPr txBox="1"/>
          <p:nvPr/>
        </p:nvSpPr>
        <p:spPr>
          <a:xfrm>
            <a:off x="10075926" y="3595242"/>
            <a:ext cx="7874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高性能计算</a:t>
            </a:r>
            <a:endParaRPr sz="1200">
              <a:latin typeface="Arial Unicode MS"/>
              <a:cs typeface="Arial Unicode MS"/>
            </a:endParaRPr>
          </a:p>
        </p:txBody>
      </p:sp>
      <p:sp>
        <p:nvSpPr>
          <p:cNvPr id="61" name="object 61"/>
          <p:cNvSpPr txBox="1"/>
          <p:nvPr/>
        </p:nvSpPr>
        <p:spPr>
          <a:xfrm>
            <a:off x="10098405" y="4152976"/>
            <a:ext cx="635000" cy="208915"/>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Unicode MS"/>
                <a:cs typeface="Arial Unicode MS"/>
              </a:rPr>
              <a:t>原生应用</a:t>
            </a:r>
            <a:endParaRPr sz="1200">
              <a:latin typeface="Arial Unicode MS"/>
              <a:cs typeface="Arial Unicode MS"/>
            </a:endParaRPr>
          </a:p>
        </p:txBody>
      </p:sp>
      <p:sp>
        <p:nvSpPr>
          <p:cNvPr id="62" name="object 62"/>
          <p:cNvSpPr txBox="1"/>
          <p:nvPr/>
        </p:nvSpPr>
        <p:spPr>
          <a:xfrm>
            <a:off x="10174985" y="4658105"/>
            <a:ext cx="482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云服务</a:t>
            </a:r>
            <a:endParaRPr sz="1200">
              <a:latin typeface="Arial Unicode MS"/>
              <a:cs typeface="Arial Unicode MS"/>
            </a:endParaRPr>
          </a:p>
        </p:txBody>
      </p:sp>
      <p:sp>
        <p:nvSpPr>
          <p:cNvPr id="63" name="object 63"/>
          <p:cNvSpPr/>
          <p:nvPr/>
        </p:nvSpPr>
        <p:spPr>
          <a:xfrm>
            <a:off x="9959340" y="2561844"/>
            <a:ext cx="911860" cy="360045"/>
          </a:xfrm>
          <a:custGeom>
            <a:avLst/>
            <a:gdLst/>
            <a:ahLst/>
            <a:cxnLst/>
            <a:rect l="l" t="t" r="r" b="b"/>
            <a:pathLst>
              <a:path w="911859" h="360044">
                <a:moveTo>
                  <a:pt x="0" y="70611"/>
                </a:moveTo>
                <a:lnTo>
                  <a:pt x="0" y="68198"/>
                </a:lnTo>
                <a:lnTo>
                  <a:pt x="0" y="65785"/>
                </a:lnTo>
                <a:lnTo>
                  <a:pt x="0" y="63626"/>
                </a:lnTo>
                <a:lnTo>
                  <a:pt x="126" y="59181"/>
                </a:lnTo>
                <a:lnTo>
                  <a:pt x="126" y="55244"/>
                </a:lnTo>
                <a:lnTo>
                  <a:pt x="380" y="51688"/>
                </a:lnTo>
                <a:lnTo>
                  <a:pt x="634" y="44450"/>
                </a:lnTo>
                <a:lnTo>
                  <a:pt x="15615" y="8455"/>
                </a:lnTo>
                <a:lnTo>
                  <a:pt x="53593" y="0"/>
                </a:lnTo>
                <a:lnTo>
                  <a:pt x="53339" y="0"/>
                </a:lnTo>
                <a:lnTo>
                  <a:pt x="858011" y="2539"/>
                </a:lnTo>
                <a:lnTo>
                  <a:pt x="895736" y="10993"/>
                </a:lnTo>
                <a:lnTo>
                  <a:pt x="911018" y="54165"/>
                </a:lnTo>
                <a:lnTo>
                  <a:pt x="911351" y="81406"/>
                </a:lnTo>
                <a:lnTo>
                  <a:pt x="911351" y="281050"/>
                </a:lnTo>
                <a:lnTo>
                  <a:pt x="908684" y="327151"/>
                </a:lnTo>
                <a:lnTo>
                  <a:pt x="883082" y="358056"/>
                </a:lnTo>
                <a:lnTo>
                  <a:pt x="857757" y="359663"/>
                </a:lnTo>
                <a:lnTo>
                  <a:pt x="53339" y="357123"/>
                </a:lnTo>
                <a:lnTo>
                  <a:pt x="15615" y="348670"/>
                </a:lnTo>
                <a:lnTo>
                  <a:pt x="333" y="305498"/>
                </a:lnTo>
                <a:lnTo>
                  <a:pt x="0" y="278256"/>
                </a:lnTo>
                <a:lnTo>
                  <a:pt x="0" y="254196"/>
                </a:lnTo>
                <a:lnTo>
                  <a:pt x="0" y="235791"/>
                </a:lnTo>
                <a:lnTo>
                  <a:pt x="0" y="150379"/>
                </a:lnTo>
                <a:lnTo>
                  <a:pt x="0" y="136016"/>
                </a:lnTo>
              </a:path>
            </a:pathLst>
          </a:custGeom>
          <a:ln w="3175">
            <a:solidFill>
              <a:srgbClr val="FFFFFF"/>
            </a:solidFill>
          </a:ln>
        </p:spPr>
        <p:txBody>
          <a:bodyPr wrap="square" lIns="0" tIns="0" rIns="0" bIns="0" rtlCol="0"/>
          <a:lstStyle/>
          <a:p>
            <a:endParaRPr/>
          </a:p>
        </p:txBody>
      </p:sp>
      <p:sp>
        <p:nvSpPr>
          <p:cNvPr id="64" name="object 64"/>
          <p:cNvSpPr/>
          <p:nvPr/>
        </p:nvSpPr>
        <p:spPr>
          <a:xfrm>
            <a:off x="9927335" y="2633472"/>
            <a:ext cx="70104" cy="70103"/>
          </a:xfrm>
          <a:prstGeom prst="rect">
            <a:avLst/>
          </a:prstGeom>
          <a:blipFill>
            <a:blip r:embed="rId19" cstate="print"/>
            <a:stretch>
              <a:fillRect/>
            </a:stretch>
          </a:blipFill>
        </p:spPr>
        <p:txBody>
          <a:bodyPr wrap="square" lIns="0" tIns="0" rIns="0" bIns="0" rtlCol="0"/>
          <a:lstStyle/>
          <a:p>
            <a:endParaRPr/>
          </a:p>
        </p:txBody>
      </p:sp>
      <p:sp>
        <p:nvSpPr>
          <p:cNvPr id="65" name="object 65"/>
          <p:cNvSpPr/>
          <p:nvPr/>
        </p:nvSpPr>
        <p:spPr>
          <a:xfrm>
            <a:off x="9959340" y="3089148"/>
            <a:ext cx="911860" cy="360045"/>
          </a:xfrm>
          <a:custGeom>
            <a:avLst/>
            <a:gdLst/>
            <a:ahLst/>
            <a:cxnLst/>
            <a:rect l="l" t="t" r="r" b="b"/>
            <a:pathLst>
              <a:path w="911859" h="360045">
                <a:moveTo>
                  <a:pt x="0" y="70612"/>
                </a:moveTo>
                <a:lnTo>
                  <a:pt x="0" y="68199"/>
                </a:lnTo>
                <a:lnTo>
                  <a:pt x="0" y="65786"/>
                </a:lnTo>
                <a:lnTo>
                  <a:pt x="0" y="63626"/>
                </a:lnTo>
                <a:lnTo>
                  <a:pt x="126" y="59181"/>
                </a:lnTo>
                <a:lnTo>
                  <a:pt x="126" y="55244"/>
                </a:lnTo>
                <a:lnTo>
                  <a:pt x="380" y="51688"/>
                </a:lnTo>
                <a:lnTo>
                  <a:pt x="634" y="44450"/>
                </a:lnTo>
                <a:lnTo>
                  <a:pt x="15615" y="8455"/>
                </a:lnTo>
                <a:lnTo>
                  <a:pt x="53593" y="0"/>
                </a:lnTo>
                <a:lnTo>
                  <a:pt x="53339" y="0"/>
                </a:lnTo>
                <a:lnTo>
                  <a:pt x="858011" y="2539"/>
                </a:lnTo>
                <a:lnTo>
                  <a:pt x="895736" y="10993"/>
                </a:lnTo>
                <a:lnTo>
                  <a:pt x="911018" y="54165"/>
                </a:lnTo>
                <a:lnTo>
                  <a:pt x="911351" y="81406"/>
                </a:lnTo>
                <a:lnTo>
                  <a:pt x="911351" y="281050"/>
                </a:lnTo>
                <a:lnTo>
                  <a:pt x="908684" y="327151"/>
                </a:lnTo>
                <a:lnTo>
                  <a:pt x="883082" y="358056"/>
                </a:lnTo>
                <a:lnTo>
                  <a:pt x="857757" y="359663"/>
                </a:lnTo>
                <a:lnTo>
                  <a:pt x="53339" y="357124"/>
                </a:lnTo>
                <a:lnTo>
                  <a:pt x="15615" y="348670"/>
                </a:lnTo>
                <a:lnTo>
                  <a:pt x="333" y="305498"/>
                </a:lnTo>
                <a:lnTo>
                  <a:pt x="0" y="278256"/>
                </a:lnTo>
                <a:lnTo>
                  <a:pt x="0" y="254196"/>
                </a:lnTo>
                <a:lnTo>
                  <a:pt x="0" y="235791"/>
                </a:lnTo>
                <a:lnTo>
                  <a:pt x="0" y="150379"/>
                </a:lnTo>
                <a:lnTo>
                  <a:pt x="0" y="136016"/>
                </a:lnTo>
              </a:path>
            </a:pathLst>
          </a:custGeom>
          <a:ln w="3175">
            <a:solidFill>
              <a:srgbClr val="FFFFFF"/>
            </a:solidFill>
          </a:ln>
        </p:spPr>
        <p:txBody>
          <a:bodyPr wrap="square" lIns="0" tIns="0" rIns="0" bIns="0" rtlCol="0"/>
          <a:lstStyle/>
          <a:p>
            <a:endParaRPr/>
          </a:p>
        </p:txBody>
      </p:sp>
      <p:sp>
        <p:nvSpPr>
          <p:cNvPr id="66" name="object 66"/>
          <p:cNvSpPr/>
          <p:nvPr/>
        </p:nvSpPr>
        <p:spPr>
          <a:xfrm>
            <a:off x="9959340" y="3616452"/>
            <a:ext cx="911860" cy="360045"/>
          </a:xfrm>
          <a:custGeom>
            <a:avLst/>
            <a:gdLst/>
            <a:ahLst/>
            <a:cxnLst/>
            <a:rect l="l" t="t" r="r" b="b"/>
            <a:pathLst>
              <a:path w="911859" h="360045">
                <a:moveTo>
                  <a:pt x="0" y="70612"/>
                </a:moveTo>
                <a:lnTo>
                  <a:pt x="0" y="68199"/>
                </a:lnTo>
                <a:lnTo>
                  <a:pt x="0" y="65786"/>
                </a:lnTo>
                <a:lnTo>
                  <a:pt x="0" y="63627"/>
                </a:lnTo>
                <a:lnTo>
                  <a:pt x="126" y="59181"/>
                </a:lnTo>
                <a:lnTo>
                  <a:pt x="126" y="55245"/>
                </a:lnTo>
                <a:lnTo>
                  <a:pt x="380" y="51689"/>
                </a:lnTo>
                <a:lnTo>
                  <a:pt x="634" y="44450"/>
                </a:lnTo>
                <a:lnTo>
                  <a:pt x="15615" y="8455"/>
                </a:lnTo>
                <a:lnTo>
                  <a:pt x="53593" y="0"/>
                </a:lnTo>
                <a:lnTo>
                  <a:pt x="53339" y="0"/>
                </a:lnTo>
                <a:lnTo>
                  <a:pt x="858011" y="2540"/>
                </a:lnTo>
                <a:lnTo>
                  <a:pt x="895736" y="10993"/>
                </a:lnTo>
                <a:lnTo>
                  <a:pt x="911018" y="54165"/>
                </a:lnTo>
                <a:lnTo>
                  <a:pt x="911351" y="81406"/>
                </a:lnTo>
                <a:lnTo>
                  <a:pt x="911351" y="281050"/>
                </a:lnTo>
                <a:lnTo>
                  <a:pt x="908684" y="327152"/>
                </a:lnTo>
                <a:lnTo>
                  <a:pt x="883082" y="358056"/>
                </a:lnTo>
                <a:lnTo>
                  <a:pt x="857757" y="359664"/>
                </a:lnTo>
                <a:lnTo>
                  <a:pt x="53339" y="357124"/>
                </a:lnTo>
                <a:lnTo>
                  <a:pt x="15615" y="348670"/>
                </a:lnTo>
                <a:lnTo>
                  <a:pt x="333" y="305498"/>
                </a:lnTo>
                <a:lnTo>
                  <a:pt x="0" y="278256"/>
                </a:lnTo>
                <a:lnTo>
                  <a:pt x="0" y="254196"/>
                </a:lnTo>
                <a:lnTo>
                  <a:pt x="0" y="235791"/>
                </a:lnTo>
                <a:lnTo>
                  <a:pt x="0" y="150379"/>
                </a:lnTo>
                <a:lnTo>
                  <a:pt x="0" y="136017"/>
                </a:lnTo>
              </a:path>
            </a:pathLst>
          </a:custGeom>
          <a:ln w="3175">
            <a:solidFill>
              <a:srgbClr val="FFFFFF"/>
            </a:solidFill>
          </a:ln>
        </p:spPr>
        <p:txBody>
          <a:bodyPr wrap="square" lIns="0" tIns="0" rIns="0" bIns="0" rtlCol="0"/>
          <a:lstStyle/>
          <a:p>
            <a:endParaRPr/>
          </a:p>
        </p:txBody>
      </p:sp>
      <p:sp>
        <p:nvSpPr>
          <p:cNvPr id="67" name="object 67"/>
          <p:cNvSpPr/>
          <p:nvPr/>
        </p:nvSpPr>
        <p:spPr>
          <a:xfrm>
            <a:off x="9956292" y="4091940"/>
            <a:ext cx="908685" cy="363220"/>
          </a:xfrm>
          <a:custGeom>
            <a:avLst/>
            <a:gdLst/>
            <a:ahLst/>
            <a:cxnLst/>
            <a:rect l="l" t="t" r="r" b="b"/>
            <a:pathLst>
              <a:path w="908684" h="363220">
                <a:moveTo>
                  <a:pt x="0" y="71247"/>
                </a:moveTo>
                <a:lnTo>
                  <a:pt x="0" y="68707"/>
                </a:lnTo>
                <a:lnTo>
                  <a:pt x="0" y="66421"/>
                </a:lnTo>
                <a:lnTo>
                  <a:pt x="0" y="64135"/>
                </a:lnTo>
                <a:lnTo>
                  <a:pt x="126" y="59690"/>
                </a:lnTo>
                <a:lnTo>
                  <a:pt x="126" y="55753"/>
                </a:lnTo>
                <a:lnTo>
                  <a:pt x="380" y="52070"/>
                </a:lnTo>
                <a:lnTo>
                  <a:pt x="634" y="44831"/>
                </a:lnTo>
                <a:lnTo>
                  <a:pt x="15597" y="8584"/>
                </a:lnTo>
                <a:lnTo>
                  <a:pt x="53466" y="0"/>
                </a:lnTo>
                <a:lnTo>
                  <a:pt x="53212" y="0"/>
                </a:lnTo>
                <a:lnTo>
                  <a:pt x="855090" y="2540"/>
                </a:lnTo>
                <a:lnTo>
                  <a:pt x="892706" y="11124"/>
                </a:lnTo>
                <a:lnTo>
                  <a:pt x="907970" y="54641"/>
                </a:lnTo>
                <a:lnTo>
                  <a:pt x="908303" y="82168"/>
                </a:lnTo>
                <a:lnTo>
                  <a:pt x="908303" y="283464"/>
                </a:lnTo>
                <a:lnTo>
                  <a:pt x="905636" y="329946"/>
                </a:lnTo>
                <a:lnTo>
                  <a:pt x="880108" y="361051"/>
                </a:lnTo>
                <a:lnTo>
                  <a:pt x="854836" y="362712"/>
                </a:lnTo>
                <a:lnTo>
                  <a:pt x="53212" y="360172"/>
                </a:lnTo>
                <a:lnTo>
                  <a:pt x="15597" y="351587"/>
                </a:lnTo>
                <a:lnTo>
                  <a:pt x="333" y="308070"/>
                </a:lnTo>
                <a:lnTo>
                  <a:pt x="0" y="280543"/>
                </a:lnTo>
                <a:lnTo>
                  <a:pt x="0" y="256329"/>
                </a:lnTo>
                <a:lnTo>
                  <a:pt x="0" y="237807"/>
                </a:lnTo>
                <a:lnTo>
                  <a:pt x="0" y="151638"/>
                </a:lnTo>
                <a:lnTo>
                  <a:pt x="0" y="137160"/>
                </a:lnTo>
              </a:path>
            </a:pathLst>
          </a:custGeom>
          <a:ln w="3175">
            <a:solidFill>
              <a:srgbClr val="FFFFFF"/>
            </a:solidFill>
          </a:ln>
        </p:spPr>
        <p:txBody>
          <a:bodyPr wrap="square" lIns="0" tIns="0" rIns="0" bIns="0" rtlCol="0"/>
          <a:lstStyle/>
          <a:p>
            <a:endParaRPr/>
          </a:p>
        </p:txBody>
      </p:sp>
      <p:sp>
        <p:nvSpPr>
          <p:cNvPr id="68" name="object 68"/>
          <p:cNvSpPr/>
          <p:nvPr/>
        </p:nvSpPr>
        <p:spPr>
          <a:xfrm>
            <a:off x="9959340" y="4671059"/>
            <a:ext cx="911860" cy="360045"/>
          </a:xfrm>
          <a:custGeom>
            <a:avLst/>
            <a:gdLst/>
            <a:ahLst/>
            <a:cxnLst/>
            <a:rect l="l" t="t" r="r" b="b"/>
            <a:pathLst>
              <a:path w="911859" h="360045">
                <a:moveTo>
                  <a:pt x="0" y="70612"/>
                </a:moveTo>
                <a:lnTo>
                  <a:pt x="0" y="68198"/>
                </a:lnTo>
                <a:lnTo>
                  <a:pt x="0" y="65785"/>
                </a:lnTo>
                <a:lnTo>
                  <a:pt x="0" y="63626"/>
                </a:lnTo>
                <a:lnTo>
                  <a:pt x="126" y="59181"/>
                </a:lnTo>
                <a:lnTo>
                  <a:pt x="126" y="55244"/>
                </a:lnTo>
                <a:lnTo>
                  <a:pt x="380" y="51688"/>
                </a:lnTo>
                <a:lnTo>
                  <a:pt x="634" y="44450"/>
                </a:lnTo>
                <a:lnTo>
                  <a:pt x="15615" y="8455"/>
                </a:lnTo>
                <a:lnTo>
                  <a:pt x="53593" y="0"/>
                </a:lnTo>
                <a:lnTo>
                  <a:pt x="53339" y="0"/>
                </a:lnTo>
                <a:lnTo>
                  <a:pt x="858011" y="2539"/>
                </a:lnTo>
                <a:lnTo>
                  <a:pt x="895736" y="10993"/>
                </a:lnTo>
                <a:lnTo>
                  <a:pt x="911018" y="54165"/>
                </a:lnTo>
                <a:lnTo>
                  <a:pt x="911351" y="81406"/>
                </a:lnTo>
                <a:lnTo>
                  <a:pt x="911351" y="281050"/>
                </a:lnTo>
                <a:lnTo>
                  <a:pt x="908684" y="327151"/>
                </a:lnTo>
                <a:lnTo>
                  <a:pt x="883082" y="358056"/>
                </a:lnTo>
                <a:lnTo>
                  <a:pt x="857757" y="359663"/>
                </a:lnTo>
                <a:lnTo>
                  <a:pt x="53339" y="357123"/>
                </a:lnTo>
                <a:lnTo>
                  <a:pt x="15615" y="348670"/>
                </a:lnTo>
                <a:lnTo>
                  <a:pt x="333" y="305498"/>
                </a:lnTo>
                <a:lnTo>
                  <a:pt x="0" y="278256"/>
                </a:lnTo>
                <a:lnTo>
                  <a:pt x="0" y="254196"/>
                </a:lnTo>
                <a:lnTo>
                  <a:pt x="0" y="235791"/>
                </a:lnTo>
                <a:lnTo>
                  <a:pt x="0" y="150379"/>
                </a:lnTo>
                <a:lnTo>
                  <a:pt x="0" y="136016"/>
                </a:lnTo>
              </a:path>
            </a:pathLst>
          </a:custGeom>
          <a:ln w="3175">
            <a:solidFill>
              <a:srgbClr val="FFFFFF"/>
            </a:solidFill>
          </a:ln>
        </p:spPr>
        <p:txBody>
          <a:bodyPr wrap="square" lIns="0" tIns="0" rIns="0" bIns="0" rtlCol="0"/>
          <a:lstStyle/>
          <a:p>
            <a:endParaRPr/>
          </a:p>
        </p:txBody>
      </p:sp>
      <p:sp>
        <p:nvSpPr>
          <p:cNvPr id="69" name="object 69"/>
          <p:cNvSpPr/>
          <p:nvPr/>
        </p:nvSpPr>
        <p:spPr>
          <a:xfrm>
            <a:off x="9921240" y="3166872"/>
            <a:ext cx="70103" cy="73151"/>
          </a:xfrm>
          <a:prstGeom prst="rect">
            <a:avLst/>
          </a:prstGeom>
          <a:blipFill>
            <a:blip r:embed="rId20" cstate="print"/>
            <a:stretch>
              <a:fillRect/>
            </a:stretch>
          </a:blipFill>
        </p:spPr>
        <p:txBody>
          <a:bodyPr wrap="square" lIns="0" tIns="0" rIns="0" bIns="0" rtlCol="0"/>
          <a:lstStyle/>
          <a:p>
            <a:endParaRPr/>
          </a:p>
        </p:txBody>
      </p:sp>
      <p:sp>
        <p:nvSpPr>
          <p:cNvPr id="70" name="object 70"/>
          <p:cNvSpPr/>
          <p:nvPr/>
        </p:nvSpPr>
        <p:spPr>
          <a:xfrm>
            <a:off x="9921240" y="3688079"/>
            <a:ext cx="70103" cy="73151"/>
          </a:xfrm>
          <a:prstGeom prst="rect">
            <a:avLst/>
          </a:prstGeom>
          <a:blipFill>
            <a:blip r:embed="rId21" cstate="print"/>
            <a:stretch>
              <a:fillRect/>
            </a:stretch>
          </a:blipFill>
        </p:spPr>
        <p:txBody>
          <a:bodyPr wrap="square" lIns="0" tIns="0" rIns="0" bIns="0" rtlCol="0"/>
          <a:lstStyle/>
          <a:p>
            <a:endParaRPr/>
          </a:p>
        </p:txBody>
      </p:sp>
      <p:sp>
        <p:nvSpPr>
          <p:cNvPr id="71" name="object 71"/>
          <p:cNvSpPr/>
          <p:nvPr/>
        </p:nvSpPr>
        <p:spPr>
          <a:xfrm>
            <a:off x="9930383" y="4221479"/>
            <a:ext cx="70104" cy="70103"/>
          </a:xfrm>
          <a:prstGeom prst="rect">
            <a:avLst/>
          </a:prstGeom>
          <a:blipFill>
            <a:blip r:embed="rId19" cstate="print"/>
            <a:stretch>
              <a:fillRect/>
            </a:stretch>
          </a:blipFill>
        </p:spPr>
        <p:txBody>
          <a:bodyPr wrap="square" lIns="0" tIns="0" rIns="0" bIns="0" rtlCol="0"/>
          <a:lstStyle/>
          <a:p>
            <a:endParaRPr/>
          </a:p>
        </p:txBody>
      </p:sp>
      <p:sp>
        <p:nvSpPr>
          <p:cNvPr id="72" name="object 72"/>
          <p:cNvSpPr/>
          <p:nvPr/>
        </p:nvSpPr>
        <p:spPr>
          <a:xfrm>
            <a:off x="9933431" y="4736591"/>
            <a:ext cx="70103" cy="73151"/>
          </a:xfrm>
          <a:prstGeom prst="rect">
            <a:avLst/>
          </a:prstGeom>
          <a:blipFill>
            <a:blip r:embed="rId22" cstate="print"/>
            <a:stretch>
              <a:fillRect/>
            </a:stretch>
          </a:blipFill>
        </p:spPr>
        <p:txBody>
          <a:bodyPr wrap="square" lIns="0" tIns="0" rIns="0" bIns="0" rtlCol="0"/>
          <a:lstStyle/>
          <a:p>
            <a:endParaRPr/>
          </a:p>
        </p:txBody>
      </p:sp>
      <p:sp>
        <p:nvSpPr>
          <p:cNvPr id="73" name="object 73"/>
          <p:cNvSpPr txBox="1"/>
          <p:nvPr/>
        </p:nvSpPr>
        <p:spPr>
          <a:xfrm>
            <a:off x="1726819" y="1363421"/>
            <a:ext cx="1492250" cy="391795"/>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Microsoft JhengHei"/>
                <a:cs typeface="Microsoft JhengHei"/>
              </a:rPr>
              <a:t>鲲鹏是</a:t>
            </a:r>
            <a:r>
              <a:rPr sz="2400" b="1" spc="-180" dirty="0">
                <a:latin typeface="Arial"/>
                <a:cs typeface="Arial"/>
              </a:rPr>
              <a:t>SoC</a:t>
            </a:r>
            <a:endParaRPr sz="2400">
              <a:latin typeface="Arial"/>
              <a:cs typeface="Arial"/>
            </a:endParaRPr>
          </a:p>
        </p:txBody>
      </p:sp>
      <p:sp>
        <p:nvSpPr>
          <p:cNvPr id="75" name="object 75"/>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spcBef>
                  <a:spcPts val="60"/>
                </a:spcBef>
              </a:pPr>
              <a:t>13</a:t>
            </a:fld>
            <a:endParaRPr spc="75" dirty="0"/>
          </a:p>
        </p:txBody>
      </p:sp>
      <p:sp>
        <p:nvSpPr>
          <p:cNvPr id="76" name="object 76"/>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
        <p:nvSpPr>
          <p:cNvPr id="74" name="object 74"/>
          <p:cNvSpPr txBox="1">
            <a:spLocks noGrp="1"/>
          </p:cNvSpPr>
          <p:nvPr>
            <p:ph type="title"/>
          </p:nvPr>
        </p:nvSpPr>
        <p:spPr>
          <a:xfrm>
            <a:off x="719429" y="361645"/>
            <a:ext cx="1647189"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鲲鹏简介</a:t>
            </a:r>
            <a:endParaRPr sz="3200">
              <a:latin typeface="Arial Unicode MS"/>
              <a:cs typeface="Arial Unicode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6771" y="1074416"/>
            <a:ext cx="5312664" cy="51511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193535" y="1091183"/>
            <a:ext cx="5224780" cy="5062855"/>
          </a:xfrm>
          <a:custGeom>
            <a:avLst/>
            <a:gdLst/>
            <a:ahLst/>
            <a:cxnLst/>
            <a:rect l="l" t="t" r="r" b="b"/>
            <a:pathLst>
              <a:path w="5224780" h="5062855">
                <a:moveTo>
                  <a:pt x="5058537" y="0"/>
                </a:moveTo>
                <a:lnTo>
                  <a:pt x="165735" y="0"/>
                </a:lnTo>
                <a:lnTo>
                  <a:pt x="121664" y="5917"/>
                </a:lnTo>
                <a:lnTo>
                  <a:pt x="82070" y="22620"/>
                </a:lnTo>
                <a:lnTo>
                  <a:pt x="48529" y="48529"/>
                </a:lnTo>
                <a:lnTo>
                  <a:pt x="22620" y="82070"/>
                </a:lnTo>
                <a:lnTo>
                  <a:pt x="5917" y="121664"/>
                </a:lnTo>
                <a:lnTo>
                  <a:pt x="0" y="165735"/>
                </a:lnTo>
                <a:lnTo>
                  <a:pt x="0" y="4896967"/>
                </a:lnTo>
                <a:lnTo>
                  <a:pt x="5917" y="4941035"/>
                </a:lnTo>
                <a:lnTo>
                  <a:pt x="22620" y="4980633"/>
                </a:lnTo>
                <a:lnTo>
                  <a:pt x="48529" y="5014180"/>
                </a:lnTo>
                <a:lnTo>
                  <a:pt x="82070" y="5040098"/>
                </a:lnTo>
                <a:lnTo>
                  <a:pt x="121664" y="5056807"/>
                </a:lnTo>
                <a:lnTo>
                  <a:pt x="165735" y="5062728"/>
                </a:lnTo>
                <a:lnTo>
                  <a:pt x="5058537" y="5062728"/>
                </a:lnTo>
                <a:lnTo>
                  <a:pt x="5102607" y="5056807"/>
                </a:lnTo>
                <a:lnTo>
                  <a:pt x="5142201" y="5040098"/>
                </a:lnTo>
                <a:lnTo>
                  <a:pt x="5175742" y="5014180"/>
                </a:lnTo>
                <a:lnTo>
                  <a:pt x="5201651" y="4980633"/>
                </a:lnTo>
                <a:lnTo>
                  <a:pt x="5218354" y="4941035"/>
                </a:lnTo>
                <a:lnTo>
                  <a:pt x="5224271" y="4896967"/>
                </a:lnTo>
                <a:lnTo>
                  <a:pt x="5224271" y="165735"/>
                </a:lnTo>
                <a:lnTo>
                  <a:pt x="5218354" y="121664"/>
                </a:lnTo>
                <a:lnTo>
                  <a:pt x="5201651" y="82070"/>
                </a:lnTo>
                <a:lnTo>
                  <a:pt x="5175742" y="48529"/>
                </a:lnTo>
                <a:lnTo>
                  <a:pt x="5142201" y="22620"/>
                </a:lnTo>
                <a:lnTo>
                  <a:pt x="5102607" y="5917"/>
                </a:lnTo>
                <a:lnTo>
                  <a:pt x="5058537" y="0"/>
                </a:lnTo>
                <a:close/>
              </a:path>
            </a:pathLst>
          </a:custGeom>
          <a:solidFill>
            <a:srgbClr val="D9D9D9"/>
          </a:solidFill>
        </p:spPr>
        <p:txBody>
          <a:bodyPr wrap="square" lIns="0" tIns="0" rIns="0" bIns="0" rtlCol="0"/>
          <a:lstStyle/>
          <a:p>
            <a:endParaRPr/>
          </a:p>
        </p:txBody>
      </p:sp>
      <p:sp>
        <p:nvSpPr>
          <p:cNvPr id="4" name="object 4"/>
          <p:cNvSpPr/>
          <p:nvPr/>
        </p:nvSpPr>
        <p:spPr>
          <a:xfrm>
            <a:off x="6193535" y="1091183"/>
            <a:ext cx="5224780" cy="5062855"/>
          </a:xfrm>
          <a:custGeom>
            <a:avLst/>
            <a:gdLst/>
            <a:ahLst/>
            <a:cxnLst/>
            <a:rect l="l" t="t" r="r" b="b"/>
            <a:pathLst>
              <a:path w="5224780" h="5062855">
                <a:moveTo>
                  <a:pt x="0" y="165735"/>
                </a:moveTo>
                <a:lnTo>
                  <a:pt x="5917" y="121664"/>
                </a:lnTo>
                <a:lnTo>
                  <a:pt x="22620" y="82070"/>
                </a:lnTo>
                <a:lnTo>
                  <a:pt x="48529" y="48529"/>
                </a:lnTo>
                <a:lnTo>
                  <a:pt x="82070" y="22620"/>
                </a:lnTo>
                <a:lnTo>
                  <a:pt x="121664" y="5917"/>
                </a:lnTo>
                <a:lnTo>
                  <a:pt x="165735" y="0"/>
                </a:lnTo>
                <a:lnTo>
                  <a:pt x="5058537" y="0"/>
                </a:lnTo>
                <a:lnTo>
                  <a:pt x="5102607" y="5917"/>
                </a:lnTo>
                <a:lnTo>
                  <a:pt x="5142201" y="22620"/>
                </a:lnTo>
                <a:lnTo>
                  <a:pt x="5175742" y="48529"/>
                </a:lnTo>
                <a:lnTo>
                  <a:pt x="5201651" y="82070"/>
                </a:lnTo>
                <a:lnTo>
                  <a:pt x="5218354" y="121664"/>
                </a:lnTo>
                <a:lnTo>
                  <a:pt x="5224271" y="165735"/>
                </a:lnTo>
                <a:lnTo>
                  <a:pt x="5224271" y="4896967"/>
                </a:lnTo>
                <a:lnTo>
                  <a:pt x="5218354" y="4941035"/>
                </a:lnTo>
                <a:lnTo>
                  <a:pt x="5201651" y="4980633"/>
                </a:lnTo>
                <a:lnTo>
                  <a:pt x="5175742" y="5014180"/>
                </a:lnTo>
                <a:lnTo>
                  <a:pt x="5142201" y="5040098"/>
                </a:lnTo>
                <a:lnTo>
                  <a:pt x="5102607" y="5056807"/>
                </a:lnTo>
                <a:lnTo>
                  <a:pt x="5058537" y="5062728"/>
                </a:lnTo>
                <a:lnTo>
                  <a:pt x="165735" y="5062728"/>
                </a:lnTo>
                <a:lnTo>
                  <a:pt x="121664" y="5056807"/>
                </a:lnTo>
                <a:lnTo>
                  <a:pt x="82070" y="5040098"/>
                </a:lnTo>
                <a:lnTo>
                  <a:pt x="48529" y="5014180"/>
                </a:lnTo>
                <a:lnTo>
                  <a:pt x="22620" y="4980633"/>
                </a:lnTo>
                <a:lnTo>
                  <a:pt x="5917" y="4941035"/>
                </a:lnTo>
                <a:lnTo>
                  <a:pt x="0" y="4896967"/>
                </a:lnTo>
                <a:lnTo>
                  <a:pt x="0" y="165735"/>
                </a:lnTo>
                <a:close/>
              </a:path>
            </a:pathLst>
          </a:custGeom>
          <a:ln w="6095">
            <a:solidFill>
              <a:srgbClr val="A4A4A4"/>
            </a:solidFill>
          </a:ln>
        </p:spPr>
        <p:txBody>
          <a:bodyPr wrap="square" lIns="0" tIns="0" rIns="0" bIns="0" rtlCol="0"/>
          <a:lstStyle/>
          <a:p>
            <a:endParaRPr/>
          </a:p>
        </p:txBody>
      </p:sp>
      <p:sp>
        <p:nvSpPr>
          <p:cNvPr id="5" name="object 5"/>
          <p:cNvSpPr txBox="1">
            <a:spLocks noGrp="1"/>
          </p:cNvSpPr>
          <p:nvPr>
            <p:ph type="title"/>
          </p:nvPr>
        </p:nvSpPr>
        <p:spPr>
          <a:xfrm>
            <a:off x="719429" y="361645"/>
            <a:ext cx="3945890"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鲲鹏</a:t>
            </a:r>
            <a:r>
              <a:rPr sz="3200" spc="170" dirty="0">
                <a:solidFill>
                  <a:srgbClr val="000000"/>
                </a:solidFill>
                <a:latin typeface="Gill Sans MT"/>
                <a:cs typeface="Gill Sans MT"/>
              </a:rPr>
              <a:t>920</a:t>
            </a:r>
            <a:r>
              <a:rPr sz="3200" spc="-15" dirty="0">
                <a:solidFill>
                  <a:srgbClr val="000000"/>
                </a:solidFill>
                <a:latin typeface="Arial Unicode MS"/>
                <a:cs typeface="Arial Unicode MS"/>
              </a:rPr>
              <a:t>系列芯片规格</a:t>
            </a:r>
            <a:endParaRPr sz="3200">
              <a:latin typeface="Arial Unicode MS"/>
              <a:cs typeface="Arial Unicode MS"/>
            </a:endParaRPr>
          </a:p>
        </p:txBody>
      </p:sp>
      <p:sp>
        <p:nvSpPr>
          <p:cNvPr id="6" name="object 6"/>
          <p:cNvSpPr/>
          <p:nvPr/>
        </p:nvSpPr>
        <p:spPr>
          <a:xfrm>
            <a:off x="804672" y="1379154"/>
            <a:ext cx="5325080" cy="4387111"/>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6371335" y="1177289"/>
            <a:ext cx="4792980" cy="4863465"/>
          </a:xfrm>
          <a:prstGeom prst="rect">
            <a:avLst/>
          </a:prstGeom>
        </p:spPr>
        <p:txBody>
          <a:bodyPr vert="horz" wrap="square" lIns="0" tIns="11430" rIns="0" bIns="0" rtlCol="0">
            <a:spAutoFit/>
          </a:bodyPr>
          <a:lstStyle/>
          <a:p>
            <a:pPr marL="335280" indent="-323215">
              <a:lnSpc>
                <a:spcPts val="2370"/>
              </a:lnSpc>
              <a:spcBef>
                <a:spcPts val="90"/>
              </a:spcBef>
              <a:buSzPct val="60000"/>
              <a:buFont typeface="Wingdings"/>
              <a:buChar char=""/>
              <a:tabLst>
                <a:tab pos="335280" algn="l"/>
                <a:tab pos="335915" algn="l"/>
              </a:tabLst>
            </a:pPr>
            <a:r>
              <a:rPr sz="2000" spc="-10" dirty="0">
                <a:latin typeface="Arial Unicode MS"/>
                <a:cs typeface="Arial Unicode MS"/>
              </a:rPr>
              <a:t>集成最多</a:t>
            </a:r>
            <a:r>
              <a:rPr sz="2000" spc="340" dirty="0">
                <a:latin typeface="Gill Sans MT"/>
                <a:cs typeface="Gill Sans MT"/>
              </a:rPr>
              <a:t>64</a:t>
            </a:r>
            <a:r>
              <a:rPr sz="2000" spc="340" dirty="0">
                <a:latin typeface="Arial Unicode MS"/>
                <a:cs typeface="Arial Unicode MS"/>
              </a:rPr>
              <a:t>×</a:t>
            </a:r>
            <a:r>
              <a:rPr sz="2000" spc="-10" dirty="0">
                <a:latin typeface="Arial Unicode MS"/>
                <a:cs typeface="Arial Unicode MS"/>
              </a:rPr>
              <a:t>自研核</a:t>
            </a:r>
            <a:endParaRPr sz="2000">
              <a:latin typeface="Arial Unicode MS"/>
              <a:cs typeface="Arial Unicode MS"/>
            </a:endParaRPr>
          </a:p>
          <a:p>
            <a:pPr marL="695325" lvl="1" indent="-323850">
              <a:lnSpc>
                <a:spcPts val="2105"/>
              </a:lnSpc>
              <a:buSzPct val="58333"/>
              <a:buFont typeface="Wingdings"/>
              <a:buChar char=""/>
              <a:tabLst>
                <a:tab pos="695325" algn="l"/>
                <a:tab pos="695960" algn="l"/>
              </a:tabLst>
            </a:pPr>
            <a:r>
              <a:rPr sz="1800" spc="-5" dirty="0">
                <a:latin typeface="Arial Unicode MS"/>
                <a:cs typeface="Arial Unicode MS"/>
              </a:rPr>
              <a:t>指令集兼容</a:t>
            </a:r>
            <a:r>
              <a:rPr sz="1800" spc="75" dirty="0">
                <a:latin typeface="Gill Sans MT"/>
                <a:cs typeface="Gill Sans MT"/>
              </a:rPr>
              <a:t>ARMv8.2,</a:t>
            </a:r>
            <a:r>
              <a:rPr sz="1800" spc="15" dirty="0">
                <a:latin typeface="Gill Sans MT"/>
                <a:cs typeface="Gill Sans MT"/>
              </a:rPr>
              <a:t> </a:t>
            </a:r>
            <a:r>
              <a:rPr sz="1800" spc="-5" dirty="0">
                <a:latin typeface="Arial Unicode MS"/>
                <a:cs typeface="Arial Unicode MS"/>
              </a:rPr>
              <a:t>最高主频达</a:t>
            </a:r>
            <a:r>
              <a:rPr sz="1800" spc="45" dirty="0">
                <a:latin typeface="Gill Sans MT"/>
                <a:cs typeface="Gill Sans MT"/>
              </a:rPr>
              <a:t>3.0GHz</a:t>
            </a:r>
            <a:endParaRPr sz="1800">
              <a:latin typeface="Gill Sans MT"/>
              <a:cs typeface="Gill Sans MT"/>
            </a:endParaRPr>
          </a:p>
          <a:p>
            <a:pPr marL="695325" lvl="1" indent="-323850">
              <a:lnSpc>
                <a:spcPts val="2100"/>
              </a:lnSpc>
              <a:buSzPct val="58333"/>
              <a:buFont typeface="Wingdings"/>
              <a:buChar char=""/>
              <a:tabLst>
                <a:tab pos="695325" algn="l"/>
                <a:tab pos="695960" algn="l"/>
              </a:tabLst>
            </a:pPr>
            <a:r>
              <a:rPr sz="1800" dirty="0">
                <a:latin typeface="Arial Unicode MS"/>
                <a:cs typeface="Arial Unicode MS"/>
              </a:rPr>
              <a:t>每核集成</a:t>
            </a:r>
            <a:r>
              <a:rPr sz="1800" spc="45" dirty="0">
                <a:latin typeface="Gill Sans MT"/>
                <a:cs typeface="Gill Sans MT"/>
              </a:rPr>
              <a:t>64KB</a:t>
            </a:r>
            <a:r>
              <a:rPr sz="1800" spc="65" dirty="0">
                <a:latin typeface="Gill Sans MT"/>
                <a:cs typeface="Gill Sans MT"/>
              </a:rPr>
              <a:t> L1</a:t>
            </a:r>
            <a:r>
              <a:rPr sz="1800" spc="70" dirty="0">
                <a:latin typeface="Gill Sans MT"/>
                <a:cs typeface="Gill Sans MT"/>
              </a:rPr>
              <a:t> </a:t>
            </a:r>
            <a:r>
              <a:rPr sz="1800" spc="60" dirty="0">
                <a:latin typeface="Gill Sans MT"/>
                <a:cs typeface="Gill Sans MT"/>
              </a:rPr>
              <a:t>I/D</a:t>
            </a:r>
            <a:r>
              <a:rPr sz="1800" dirty="0">
                <a:latin typeface="Arial Unicode MS"/>
                <a:cs typeface="Arial Unicode MS"/>
              </a:rPr>
              <a:t>缓存</a:t>
            </a:r>
            <a:endParaRPr sz="1800">
              <a:latin typeface="Arial Unicode MS"/>
              <a:cs typeface="Arial Unicode MS"/>
            </a:endParaRPr>
          </a:p>
          <a:p>
            <a:pPr marL="695325" lvl="1" indent="-323850">
              <a:lnSpc>
                <a:spcPts val="2100"/>
              </a:lnSpc>
              <a:buSzPct val="58333"/>
              <a:buFont typeface="Wingdings"/>
              <a:buChar char=""/>
              <a:tabLst>
                <a:tab pos="695325" algn="l"/>
                <a:tab pos="695960" algn="l"/>
              </a:tabLst>
            </a:pPr>
            <a:r>
              <a:rPr sz="1800" dirty="0">
                <a:latin typeface="Arial Unicode MS"/>
                <a:cs typeface="Arial Unicode MS"/>
              </a:rPr>
              <a:t>每核独享</a:t>
            </a:r>
            <a:r>
              <a:rPr sz="1800" spc="55" dirty="0">
                <a:latin typeface="Gill Sans MT"/>
                <a:cs typeface="Gill Sans MT"/>
              </a:rPr>
              <a:t>512KB</a:t>
            </a:r>
            <a:r>
              <a:rPr sz="1800" spc="25" dirty="0">
                <a:latin typeface="Gill Sans MT"/>
                <a:cs typeface="Gill Sans MT"/>
              </a:rPr>
              <a:t> </a:t>
            </a:r>
            <a:r>
              <a:rPr sz="1800" spc="65" dirty="0">
                <a:latin typeface="Gill Sans MT"/>
                <a:cs typeface="Gill Sans MT"/>
              </a:rPr>
              <a:t>L2</a:t>
            </a:r>
            <a:r>
              <a:rPr sz="1800" dirty="0">
                <a:latin typeface="Arial Unicode MS"/>
                <a:cs typeface="Arial Unicode MS"/>
              </a:rPr>
              <a:t>缓存，单芯片共享</a:t>
            </a:r>
            <a:r>
              <a:rPr sz="1800" spc="110" dirty="0">
                <a:latin typeface="Gill Sans MT"/>
                <a:cs typeface="Gill Sans MT"/>
              </a:rPr>
              <a:t>48-</a:t>
            </a:r>
            <a:endParaRPr sz="1800">
              <a:latin typeface="Gill Sans MT"/>
              <a:cs typeface="Gill Sans MT"/>
            </a:endParaRPr>
          </a:p>
          <a:p>
            <a:pPr marL="695325">
              <a:lnSpc>
                <a:spcPts val="1975"/>
              </a:lnSpc>
            </a:pPr>
            <a:r>
              <a:rPr sz="1800" spc="135" dirty="0">
                <a:latin typeface="Gill Sans MT"/>
                <a:cs typeface="Gill Sans MT"/>
              </a:rPr>
              <a:t>64MB</a:t>
            </a:r>
            <a:r>
              <a:rPr sz="1800" spc="65" dirty="0">
                <a:latin typeface="Gill Sans MT"/>
                <a:cs typeface="Gill Sans MT"/>
              </a:rPr>
              <a:t> L3</a:t>
            </a:r>
            <a:r>
              <a:rPr sz="1800" spc="-5" dirty="0">
                <a:latin typeface="Arial Unicode MS"/>
                <a:cs typeface="Arial Unicode MS"/>
              </a:rPr>
              <a:t>缓存</a:t>
            </a:r>
            <a:endParaRPr sz="1800">
              <a:latin typeface="Arial Unicode MS"/>
              <a:cs typeface="Arial Unicode MS"/>
            </a:endParaRPr>
          </a:p>
          <a:p>
            <a:pPr marL="335280" indent="-323215">
              <a:lnSpc>
                <a:spcPts val="2095"/>
              </a:lnSpc>
              <a:buSzPct val="60000"/>
              <a:buFont typeface="Wingdings"/>
              <a:buChar char=""/>
              <a:tabLst>
                <a:tab pos="335280" algn="l"/>
                <a:tab pos="335915" algn="l"/>
              </a:tabLst>
            </a:pPr>
            <a:r>
              <a:rPr sz="2000" spc="150" dirty="0">
                <a:latin typeface="Gill Sans MT"/>
                <a:cs typeface="Gill Sans MT"/>
              </a:rPr>
              <a:t>8</a:t>
            </a:r>
            <a:r>
              <a:rPr sz="2000" spc="150" dirty="0">
                <a:latin typeface="Arial Unicode MS"/>
                <a:cs typeface="Arial Unicode MS"/>
              </a:rPr>
              <a:t>×</a:t>
            </a:r>
            <a:r>
              <a:rPr sz="2000" spc="150" dirty="0">
                <a:latin typeface="Gill Sans MT"/>
                <a:cs typeface="Gill Sans MT"/>
              </a:rPr>
              <a:t>DDR4</a:t>
            </a:r>
            <a:r>
              <a:rPr sz="2000" spc="-10" dirty="0">
                <a:latin typeface="Arial Unicode MS"/>
                <a:cs typeface="Arial Unicode MS"/>
              </a:rPr>
              <a:t>控制器</a:t>
            </a:r>
            <a:r>
              <a:rPr sz="2000" spc="70" dirty="0">
                <a:latin typeface="Gill Sans MT"/>
                <a:cs typeface="Gill Sans MT"/>
              </a:rPr>
              <a:t>@2933MT/s</a:t>
            </a:r>
            <a:endParaRPr sz="2000">
              <a:latin typeface="Gill Sans MT"/>
              <a:cs typeface="Gill Sans MT"/>
            </a:endParaRPr>
          </a:p>
          <a:p>
            <a:pPr marL="335280" indent="-323215">
              <a:lnSpc>
                <a:spcPts val="2225"/>
              </a:lnSpc>
              <a:buSzPct val="60000"/>
              <a:buFont typeface="Wingdings"/>
              <a:buChar char=""/>
              <a:tabLst>
                <a:tab pos="335280" algn="l"/>
                <a:tab pos="335915" algn="l"/>
              </a:tabLst>
            </a:pPr>
            <a:r>
              <a:rPr sz="2000" spc="-15" dirty="0">
                <a:latin typeface="Arial Unicode MS"/>
                <a:cs typeface="Arial Unicode MS"/>
              </a:rPr>
              <a:t>集成</a:t>
            </a:r>
            <a:r>
              <a:rPr sz="2000" spc="70" dirty="0">
                <a:latin typeface="Gill Sans MT"/>
                <a:cs typeface="Gill Sans MT"/>
              </a:rPr>
              <a:t>PCI-e/SAS</a:t>
            </a:r>
            <a:r>
              <a:rPr sz="2000" spc="-15" dirty="0">
                <a:latin typeface="Arial Unicode MS"/>
                <a:cs typeface="Arial Unicode MS"/>
              </a:rPr>
              <a:t>接口</a:t>
            </a:r>
            <a:endParaRPr sz="2000">
              <a:latin typeface="Arial Unicode MS"/>
              <a:cs typeface="Arial Unicode MS"/>
            </a:endParaRPr>
          </a:p>
          <a:p>
            <a:pPr marL="695325" marR="1017905" lvl="1" indent="-323215">
              <a:lnSpc>
                <a:spcPts val="2140"/>
              </a:lnSpc>
              <a:spcBef>
                <a:spcPts val="60"/>
              </a:spcBef>
              <a:buSzPct val="58333"/>
              <a:buFont typeface="Wingdings"/>
              <a:buChar char=""/>
              <a:tabLst>
                <a:tab pos="695325" algn="l"/>
                <a:tab pos="695960" algn="l"/>
              </a:tabLst>
            </a:pPr>
            <a:r>
              <a:rPr sz="1800" dirty="0">
                <a:latin typeface="Arial Unicode MS"/>
                <a:cs typeface="Arial Unicode MS"/>
              </a:rPr>
              <a:t>支持</a:t>
            </a:r>
            <a:r>
              <a:rPr sz="1800" spc="35" dirty="0">
                <a:latin typeface="Gill Sans MT"/>
                <a:cs typeface="Gill Sans MT"/>
              </a:rPr>
              <a:t>PCI-e </a:t>
            </a:r>
            <a:r>
              <a:rPr sz="1800" spc="50" dirty="0">
                <a:latin typeface="Gill Sans MT"/>
                <a:cs typeface="Gill Sans MT"/>
              </a:rPr>
              <a:t>4.0</a:t>
            </a:r>
            <a:r>
              <a:rPr sz="1800" spc="50" dirty="0">
                <a:latin typeface="Arial Unicode MS"/>
                <a:cs typeface="Arial Unicode MS"/>
              </a:rPr>
              <a:t>，</a:t>
            </a:r>
            <a:r>
              <a:rPr sz="1800" dirty="0">
                <a:latin typeface="Arial Unicode MS"/>
                <a:cs typeface="Arial Unicode MS"/>
              </a:rPr>
              <a:t>向下兼容</a:t>
            </a:r>
            <a:r>
              <a:rPr sz="1800" spc="35" dirty="0">
                <a:latin typeface="Gill Sans MT"/>
                <a:cs typeface="Gill Sans MT"/>
              </a:rPr>
              <a:t>PCI-e  </a:t>
            </a:r>
            <a:r>
              <a:rPr sz="1800" spc="90" dirty="0">
                <a:latin typeface="Gill Sans MT"/>
                <a:cs typeface="Gill Sans MT"/>
              </a:rPr>
              <a:t>3.0/2.0/1.0</a:t>
            </a:r>
            <a:endParaRPr sz="1800">
              <a:latin typeface="Gill Sans MT"/>
              <a:cs typeface="Gill Sans MT"/>
            </a:endParaRPr>
          </a:p>
          <a:p>
            <a:pPr marL="695325" lvl="1" indent="-323850">
              <a:lnSpc>
                <a:spcPts val="1970"/>
              </a:lnSpc>
              <a:buSzPct val="58333"/>
              <a:buFont typeface="Wingdings"/>
              <a:buChar char=""/>
              <a:tabLst>
                <a:tab pos="695325" algn="l"/>
                <a:tab pos="695960" algn="l"/>
              </a:tabLst>
            </a:pPr>
            <a:r>
              <a:rPr sz="1800" spc="-5" dirty="0">
                <a:latin typeface="Arial Unicode MS"/>
                <a:cs typeface="Arial Unicode MS"/>
              </a:rPr>
              <a:t>支持</a:t>
            </a:r>
            <a:r>
              <a:rPr sz="1800" spc="35" dirty="0">
                <a:latin typeface="Gill Sans MT"/>
                <a:cs typeface="Gill Sans MT"/>
              </a:rPr>
              <a:t>x16,x8,x4,x2,x1</a:t>
            </a:r>
            <a:r>
              <a:rPr sz="1800" spc="114" dirty="0">
                <a:latin typeface="Gill Sans MT"/>
                <a:cs typeface="Gill Sans MT"/>
              </a:rPr>
              <a:t> </a:t>
            </a:r>
            <a:r>
              <a:rPr sz="1800" spc="35" dirty="0">
                <a:latin typeface="Gill Sans MT"/>
                <a:cs typeface="Gill Sans MT"/>
              </a:rPr>
              <a:t>PCI-e</a:t>
            </a:r>
            <a:r>
              <a:rPr sz="1800" spc="55" dirty="0">
                <a:latin typeface="Gill Sans MT"/>
                <a:cs typeface="Gill Sans MT"/>
              </a:rPr>
              <a:t> </a:t>
            </a:r>
            <a:r>
              <a:rPr sz="1800" spc="60" dirty="0">
                <a:latin typeface="Gill Sans MT"/>
                <a:cs typeface="Gill Sans MT"/>
              </a:rPr>
              <a:t>4.0,</a:t>
            </a:r>
            <a:r>
              <a:rPr sz="1800" spc="75" dirty="0">
                <a:latin typeface="Gill Sans MT"/>
                <a:cs typeface="Gill Sans MT"/>
              </a:rPr>
              <a:t> </a:t>
            </a:r>
            <a:r>
              <a:rPr sz="1800" spc="-5" dirty="0">
                <a:latin typeface="Arial Unicode MS"/>
                <a:cs typeface="Arial Unicode MS"/>
              </a:rPr>
              <a:t>集成</a:t>
            </a:r>
            <a:r>
              <a:rPr sz="1800" spc="105" dirty="0">
                <a:latin typeface="Gill Sans MT"/>
                <a:cs typeface="Gill Sans MT"/>
              </a:rPr>
              <a:t>20</a:t>
            </a:r>
            <a:endParaRPr sz="1800">
              <a:latin typeface="Gill Sans MT"/>
              <a:cs typeface="Gill Sans MT"/>
            </a:endParaRPr>
          </a:p>
          <a:p>
            <a:pPr marL="695325">
              <a:lnSpc>
                <a:spcPts val="2100"/>
              </a:lnSpc>
            </a:pPr>
            <a:r>
              <a:rPr sz="1800" spc="40" dirty="0">
                <a:latin typeface="Gill Sans MT"/>
                <a:cs typeface="Gill Sans MT"/>
              </a:rPr>
              <a:t>PCI-e</a:t>
            </a:r>
            <a:r>
              <a:rPr sz="1800" dirty="0">
                <a:latin typeface="Arial Unicode MS"/>
                <a:cs typeface="Arial Unicode MS"/>
              </a:rPr>
              <a:t>控制器</a:t>
            </a:r>
            <a:endParaRPr sz="1800">
              <a:latin typeface="Arial Unicode MS"/>
              <a:cs typeface="Arial Unicode MS"/>
            </a:endParaRPr>
          </a:p>
          <a:p>
            <a:pPr marL="695325" lvl="1" indent="-323850">
              <a:lnSpc>
                <a:spcPts val="1975"/>
              </a:lnSpc>
              <a:buSzPct val="58333"/>
              <a:buFont typeface="Wingdings"/>
              <a:buChar char=""/>
              <a:tabLst>
                <a:tab pos="695325" algn="l"/>
                <a:tab pos="695960" algn="l"/>
              </a:tabLst>
            </a:pPr>
            <a:r>
              <a:rPr sz="1800" dirty="0">
                <a:latin typeface="Arial Unicode MS"/>
                <a:cs typeface="Arial Unicode MS"/>
              </a:rPr>
              <a:t>支持</a:t>
            </a:r>
            <a:r>
              <a:rPr sz="1800" spc="125" dirty="0">
                <a:latin typeface="Gill Sans MT"/>
                <a:cs typeface="Gill Sans MT"/>
              </a:rPr>
              <a:t>16</a:t>
            </a:r>
            <a:r>
              <a:rPr sz="1800" spc="125" dirty="0">
                <a:latin typeface="Arial Unicode MS"/>
                <a:cs typeface="Arial Unicode MS"/>
              </a:rPr>
              <a:t>×</a:t>
            </a:r>
            <a:r>
              <a:rPr sz="1800" spc="125" dirty="0">
                <a:latin typeface="Gill Sans MT"/>
                <a:cs typeface="Gill Sans MT"/>
              </a:rPr>
              <a:t>SAS/SATA</a:t>
            </a:r>
            <a:r>
              <a:rPr sz="1800" spc="60" dirty="0">
                <a:latin typeface="Gill Sans MT"/>
                <a:cs typeface="Gill Sans MT"/>
              </a:rPr>
              <a:t> </a:t>
            </a:r>
            <a:r>
              <a:rPr sz="1800" spc="70" dirty="0">
                <a:latin typeface="Gill Sans MT"/>
                <a:cs typeface="Gill Sans MT"/>
              </a:rPr>
              <a:t>3.0</a:t>
            </a:r>
            <a:r>
              <a:rPr sz="1800" dirty="0">
                <a:latin typeface="Arial Unicode MS"/>
                <a:cs typeface="Arial Unicode MS"/>
              </a:rPr>
              <a:t>控制器</a:t>
            </a:r>
            <a:endParaRPr sz="1800">
              <a:latin typeface="Arial Unicode MS"/>
              <a:cs typeface="Arial Unicode MS"/>
            </a:endParaRPr>
          </a:p>
          <a:p>
            <a:pPr marL="335280" indent="-323215">
              <a:lnSpc>
                <a:spcPts val="2095"/>
              </a:lnSpc>
              <a:buSzPct val="60000"/>
              <a:buFont typeface="Wingdings"/>
              <a:buChar char=""/>
              <a:tabLst>
                <a:tab pos="335280" algn="l"/>
                <a:tab pos="335915" algn="l"/>
              </a:tabLst>
            </a:pPr>
            <a:r>
              <a:rPr sz="2000" spc="-15" dirty="0">
                <a:latin typeface="Arial Unicode MS"/>
                <a:cs typeface="Arial Unicode MS"/>
              </a:rPr>
              <a:t>支持</a:t>
            </a:r>
            <a:r>
              <a:rPr sz="2000" spc="-145" dirty="0">
                <a:latin typeface="Gill Sans MT"/>
                <a:cs typeface="Gill Sans MT"/>
              </a:rPr>
              <a:t>CCIX</a:t>
            </a:r>
            <a:r>
              <a:rPr sz="2000" spc="-15" dirty="0">
                <a:latin typeface="Arial Unicode MS"/>
                <a:cs typeface="Arial Unicode MS"/>
              </a:rPr>
              <a:t>接口，支持加速器的缓存一致</a:t>
            </a:r>
            <a:endParaRPr sz="2000">
              <a:latin typeface="Arial Unicode MS"/>
              <a:cs typeface="Arial Unicode MS"/>
            </a:endParaRPr>
          </a:p>
          <a:p>
            <a:pPr marL="335280">
              <a:lnSpc>
                <a:spcPts val="2100"/>
              </a:lnSpc>
            </a:pPr>
            <a:r>
              <a:rPr sz="2000" spc="-10" dirty="0">
                <a:latin typeface="Arial Unicode MS"/>
                <a:cs typeface="Arial Unicode MS"/>
              </a:rPr>
              <a:t>性</a:t>
            </a:r>
            <a:endParaRPr sz="2000">
              <a:latin typeface="Arial Unicode MS"/>
              <a:cs typeface="Arial Unicode MS"/>
            </a:endParaRPr>
          </a:p>
          <a:p>
            <a:pPr marL="335280" indent="-323215">
              <a:lnSpc>
                <a:spcPts val="2100"/>
              </a:lnSpc>
              <a:buSzPct val="60000"/>
              <a:buFont typeface="Wingdings"/>
              <a:buChar char=""/>
              <a:tabLst>
                <a:tab pos="335280" algn="l"/>
                <a:tab pos="335915" algn="l"/>
              </a:tabLst>
            </a:pPr>
            <a:r>
              <a:rPr sz="2000" spc="-15" dirty="0">
                <a:latin typeface="Arial Unicode MS"/>
                <a:cs typeface="Arial Unicode MS"/>
              </a:rPr>
              <a:t>支持</a:t>
            </a:r>
            <a:r>
              <a:rPr sz="2000" spc="190" dirty="0">
                <a:latin typeface="Gill Sans MT"/>
                <a:cs typeface="Gill Sans MT"/>
              </a:rPr>
              <a:t>2</a:t>
            </a:r>
            <a:r>
              <a:rPr sz="2000" spc="190" dirty="0">
                <a:latin typeface="Arial Unicode MS"/>
                <a:cs typeface="Arial Unicode MS"/>
              </a:rPr>
              <a:t>×</a:t>
            </a:r>
            <a:r>
              <a:rPr sz="2000" spc="190" dirty="0">
                <a:latin typeface="Gill Sans MT"/>
                <a:cs typeface="Gill Sans MT"/>
              </a:rPr>
              <a:t>100G</a:t>
            </a:r>
            <a:r>
              <a:rPr sz="2000" spc="125" dirty="0">
                <a:latin typeface="Gill Sans MT"/>
                <a:cs typeface="Gill Sans MT"/>
              </a:rPr>
              <a:t> </a:t>
            </a:r>
            <a:r>
              <a:rPr sz="2000" spc="-15" dirty="0">
                <a:latin typeface="Gill Sans MT"/>
                <a:cs typeface="Gill Sans MT"/>
              </a:rPr>
              <a:t>RoCE</a:t>
            </a:r>
            <a:r>
              <a:rPr sz="2000" spc="75" dirty="0">
                <a:latin typeface="Gill Sans MT"/>
                <a:cs typeface="Gill Sans MT"/>
              </a:rPr>
              <a:t> </a:t>
            </a:r>
            <a:r>
              <a:rPr sz="2000" spc="80" dirty="0">
                <a:latin typeface="Gill Sans MT"/>
                <a:cs typeface="Gill Sans MT"/>
              </a:rPr>
              <a:t>v2,</a:t>
            </a:r>
            <a:r>
              <a:rPr sz="2000" spc="75" dirty="0">
                <a:latin typeface="Gill Sans MT"/>
                <a:cs typeface="Gill Sans MT"/>
              </a:rPr>
              <a:t> </a:t>
            </a:r>
            <a:r>
              <a:rPr sz="2000" spc="-15" dirty="0">
                <a:latin typeface="Arial Unicode MS"/>
                <a:cs typeface="Arial Unicode MS"/>
              </a:rPr>
              <a:t>支持</a:t>
            </a:r>
            <a:endParaRPr sz="2000">
              <a:latin typeface="Arial Unicode MS"/>
              <a:cs typeface="Arial Unicode MS"/>
            </a:endParaRPr>
          </a:p>
          <a:p>
            <a:pPr marL="335280">
              <a:lnSpc>
                <a:spcPts val="2100"/>
              </a:lnSpc>
            </a:pPr>
            <a:r>
              <a:rPr sz="2000" spc="75" dirty="0">
                <a:latin typeface="Gill Sans MT"/>
                <a:cs typeface="Gill Sans MT"/>
              </a:rPr>
              <a:t>25GE/50GE/100GE</a:t>
            </a:r>
            <a:r>
              <a:rPr sz="2000" spc="-10" dirty="0">
                <a:latin typeface="Arial Unicode MS"/>
                <a:cs typeface="Arial Unicode MS"/>
              </a:rPr>
              <a:t>标</a:t>
            </a:r>
            <a:r>
              <a:rPr sz="2000" spc="10" dirty="0">
                <a:latin typeface="Arial Unicode MS"/>
                <a:cs typeface="Arial Unicode MS"/>
              </a:rPr>
              <a:t>准</a:t>
            </a:r>
            <a:r>
              <a:rPr sz="2000" spc="-60" dirty="0">
                <a:latin typeface="Gill Sans MT"/>
                <a:cs typeface="Gill Sans MT"/>
              </a:rPr>
              <a:t>NIC</a:t>
            </a:r>
            <a:endParaRPr sz="2000">
              <a:latin typeface="Gill Sans MT"/>
              <a:cs typeface="Gill Sans MT"/>
            </a:endParaRPr>
          </a:p>
          <a:p>
            <a:pPr marL="335280" indent="-323215">
              <a:lnSpc>
                <a:spcPts val="2100"/>
              </a:lnSpc>
              <a:buSzPct val="60000"/>
              <a:buFont typeface="Wingdings"/>
              <a:buChar char=""/>
              <a:tabLst>
                <a:tab pos="335280" algn="l"/>
                <a:tab pos="335915" algn="l"/>
              </a:tabLst>
            </a:pPr>
            <a:r>
              <a:rPr sz="2000" spc="-10" dirty="0">
                <a:latin typeface="Arial Unicode MS"/>
                <a:cs typeface="Arial Unicode MS"/>
              </a:rPr>
              <a:t>支持</a:t>
            </a:r>
            <a:r>
              <a:rPr sz="2000" spc="120" dirty="0">
                <a:latin typeface="Gill Sans MT"/>
                <a:cs typeface="Gill Sans MT"/>
              </a:rPr>
              <a:t>2P/4P</a:t>
            </a:r>
            <a:r>
              <a:rPr sz="2000" spc="-10" dirty="0">
                <a:latin typeface="Arial Unicode MS"/>
                <a:cs typeface="Arial Unicode MS"/>
              </a:rPr>
              <a:t>扩展</a:t>
            </a:r>
            <a:endParaRPr sz="2000">
              <a:latin typeface="Arial Unicode MS"/>
              <a:cs typeface="Arial Unicode MS"/>
            </a:endParaRPr>
          </a:p>
          <a:p>
            <a:pPr marL="335280" indent="-323215">
              <a:lnSpc>
                <a:spcPts val="2245"/>
              </a:lnSpc>
              <a:buSzPct val="60000"/>
              <a:buFont typeface="Wingdings"/>
              <a:buChar char=""/>
              <a:tabLst>
                <a:tab pos="335280" algn="l"/>
                <a:tab pos="335915" algn="l"/>
              </a:tabLst>
            </a:pPr>
            <a:r>
              <a:rPr sz="2000" spc="-15" dirty="0">
                <a:latin typeface="Arial Unicode MS"/>
                <a:cs typeface="Arial Unicode MS"/>
              </a:rPr>
              <a:t>封装大小</a:t>
            </a:r>
            <a:r>
              <a:rPr sz="2000" spc="20" dirty="0">
                <a:latin typeface="Gill Sans MT"/>
                <a:cs typeface="Gill Sans MT"/>
              </a:rPr>
              <a:t>:</a:t>
            </a:r>
            <a:r>
              <a:rPr sz="2000" spc="105" dirty="0">
                <a:latin typeface="Gill Sans MT"/>
                <a:cs typeface="Gill Sans MT"/>
              </a:rPr>
              <a:t> </a:t>
            </a:r>
            <a:r>
              <a:rPr sz="2000" spc="245" dirty="0">
                <a:latin typeface="Gill Sans MT"/>
                <a:cs typeface="Gill Sans MT"/>
              </a:rPr>
              <a:t>60mm</a:t>
            </a:r>
            <a:r>
              <a:rPr sz="2000" spc="245" dirty="0">
                <a:latin typeface="Arial Unicode MS"/>
                <a:cs typeface="Arial Unicode MS"/>
              </a:rPr>
              <a:t>×</a:t>
            </a:r>
            <a:r>
              <a:rPr sz="2000" spc="245" dirty="0">
                <a:latin typeface="Gill Sans MT"/>
                <a:cs typeface="Gill Sans MT"/>
              </a:rPr>
              <a:t>75mm</a:t>
            </a:r>
            <a:endParaRPr sz="2000">
              <a:latin typeface="Gill Sans MT"/>
              <a:cs typeface="Gill Sans MT"/>
            </a:endParaRPr>
          </a:p>
        </p:txBody>
      </p:sp>
      <p:sp>
        <p:nvSpPr>
          <p:cNvPr id="8" name="object 8"/>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spcBef>
                  <a:spcPts val="60"/>
                </a:spcBef>
              </a:pPr>
              <a:t>14</a:t>
            </a:fld>
            <a:endParaRPr spc="75" dirty="0"/>
          </a:p>
        </p:txBody>
      </p:sp>
      <p:sp>
        <p:nvSpPr>
          <p:cNvPr id="9" name="object 9"/>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381" y="1062227"/>
            <a:ext cx="10732004" cy="87782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95527" y="1213103"/>
            <a:ext cx="10646664" cy="65227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71144" y="1078991"/>
            <a:ext cx="10643870" cy="789940"/>
          </a:xfrm>
          <a:custGeom>
            <a:avLst/>
            <a:gdLst/>
            <a:ahLst/>
            <a:cxnLst/>
            <a:rect l="l" t="t" r="r" b="b"/>
            <a:pathLst>
              <a:path w="10643870" h="789939">
                <a:moveTo>
                  <a:pt x="10617835" y="0"/>
                </a:moveTo>
                <a:lnTo>
                  <a:pt x="25844" y="0"/>
                </a:lnTo>
                <a:lnTo>
                  <a:pt x="15784" y="2028"/>
                </a:lnTo>
                <a:lnTo>
                  <a:pt x="7569" y="7556"/>
                </a:lnTo>
                <a:lnTo>
                  <a:pt x="2030" y="15751"/>
                </a:lnTo>
                <a:lnTo>
                  <a:pt x="0" y="25781"/>
                </a:lnTo>
                <a:lnTo>
                  <a:pt x="0" y="763651"/>
                </a:lnTo>
                <a:lnTo>
                  <a:pt x="2030" y="773680"/>
                </a:lnTo>
                <a:lnTo>
                  <a:pt x="7569" y="781875"/>
                </a:lnTo>
                <a:lnTo>
                  <a:pt x="15784" y="787403"/>
                </a:lnTo>
                <a:lnTo>
                  <a:pt x="25844" y="789432"/>
                </a:lnTo>
                <a:lnTo>
                  <a:pt x="10617835" y="789432"/>
                </a:lnTo>
                <a:lnTo>
                  <a:pt x="10627864" y="787403"/>
                </a:lnTo>
                <a:lnTo>
                  <a:pt x="10636059" y="781875"/>
                </a:lnTo>
                <a:lnTo>
                  <a:pt x="10641587" y="773680"/>
                </a:lnTo>
                <a:lnTo>
                  <a:pt x="10643616" y="763651"/>
                </a:lnTo>
                <a:lnTo>
                  <a:pt x="10643616" y="25781"/>
                </a:lnTo>
                <a:lnTo>
                  <a:pt x="10641587" y="15751"/>
                </a:lnTo>
                <a:lnTo>
                  <a:pt x="10636059" y="7556"/>
                </a:lnTo>
                <a:lnTo>
                  <a:pt x="10627864" y="2028"/>
                </a:lnTo>
                <a:lnTo>
                  <a:pt x="10617835" y="0"/>
                </a:lnTo>
                <a:close/>
              </a:path>
            </a:pathLst>
          </a:custGeom>
          <a:solidFill>
            <a:srgbClr val="D9D9D9"/>
          </a:solidFill>
        </p:spPr>
        <p:txBody>
          <a:bodyPr wrap="square" lIns="0" tIns="0" rIns="0" bIns="0" rtlCol="0"/>
          <a:lstStyle/>
          <a:p>
            <a:endParaRPr/>
          </a:p>
        </p:txBody>
      </p:sp>
      <p:sp>
        <p:nvSpPr>
          <p:cNvPr id="5" name="object 5"/>
          <p:cNvSpPr/>
          <p:nvPr/>
        </p:nvSpPr>
        <p:spPr>
          <a:xfrm>
            <a:off x="771144" y="1078991"/>
            <a:ext cx="10643870" cy="789940"/>
          </a:xfrm>
          <a:custGeom>
            <a:avLst/>
            <a:gdLst/>
            <a:ahLst/>
            <a:cxnLst/>
            <a:rect l="l" t="t" r="r" b="b"/>
            <a:pathLst>
              <a:path w="10643870" h="789939">
                <a:moveTo>
                  <a:pt x="0" y="25781"/>
                </a:moveTo>
                <a:lnTo>
                  <a:pt x="2030" y="15751"/>
                </a:lnTo>
                <a:lnTo>
                  <a:pt x="7569" y="7556"/>
                </a:lnTo>
                <a:lnTo>
                  <a:pt x="15784" y="2028"/>
                </a:lnTo>
                <a:lnTo>
                  <a:pt x="25844" y="0"/>
                </a:lnTo>
                <a:lnTo>
                  <a:pt x="10617835" y="0"/>
                </a:lnTo>
                <a:lnTo>
                  <a:pt x="10627864" y="2028"/>
                </a:lnTo>
                <a:lnTo>
                  <a:pt x="10636059" y="7556"/>
                </a:lnTo>
                <a:lnTo>
                  <a:pt x="10641587" y="15751"/>
                </a:lnTo>
                <a:lnTo>
                  <a:pt x="10643616" y="25781"/>
                </a:lnTo>
                <a:lnTo>
                  <a:pt x="10643616" y="763651"/>
                </a:lnTo>
                <a:lnTo>
                  <a:pt x="10641587" y="773680"/>
                </a:lnTo>
                <a:lnTo>
                  <a:pt x="10636059" y="781875"/>
                </a:lnTo>
                <a:lnTo>
                  <a:pt x="10627864" y="787403"/>
                </a:lnTo>
                <a:lnTo>
                  <a:pt x="10617835" y="789432"/>
                </a:lnTo>
                <a:lnTo>
                  <a:pt x="25844" y="789432"/>
                </a:lnTo>
                <a:lnTo>
                  <a:pt x="15784" y="787403"/>
                </a:lnTo>
                <a:lnTo>
                  <a:pt x="7569" y="781875"/>
                </a:lnTo>
                <a:lnTo>
                  <a:pt x="2030" y="773680"/>
                </a:lnTo>
                <a:lnTo>
                  <a:pt x="0" y="763651"/>
                </a:lnTo>
                <a:lnTo>
                  <a:pt x="0" y="25781"/>
                </a:lnTo>
                <a:close/>
              </a:path>
            </a:pathLst>
          </a:custGeom>
          <a:ln w="6096">
            <a:solidFill>
              <a:srgbClr val="A4A4A4"/>
            </a:solidFill>
          </a:ln>
        </p:spPr>
        <p:txBody>
          <a:bodyPr wrap="square" lIns="0" tIns="0" rIns="0" bIns="0" rtlCol="0"/>
          <a:lstStyle/>
          <a:p>
            <a:endParaRPr/>
          </a:p>
        </p:txBody>
      </p:sp>
      <p:sp>
        <p:nvSpPr>
          <p:cNvPr id="6" name="object 6"/>
          <p:cNvSpPr txBox="1"/>
          <p:nvPr/>
        </p:nvSpPr>
        <p:spPr>
          <a:xfrm>
            <a:off x="964793" y="1294587"/>
            <a:ext cx="10261600" cy="329565"/>
          </a:xfrm>
          <a:prstGeom prst="rect">
            <a:avLst/>
          </a:prstGeom>
        </p:spPr>
        <p:txBody>
          <a:bodyPr vert="horz" wrap="square" lIns="0" tIns="12065" rIns="0" bIns="0" rtlCol="0">
            <a:spAutoFit/>
          </a:bodyPr>
          <a:lstStyle/>
          <a:p>
            <a:pPr marL="12700">
              <a:lnSpc>
                <a:spcPct val="100000"/>
              </a:lnSpc>
              <a:spcBef>
                <a:spcPts val="95"/>
              </a:spcBef>
            </a:pPr>
            <a:r>
              <a:rPr sz="2000" spc="-15" dirty="0">
                <a:latin typeface="Arial Unicode MS"/>
                <a:cs typeface="Arial Unicode MS"/>
              </a:rPr>
              <a:t>鲲鹏</a:t>
            </a:r>
            <a:r>
              <a:rPr sz="2000" spc="100" dirty="0">
                <a:latin typeface="Gill Sans MT"/>
                <a:cs typeface="Gill Sans MT"/>
              </a:rPr>
              <a:t>920</a:t>
            </a:r>
            <a:r>
              <a:rPr sz="2000" spc="-15" dirty="0">
                <a:latin typeface="Arial Unicode MS"/>
                <a:cs typeface="Arial Unicode MS"/>
              </a:rPr>
              <a:t>芯片采用乐高架构封装</a:t>
            </a:r>
            <a:r>
              <a:rPr sz="2000" spc="5" dirty="0">
                <a:latin typeface="Arial Unicode MS"/>
                <a:cs typeface="Arial Unicode MS"/>
              </a:rPr>
              <a:t>而</a:t>
            </a:r>
            <a:r>
              <a:rPr sz="2000" spc="-10" dirty="0">
                <a:latin typeface="Arial Unicode MS"/>
                <a:cs typeface="Arial Unicode MS"/>
              </a:rPr>
              <a:t>成</a:t>
            </a:r>
            <a:r>
              <a:rPr sz="2000" spc="65" dirty="0">
                <a:latin typeface="Arial Unicode MS"/>
                <a:cs typeface="Arial Unicode MS"/>
              </a:rPr>
              <a:t>，</a:t>
            </a:r>
            <a:r>
              <a:rPr sz="2000" spc="65" dirty="0">
                <a:latin typeface="Gill Sans MT"/>
                <a:cs typeface="Gill Sans MT"/>
              </a:rPr>
              <a:t>die</a:t>
            </a:r>
            <a:r>
              <a:rPr sz="2000" spc="5" dirty="0">
                <a:latin typeface="Arial Unicode MS"/>
                <a:cs typeface="Arial Unicode MS"/>
              </a:rPr>
              <a:t>内</a:t>
            </a:r>
            <a:r>
              <a:rPr sz="2000" spc="-10" dirty="0">
                <a:latin typeface="Arial Unicode MS"/>
                <a:cs typeface="Arial Unicode MS"/>
              </a:rPr>
              <a:t>通</a:t>
            </a:r>
            <a:r>
              <a:rPr sz="2000" spc="-15" dirty="0">
                <a:latin typeface="Arial Unicode MS"/>
                <a:cs typeface="Arial Unicode MS"/>
              </a:rPr>
              <a:t>过</a:t>
            </a:r>
            <a:r>
              <a:rPr sz="2000" spc="125" dirty="0">
                <a:latin typeface="Gill Sans MT"/>
                <a:cs typeface="Gill Sans MT"/>
              </a:rPr>
              <a:t>ring</a:t>
            </a:r>
            <a:r>
              <a:rPr sz="2000" spc="-10" dirty="0">
                <a:latin typeface="Arial Unicode MS"/>
                <a:cs typeface="Arial Unicode MS"/>
              </a:rPr>
              <a:t>环</a:t>
            </a:r>
            <a:r>
              <a:rPr sz="2000" spc="5" dirty="0">
                <a:latin typeface="Arial Unicode MS"/>
                <a:cs typeface="Arial Unicode MS"/>
              </a:rPr>
              <a:t>通</a:t>
            </a:r>
            <a:r>
              <a:rPr sz="2000" spc="-10" dirty="0">
                <a:latin typeface="Arial Unicode MS"/>
                <a:cs typeface="Arial Unicode MS"/>
              </a:rPr>
              <a:t>信，</a:t>
            </a:r>
            <a:r>
              <a:rPr sz="2000" spc="-15" dirty="0">
                <a:latin typeface="Arial Unicode MS"/>
                <a:cs typeface="Arial Unicode MS"/>
              </a:rPr>
              <a:t>而</a:t>
            </a:r>
            <a:r>
              <a:rPr sz="2000" spc="105" dirty="0">
                <a:latin typeface="Gill Sans MT"/>
                <a:cs typeface="Gill Sans MT"/>
              </a:rPr>
              <a:t>die</a:t>
            </a:r>
            <a:r>
              <a:rPr sz="2000" spc="-10" dirty="0">
                <a:latin typeface="Arial Unicode MS"/>
                <a:cs typeface="Arial Unicode MS"/>
              </a:rPr>
              <a:t>间通</a:t>
            </a:r>
            <a:r>
              <a:rPr sz="2000" spc="5" dirty="0">
                <a:latin typeface="Arial Unicode MS"/>
                <a:cs typeface="Arial Unicode MS"/>
              </a:rPr>
              <a:t>过</a:t>
            </a:r>
            <a:r>
              <a:rPr sz="2000" dirty="0">
                <a:latin typeface="Gill Sans MT"/>
                <a:cs typeface="Gill Sans MT"/>
              </a:rPr>
              <a:t>SLLC</a:t>
            </a:r>
            <a:r>
              <a:rPr sz="2000" spc="10" dirty="0">
                <a:latin typeface="Arial Unicode MS"/>
                <a:cs typeface="Arial Unicode MS"/>
              </a:rPr>
              <a:t>接</a:t>
            </a:r>
            <a:r>
              <a:rPr sz="2000" spc="-10" dirty="0">
                <a:latin typeface="Arial Unicode MS"/>
                <a:cs typeface="Arial Unicode MS"/>
              </a:rPr>
              <a:t>口进</a:t>
            </a:r>
            <a:r>
              <a:rPr sz="2000" spc="10" dirty="0">
                <a:latin typeface="Arial Unicode MS"/>
                <a:cs typeface="Arial Unicode MS"/>
              </a:rPr>
              <a:t>行</a:t>
            </a:r>
            <a:r>
              <a:rPr sz="2000" spc="-10" dirty="0">
                <a:latin typeface="Arial Unicode MS"/>
                <a:cs typeface="Arial Unicode MS"/>
              </a:rPr>
              <a:t>通信</a:t>
            </a:r>
            <a:endParaRPr sz="2000">
              <a:latin typeface="Arial Unicode MS"/>
              <a:cs typeface="Arial Unicode MS"/>
            </a:endParaRPr>
          </a:p>
        </p:txBody>
      </p:sp>
      <p:sp>
        <p:nvSpPr>
          <p:cNvPr id="7" name="object 7"/>
          <p:cNvSpPr txBox="1">
            <a:spLocks noGrp="1"/>
          </p:cNvSpPr>
          <p:nvPr>
            <p:ph type="title"/>
          </p:nvPr>
        </p:nvSpPr>
        <p:spPr>
          <a:xfrm>
            <a:off x="719429" y="361645"/>
            <a:ext cx="7132955"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鲲鹏</a:t>
            </a:r>
            <a:r>
              <a:rPr sz="3200" spc="170" dirty="0">
                <a:solidFill>
                  <a:srgbClr val="000000"/>
                </a:solidFill>
                <a:latin typeface="Gill Sans MT"/>
                <a:cs typeface="Gill Sans MT"/>
              </a:rPr>
              <a:t>920</a:t>
            </a:r>
            <a:r>
              <a:rPr sz="3200" spc="-15" dirty="0">
                <a:solidFill>
                  <a:srgbClr val="000000"/>
                </a:solidFill>
                <a:latin typeface="Arial Unicode MS"/>
                <a:cs typeface="Arial Unicode MS"/>
              </a:rPr>
              <a:t>系</a:t>
            </a:r>
            <a:r>
              <a:rPr sz="3200" spc="-10" dirty="0">
                <a:solidFill>
                  <a:srgbClr val="000000"/>
                </a:solidFill>
                <a:latin typeface="Arial Unicode MS"/>
                <a:cs typeface="Arial Unicode MS"/>
              </a:rPr>
              <a:t>列</a:t>
            </a:r>
            <a:r>
              <a:rPr sz="3200" spc="-15" dirty="0">
                <a:solidFill>
                  <a:srgbClr val="000000"/>
                </a:solidFill>
                <a:latin typeface="Arial Unicode MS"/>
                <a:cs typeface="Arial Unicode MS"/>
              </a:rPr>
              <a:t>芯片架构</a:t>
            </a:r>
            <a:r>
              <a:rPr sz="3200" spc="180" dirty="0">
                <a:solidFill>
                  <a:srgbClr val="000000"/>
                </a:solidFill>
                <a:latin typeface="Gill Sans MT"/>
                <a:cs typeface="Gill Sans MT"/>
              </a:rPr>
              <a:t>——</a:t>
            </a:r>
            <a:r>
              <a:rPr sz="3200" spc="-10" dirty="0" err="1">
                <a:solidFill>
                  <a:srgbClr val="000000"/>
                </a:solidFill>
                <a:latin typeface="Arial Unicode MS"/>
                <a:cs typeface="Arial Unicode MS"/>
              </a:rPr>
              <a:t>乐高</a:t>
            </a:r>
            <a:r>
              <a:rPr sz="3200" dirty="0" err="1">
                <a:solidFill>
                  <a:srgbClr val="000000"/>
                </a:solidFill>
                <a:latin typeface="Arial Unicode MS"/>
                <a:cs typeface="Arial Unicode MS"/>
              </a:rPr>
              <a:t>架</a:t>
            </a:r>
            <a:r>
              <a:rPr sz="3200" spc="-10" dirty="0" err="1">
                <a:solidFill>
                  <a:srgbClr val="000000"/>
                </a:solidFill>
                <a:latin typeface="Arial Unicode MS"/>
                <a:cs typeface="Arial Unicode MS"/>
              </a:rPr>
              <a:t>构</a:t>
            </a:r>
            <a:endParaRPr sz="3200" dirty="0">
              <a:latin typeface="Gill Sans MT"/>
              <a:cs typeface="Gill Sans MT"/>
            </a:endParaRPr>
          </a:p>
        </p:txBody>
      </p:sp>
      <p:sp>
        <p:nvSpPr>
          <p:cNvPr id="8" name="object 8"/>
          <p:cNvSpPr/>
          <p:nvPr/>
        </p:nvSpPr>
        <p:spPr>
          <a:xfrm>
            <a:off x="1255562" y="2188460"/>
            <a:ext cx="3976133" cy="406325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298335" y="2193063"/>
            <a:ext cx="3883025" cy="3987800"/>
          </a:xfrm>
          <a:custGeom>
            <a:avLst/>
            <a:gdLst/>
            <a:ahLst/>
            <a:cxnLst/>
            <a:rect l="l" t="t" r="r" b="b"/>
            <a:pathLst>
              <a:path w="3883025" h="3987800">
                <a:moveTo>
                  <a:pt x="0" y="3987495"/>
                </a:moveTo>
                <a:lnTo>
                  <a:pt x="3882510" y="3987495"/>
                </a:lnTo>
                <a:lnTo>
                  <a:pt x="3882510" y="0"/>
                </a:lnTo>
                <a:lnTo>
                  <a:pt x="0" y="0"/>
                </a:lnTo>
                <a:lnTo>
                  <a:pt x="0" y="3987495"/>
                </a:lnTo>
                <a:close/>
              </a:path>
            </a:pathLst>
          </a:custGeom>
          <a:ln w="12083">
            <a:solidFill>
              <a:srgbClr val="000000"/>
            </a:solidFill>
            <a:prstDash val="sysDash"/>
          </a:ln>
        </p:spPr>
        <p:txBody>
          <a:bodyPr wrap="square" lIns="0" tIns="0" rIns="0" bIns="0" rtlCol="0"/>
          <a:lstStyle/>
          <a:p>
            <a:endParaRPr/>
          </a:p>
        </p:txBody>
      </p:sp>
      <p:sp>
        <p:nvSpPr>
          <p:cNvPr id="10" name="object 10"/>
          <p:cNvSpPr/>
          <p:nvPr/>
        </p:nvSpPr>
        <p:spPr>
          <a:xfrm>
            <a:off x="5485491" y="3141043"/>
            <a:ext cx="1003097" cy="54258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523520" y="3150110"/>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solidFill>
            <a:srgbClr val="EC7C30"/>
          </a:solidFill>
        </p:spPr>
        <p:txBody>
          <a:bodyPr wrap="square" lIns="0" tIns="0" rIns="0" bIns="0" rtlCol="0"/>
          <a:lstStyle/>
          <a:p>
            <a:endParaRPr/>
          </a:p>
        </p:txBody>
      </p:sp>
      <p:sp>
        <p:nvSpPr>
          <p:cNvPr id="12" name="object 12"/>
          <p:cNvSpPr txBox="1"/>
          <p:nvPr/>
        </p:nvSpPr>
        <p:spPr>
          <a:xfrm>
            <a:off x="5523520" y="3150110"/>
            <a:ext cx="913765" cy="455930"/>
          </a:xfrm>
          <a:prstGeom prst="rect">
            <a:avLst/>
          </a:prstGeom>
          <a:ln w="12075">
            <a:solidFill>
              <a:srgbClr val="000000"/>
            </a:solidFill>
          </a:ln>
        </p:spPr>
        <p:txBody>
          <a:bodyPr vert="horz" wrap="square" lIns="0" tIns="68580" rIns="0" bIns="0" rtlCol="0">
            <a:spAutoFit/>
          </a:bodyPr>
          <a:lstStyle/>
          <a:p>
            <a:pPr marL="50165" marR="29209" indent="103505">
              <a:lnSpc>
                <a:spcPts val="1220"/>
              </a:lnSpc>
              <a:spcBef>
                <a:spcPts val="540"/>
              </a:spcBef>
            </a:pPr>
            <a:r>
              <a:rPr sz="1050" spc="-20" dirty="0">
                <a:latin typeface="Calibri"/>
                <a:cs typeface="Calibri"/>
              </a:rPr>
              <a:t>CPU </a:t>
            </a:r>
            <a:r>
              <a:rPr sz="1050" spc="-15"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13" name="object 13"/>
          <p:cNvSpPr/>
          <p:nvPr/>
        </p:nvSpPr>
        <p:spPr>
          <a:xfrm>
            <a:off x="5485491" y="3780090"/>
            <a:ext cx="1003097" cy="542587"/>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5523520" y="3788032"/>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solidFill>
            <a:srgbClr val="EC7C30"/>
          </a:solidFill>
        </p:spPr>
        <p:txBody>
          <a:bodyPr wrap="square" lIns="0" tIns="0" rIns="0" bIns="0" rtlCol="0"/>
          <a:lstStyle/>
          <a:p>
            <a:endParaRPr/>
          </a:p>
        </p:txBody>
      </p:sp>
      <p:sp>
        <p:nvSpPr>
          <p:cNvPr id="15" name="object 15"/>
          <p:cNvSpPr txBox="1"/>
          <p:nvPr/>
        </p:nvSpPr>
        <p:spPr>
          <a:xfrm>
            <a:off x="5523520" y="3788032"/>
            <a:ext cx="913765" cy="455930"/>
          </a:xfrm>
          <a:prstGeom prst="rect">
            <a:avLst/>
          </a:prstGeom>
          <a:ln w="12075">
            <a:solidFill>
              <a:srgbClr val="000000"/>
            </a:solidFill>
          </a:ln>
        </p:spPr>
        <p:txBody>
          <a:bodyPr vert="horz" wrap="square" lIns="0" tIns="71120" rIns="0" bIns="0" rtlCol="0">
            <a:spAutoFit/>
          </a:bodyPr>
          <a:lstStyle/>
          <a:p>
            <a:pPr marL="50165" marR="29209" indent="103505">
              <a:lnSpc>
                <a:spcPts val="1220"/>
              </a:lnSpc>
              <a:spcBef>
                <a:spcPts val="560"/>
              </a:spcBef>
            </a:pPr>
            <a:r>
              <a:rPr sz="1050" spc="-20" dirty="0">
                <a:latin typeface="Calibri"/>
                <a:cs typeface="Calibri"/>
              </a:rPr>
              <a:t>CPU </a:t>
            </a:r>
            <a:r>
              <a:rPr sz="1050" spc="-15"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16" name="object 16"/>
          <p:cNvSpPr/>
          <p:nvPr/>
        </p:nvSpPr>
        <p:spPr>
          <a:xfrm>
            <a:off x="5485491" y="4370875"/>
            <a:ext cx="1003097" cy="542587"/>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5523520" y="4380489"/>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solidFill>
            <a:srgbClr val="EC7C30"/>
          </a:solidFill>
        </p:spPr>
        <p:txBody>
          <a:bodyPr wrap="square" lIns="0" tIns="0" rIns="0" bIns="0" rtlCol="0"/>
          <a:lstStyle/>
          <a:p>
            <a:endParaRPr/>
          </a:p>
        </p:txBody>
      </p:sp>
      <p:sp>
        <p:nvSpPr>
          <p:cNvPr id="18" name="object 18"/>
          <p:cNvSpPr txBox="1"/>
          <p:nvPr/>
        </p:nvSpPr>
        <p:spPr>
          <a:xfrm>
            <a:off x="5523520" y="4380489"/>
            <a:ext cx="913765" cy="455930"/>
          </a:xfrm>
          <a:prstGeom prst="rect">
            <a:avLst/>
          </a:prstGeom>
          <a:ln w="12075">
            <a:solidFill>
              <a:srgbClr val="000000"/>
            </a:solidFill>
          </a:ln>
        </p:spPr>
        <p:txBody>
          <a:bodyPr vert="horz" wrap="square" lIns="0" tIns="72390" rIns="0" bIns="0" rtlCol="0">
            <a:spAutoFit/>
          </a:bodyPr>
          <a:lstStyle/>
          <a:p>
            <a:pPr marL="50165" marR="29209" indent="103505">
              <a:lnSpc>
                <a:spcPts val="1220"/>
              </a:lnSpc>
              <a:spcBef>
                <a:spcPts val="570"/>
              </a:spcBef>
            </a:pPr>
            <a:r>
              <a:rPr sz="1050" spc="-20" dirty="0">
                <a:latin typeface="Calibri"/>
                <a:cs typeface="Calibri"/>
              </a:rPr>
              <a:t>CPU </a:t>
            </a:r>
            <a:r>
              <a:rPr sz="1050" spc="-15"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19" name="object 19"/>
          <p:cNvSpPr/>
          <p:nvPr/>
        </p:nvSpPr>
        <p:spPr>
          <a:xfrm>
            <a:off x="5485491" y="4961693"/>
            <a:ext cx="1003097" cy="542587"/>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5523520" y="4972914"/>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solidFill>
            <a:srgbClr val="EC7C30"/>
          </a:solidFill>
        </p:spPr>
        <p:txBody>
          <a:bodyPr wrap="square" lIns="0" tIns="0" rIns="0" bIns="0" rtlCol="0"/>
          <a:lstStyle/>
          <a:p>
            <a:endParaRPr/>
          </a:p>
        </p:txBody>
      </p:sp>
      <p:sp>
        <p:nvSpPr>
          <p:cNvPr id="21" name="object 21"/>
          <p:cNvSpPr txBox="1"/>
          <p:nvPr/>
        </p:nvSpPr>
        <p:spPr>
          <a:xfrm>
            <a:off x="5523520" y="4972914"/>
            <a:ext cx="913765" cy="455930"/>
          </a:xfrm>
          <a:prstGeom prst="rect">
            <a:avLst/>
          </a:prstGeom>
          <a:ln w="12075">
            <a:solidFill>
              <a:srgbClr val="000000"/>
            </a:solidFill>
          </a:ln>
        </p:spPr>
        <p:txBody>
          <a:bodyPr vert="horz" wrap="square" lIns="0" tIns="64769" rIns="0" bIns="0" rtlCol="0">
            <a:spAutoFit/>
          </a:bodyPr>
          <a:lstStyle/>
          <a:p>
            <a:pPr marL="8890" algn="ctr">
              <a:lnSpc>
                <a:spcPts val="1240"/>
              </a:lnSpc>
              <a:spcBef>
                <a:spcPts val="509"/>
              </a:spcBef>
            </a:pPr>
            <a:r>
              <a:rPr sz="1050" spc="-25" dirty="0">
                <a:latin typeface="Calibri"/>
                <a:cs typeface="Calibri"/>
              </a:rPr>
              <a:t>CPU</a:t>
            </a:r>
            <a:r>
              <a:rPr sz="1050" spc="-65" dirty="0">
                <a:latin typeface="Calibri"/>
                <a:cs typeface="Calibri"/>
              </a:rPr>
              <a:t> </a:t>
            </a:r>
            <a:r>
              <a:rPr sz="1050" spc="-15" dirty="0">
                <a:latin typeface="Calibri"/>
                <a:cs typeface="Calibri"/>
              </a:rPr>
              <a:t>Cluster</a:t>
            </a:r>
            <a:endParaRPr sz="1050">
              <a:latin typeface="Calibri"/>
              <a:cs typeface="Calibri"/>
            </a:endParaRPr>
          </a:p>
          <a:p>
            <a:pPr marL="12700" algn="ctr">
              <a:lnSpc>
                <a:spcPts val="1240"/>
              </a:lnSpc>
            </a:pPr>
            <a:r>
              <a:rPr sz="1050" spc="-20" dirty="0">
                <a:latin typeface="Calibri"/>
                <a:cs typeface="Calibri"/>
              </a:rPr>
              <a:t>(4Core,L1$,L2$)</a:t>
            </a:r>
            <a:endParaRPr sz="1050">
              <a:latin typeface="Calibri"/>
              <a:cs typeface="Calibri"/>
            </a:endParaRPr>
          </a:p>
        </p:txBody>
      </p:sp>
      <p:sp>
        <p:nvSpPr>
          <p:cNvPr id="22" name="object 22"/>
          <p:cNvSpPr/>
          <p:nvPr/>
        </p:nvSpPr>
        <p:spPr>
          <a:xfrm>
            <a:off x="7999277" y="3141043"/>
            <a:ext cx="1003097" cy="542587"/>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8035695" y="3150110"/>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EC7C30"/>
          </a:solidFill>
        </p:spPr>
        <p:txBody>
          <a:bodyPr wrap="square" lIns="0" tIns="0" rIns="0" bIns="0" rtlCol="0"/>
          <a:lstStyle/>
          <a:p>
            <a:endParaRPr/>
          </a:p>
        </p:txBody>
      </p:sp>
      <p:sp>
        <p:nvSpPr>
          <p:cNvPr id="24" name="object 24"/>
          <p:cNvSpPr txBox="1"/>
          <p:nvPr/>
        </p:nvSpPr>
        <p:spPr>
          <a:xfrm>
            <a:off x="8035695" y="3150110"/>
            <a:ext cx="913765" cy="455930"/>
          </a:xfrm>
          <a:prstGeom prst="rect">
            <a:avLst/>
          </a:prstGeom>
          <a:ln w="12075">
            <a:solidFill>
              <a:srgbClr val="000000"/>
            </a:solidFill>
          </a:ln>
        </p:spPr>
        <p:txBody>
          <a:bodyPr vert="horz" wrap="square" lIns="0" tIns="68580" rIns="0" bIns="0" rtlCol="0">
            <a:spAutoFit/>
          </a:bodyPr>
          <a:lstStyle/>
          <a:p>
            <a:pPr marL="53340" marR="26034" indent="102870">
              <a:lnSpc>
                <a:spcPts val="1220"/>
              </a:lnSpc>
              <a:spcBef>
                <a:spcPts val="540"/>
              </a:spcBef>
            </a:pPr>
            <a:r>
              <a:rPr sz="1050" spc="-20" dirty="0">
                <a:latin typeface="Calibri"/>
                <a:cs typeface="Calibri"/>
              </a:rPr>
              <a:t>CPU </a:t>
            </a:r>
            <a:r>
              <a:rPr sz="1050" spc="-10"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25" name="object 25"/>
          <p:cNvSpPr/>
          <p:nvPr/>
        </p:nvSpPr>
        <p:spPr>
          <a:xfrm>
            <a:off x="7999277" y="3780090"/>
            <a:ext cx="1003097" cy="542587"/>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8035695" y="3788032"/>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EC7C30"/>
          </a:solidFill>
        </p:spPr>
        <p:txBody>
          <a:bodyPr wrap="square" lIns="0" tIns="0" rIns="0" bIns="0" rtlCol="0"/>
          <a:lstStyle/>
          <a:p>
            <a:endParaRPr/>
          </a:p>
        </p:txBody>
      </p:sp>
      <p:sp>
        <p:nvSpPr>
          <p:cNvPr id="27" name="object 27"/>
          <p:cNvSpPr txBox="1"/>
          <p:nvPr/>
        </p:nvSpPr>
        <p:spPr>
          <a:xfrm>
            <a:off x="8035695" y="3788032"/>
            <a:ext cx="913765" cy="455930"/>
          </a:xfrm>
          <a:prstGeom prst="rect">
            <a:avLst/>
          </a:prstGeom>
          <a:ln w="12075">
            <a:solidFill>
              <a:srgbClr val="000000"/>
            </a:solidFill>
          </a:ln>
        </p:spPr>
        <p:txBody>
          <a:bodyPr vert="horz" wrap="square" lIns="0" tIns="71120" rIns="0" bIns="0" rtlCol="0">
            <a:spAutoFit/>
          </a:bodyPr>
          <a:lstStyle/>
          <a:p>
            <a:pPr marL="53340" marR="26034" indent="102870">
              <a:lnSpc>
                <a:spcPts val="1220"/>
              </a:lnSpc>
              <a:spcBef>
                <a:spcPts val="560"/>
              </a:spcBef>
            </a:pPr>
            <a:r>
              <a:rPr sz="1050" spc="-20" dirty="0">
                <a:latin typeface="Calibri"/>
                <a:cs typeface="Calibri"/>
              </a:rPr>
              <a:t>CPU </a:t>
            </a:r>
            <a:r>
              <a:rPr sz="1050" spc="-10"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28" name="object 28"/>
          <p:cNvSpPr/>
          <p:nvPr/>
        </p:nvSpPr>
        <p:spPr>
          <a:xfrm>
            <a:off x="7999277" y="4370875"/>
            <a:ext cx="1003097" cy="542587"/>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8035695" y="4380489"/>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EC7C30"/>
          </a:solidFill>
        </p:spPr>
        <p:txBody>
          <a:bodyPr wrap="square" lIns="0" tIns="0" rIns="0" bIns="0" rtlCol="0"/>
          <a:lstStyle/>
          <a:p>
            <a:endParaRPr/>
          </a:p>
        </p:txBody>
      </p:sp>
      <p:sp>
        <p:nvSpPr>
          <p:cNvPr id="30" name="object 30"/>
          <p:cNvSpPr txBox="1"/>
          <p:nvPr/>
        </p:nvSpPr>
        <p:spPr>
          <a:xfrm>
            <a:off x="8035695" y="4380489"/>
            <a:ext cx="913765" cy="455930"/>
          </a:xfrm>
          <a:prstGeom prst="rect">
            <a:avLst/>
          </a:prstGeom>
          <a:ln w="12075">
            <a:solidFill>
              <a:srgbClr val="000000"/>
            </a:solidFill>
          </a:ln>
        </p:spPr>
        <p:txBody>
          <a:bodyPr vert="horz" wrap="square" lIns="0" tIns="72390" rIns="0" bIns="0" rtlCol="0">
            <a:spAutoFit/>
          </a:bodyPr>
          <a:lstStyle/>
          <a:p>
            <a:pPr marL="53340" marR="26034" indent="102870">
              <a:lnSpc>
                <a:spcPts val="1220"/>
              </a:lnSpc>
              <a:spcBef>
                <a:spcPts val="570"/>
              </a:spcBef>
            </a:pPr>
            <a:r>
              <a:rPr sz="1050" spc="-20" dirty="0">
                <a:latin typeface="Calibri"/>
                <a:cs typeface="Calibri"/>
              </a:rPr>
              <a:t>CPU </a:t>
            </a:r>
            <a:r>
              <a:rPr sz="1050" spc="-10"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31" name="object 31"/>
          <p:cNvSpPr/>
          <p:nvPr/>
        </p:nvSpPr>
        <p:spPr>
          <a:xfrm>
            <a:off x="7999277" y="4961693"/>
            <a:ext cx="1003097" cy="542587"/>
          </a:xfrm>
          <a:prstGeom prst="rect">
            <a:avLst/>
          </a:prstGeom>
          <a:blipFill>
            <a:blip r:embed="rId12" cstate="print"/>
            <a:stretch>
              <a:fillRect/>
            </a:stretch>
          </a:blipFill>
        </p:spPr>
        <p:txBody>
          <a:bodyPr wrap="square" lIns="0" tIns="0" rIns="0" bIns="0" rtlCol="0"/>
          <a:lstStyle/>
          <a:p>
            <a:endParaRPr/>
          </a:p>
        </p:txBody>
      </p:sp>
      <p:sp>
        <p:nvSpPr>
          <p:cNvPr id="32" name="object 32"/>
          <p:cNvSpPr/>
          <p:nvPr/>
        </p:nvSpPr>
        <p:spPr>
          <a:xfrm>
            <a:off x="8035695" y="4972914"/>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EC7C30"/>
          </a:solidFill>
        </p:spPr>
        <p:txBody>
          <a:bodyPr wrap="square" lIns="0" tIns="0" rIns="0" bIns="0" rtlCol="0"/>
          <a:lstStyle/>
          <a:p>
            <a:endParaRPr/>
          </a:p>
        </p:txBody>
      </p:sp>
      <p:sp>
        <p:nvSpPr>
          <p:cNvPr id="33" name="object 33"/>
          <p:cNvSpPr txBox="1"/>
          <p:nvPr/>
        </p:nvSpPr>
        <p:spPr>
          <a:xfrm>
            <a:off x="8035695" y="4972914"/>
            <a:ext cx="913765" cy="455930"/>
          </a:xfrm>
          <a:prstGeom prst="rect">
            <a:avLst/>
          </a:prstGeom>
          <a:ln w="12075">
            <a:solidFill>
              <a:srgbClr val="000000"/>
            </a:solidFill>
          </a:ln>
        </p:spPr>
        <p:txBody>
          <a:bodyPr vert="horz" wrap="square" lIns="0" tIns="64769" rIns="0" bIns="0" rtlCol="0">
            <a:spAutoFit/>
          </a:bodyPr>
          <a:lstStyle/>
          <a:p>
            <a:pPr marL="18415" algn="ctr">
              <a:lnSpc>
                <a:spcPts val="1240"/>
              </a:lnSpc>
              <a:spcBef>
                <a:spcPts val="509"/>
              </a:spcBef>
            </a:pPr>
            <a:r>
              <a:rPr sz="1050" spc="-25" dirty="0">
                <a:latin typeface="Calibri"/>
                <a:cs typeface="Calibri"/>
              </a:rPr>
              <a:t>CPU</a:t>
            </a:r>
            <a:r>
              <a:rPr sz="1050" spc="-60" dirty="0">
                <a:latin typeface="Calibri"/>
                <a:cs typeface="Calibri"/>
              </a:rPr>
              <a:t> </a:t>
            </a:r>
            <a:r>
              <a:rPr sz="1050" spc="-15" dirty="0">
                <a:latin typeface="Calibri"/>
                <a:cs typeface="Calibri"/>
              </a:rPr>
              <a:t>Cluster</a:t>
            </a:r>
            <a:endParaRPr sz="1050">
              <a:latin typeface="Calibri"/>
              <a:cs typeface="Calibri"/>
            </a:endParaRPr>
          </a:p>
          <a:p>
            <a:pPr marL="19685" algn="ctr">
              <a:lnSpc>
                <a:spcPts val="1240"/>
              </a:lnSpc>
            </a:pPr>
            <a:r>
              <a:rPr sz="1050" spc="-20" dirty="0">
                <a:latin typeface="Calibri"/>
                <a:cs typeface="Calibri"/>
              </a:rPr>
              <a:t>(4Core,L1$,L2$)</a:t>
            </a:r>
            <a:endParaRPr sz="1050">
              <a:latin typeface="Calibri"/>
              <a:cs typeface="Calibri"/>
            </a:endParaRPr>
          </a:p>
        </p:txBody>
      </p:sp>
      <p:sp>
        <p:nvSpPr>
          <p:cNvPr id="34" name="object 34"/>
          <p:cNvSpPr/>
          <p:nvPr/>
        </p:nvSpPr>
        <p:spPr>
          <a:xfrm>
            <a:off x="6766555" y="4961693"/>
            <a:ext cx="1003097" cy="542587"/>
          </a:xfrm>
          <a:prstGeom prst="rect">
            <a:avLst/>
          </a:prstGeom>
          <a:blipFill>
            <a:blip r:embed="rId13" cstate="print"/>
            <a:stretch>
              <a:fillRect/>
            </a:stretch>
          </a:blipFill>
        </p:spPr>
        <p:txBody>
          <a:bodyPr wrap="square" lIns="0" tIns="0" rIns="0" bIns="0" rtlCol="0"/>
          <a:lstStyle/>
          <a:p>
            <a:endParaRPr/>
          </a:p>
        </p:txBody>
      </p:sp>
      <p:sp>
        <p:nvSpPr>
          <p:cNvPr id="35" name="object 35"/>
          <p:cNvSpPr/>
          <p:nvPr/>
        </p:nvSpPr>
        <p:spPr>
          <a:xfrm>
            <a:off x="6802490" y="4972914"/>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36" name="object 36"/>
          <p:cNvSpPr/>
          <p:nvPr/>
        </p:nvSpPr>
        <p:spPr>
          <a:xfrm>
            <a:off x="6802490" y="4972914"/>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37" name="object 37"/>
          <p:cNvSpPr txBox="1"/>
          <p:nvPr/>
        </p:nvSpPr>
        <p:spPr>
          <a:xfrm>
            <a:off x="7001205" y="5102927"/>
            <a:ext cx="534670" cy="185420"/>
          </a:xfrm>
          <a:prstGeom prst="rect">
            <a:avLst/>
          </a:prstGeom>
        </p:spPr>
        <p:txBody>
          <a:bodyPr vert="horz" wrap="square" lIns="0" tIns="12065" rIns="0" bIns="0" rtlCol="0">
            <a:spAutoFit/>
          </a:bodyPr>
          <a:lstStyle/>
          <a:p>
            <a:pPr marL="12700">
              <a:lnSpc>
                <a:spcPct val="100000"/>
              </a:lnSpc>
              <a:spcBef>
                <a:spcPts val="95"/>
              </a:spcBef>
            </a:pPr>
            <a:r>
              <a:rPr sz="1050" spc="-15" dirty="0">
                <a:latin typeface="Calibri"/>
                <a:cs typeface="Calibri"/>
              </a:rPr>
              <a:t>L3$</a:t>
            </a:r>
            <a:r>
              <a:rPr sz="1050" spc="-75" dirty="0">
                <a:latin typeface="Calibri"/>
                <a:cs typeface="Calibri"/>
              </a:rPr>
              <a:t> </a:t>
            </a:r>
            <a:r>
              <a:rPr sz="1050" spc="-20" dirty="0">
                <a:latin typeface="Calibri"/>
                <a:cs typeface="Calibri"/>
              </a:rPr>
              <a:t>DATA</a:t>
            </a:r>
            <a:endParaRPr sz="1050">
              <a:latin typeface="Calibri"/>
              <a:cs typeface="Calibri"/>
            </a:endParaRPr>
          </a:p>
        </p:txBody>
      </p:sp>
      <p:sp>
        <p:nvSpPr>
          <p:cNvPr id="38" name="object 38"/>
          <p:cNvSpPr/>
          <p:nvPr/>
        </p:nvSpPr>
        <p:spPr>
          <a:xfrm>
            <a:off x="6766555" y="4370875"/>
            <a:ext cx="1003097" cy="542587"/>
          </a:xfrm>
          <a:prstGeom prst="rect">
            <a:avLst/>
          </a:prstGeom>
          <a:blipFill>
            <a:blip r:embed="rId14" cstate="print"/>
            <a:stretch>
              <a:fillRect/>
            </a:stretch>
          </a:blipFill>
        </p:spPr>
        <p:txBody>
          <a:bodyPr wrap="square" lIns="0" tIns="0" rIns="0" bIns="0" rtlCol="0"/>
          <a:lstStyle/>
          <a:p>
            <a:endParaRPr/>
          </a:p>
        </p:txBody>
      </p:sp>
      <p:sp>
        <p:nvSpPr>
          <p:cNvPr id="39" name="object 39"/>
          <p:cNvSpPr/>
          <p:nvPr/>
        </p:nvSpPr>
        <p:spPr>
          <a:xfrm>
            <a:off x="6802490" y="4380489"/>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40" name="object 40"/>
          <p:cNvSpPr/>
          <p:nvPr/>
        </p:nvSpPr>
        <p:spPr>
          <a:xfrm>
            <a:off x="6802490" y="4380489"/>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41" name="object 41"/>
          <p:cNvSpPr txBox="1"/>
          <p:nvPr/>
        </p:nvSpPr>
        <p:spPr>
          <a:xfrm>
            <a:off x="7001205" y="4508926"/>
            <a:ext cx="534670" cy="185420"/>
          </a:xfrm>
          <a:prstGeom prst="rect">
            <a:avLst/>
          </a:prstGeom>
        </p:spPr>
        <p:txBody>
          <a:bodyPr vert="horz" wrap="square" lIns="0" tIns="12065" rIns="0" bIns="0" rtlCol="0">
            <a:spAutoFit/>
          </a:bodyPr>
          <a:lstStyle/>
          <a:p>
            <a:pPr marL="12700">
              <a:lnSpc>
                <a:spcPct val="100000"/>
              </a:lnSpc>
              <a:spcBef>
                <a:spcPts val="95"/>
              </a:spcBef>
            </a:pPr>
            <a:r>
              <a:rPr sz="1050" spc="-15" dirty="0">
                <a:latin typeface="Calibri"/>
                <a:cs typeface="Calibri"/>
              </a:rPr>
              <a:t>L3$</a:t>
            </a:r>
            <a:r>
              <a:rPr sz="1050" spc="-75" dirty="0">
                <a:latin typeface="Calibri"/>
                <a:cs typeface="Calibri"/>
              </a:rPr>
              <a:t> </a:t>
            </a:r>
            <a:r>
              <a:rPr sz="1050" spc="-20" dirty="0">
                <a:latin typeface="Calibri"/>
                <a:cs typeface="Calibri"/>
              </a:rPr>
              <a:t>DATA</a:t>
            </a:r>
            <a:endParaRPr sz="1050">
              <a:latin typeface="Calibri"/>
              <a:cs typeface="Calibri"/>
            </a:endParaRPr>
          </a:p>
        </p:txBody>
      </p:sp>
      <p:sp>
        <p:nvSpPr>
          <p:cNvPr id="42" name="object 42"/>
          <p:cNvSpPr/>
          <p:nvPr/>
        </p:nvSpPr>
        <p:spPr>
          <a:xfrm>
            <a:off x="6766555" y="3780090"/>
            <a:ext cx="1003097" cy="542587"/>
          </a:xfrm>
          <a:prstGeom prst="rect">
            <a:avLst/>
          </a:prstGeom>
          <a:blipFill>
            <a:blip r:embed="rId15" cstate="print"/>
            <a:stretch>
              <a:fillRect/>
            </a:stretch>
          </a:blipFill>
        </p:spPr>
        <p:txBody>
          <a:bodyPr wrap="square" lIns="0" tIns="0" rIns="0" bIns="0" rtlCol="0"/>
          <a:lstStyle/>
          <a:p>
            <a:endParaRPr/>
          </a:p>
        </p:txBody>
      </p:sp>
      <p:sp>
        <p:nvSpPr>
          <p:cNvPr id="43" name="object 43"/>
          <p:cNvSpPr/>
          <p:nvPr/>
        </p:nvSpPr>
        <p:spPr>
          <a:xfrm>
            <a:off x="6802490" y="3788032"/>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44" name="object 44"/>
          <p:cNvSpPr/>
          <p:nvPr/>
        </p:nvSpPr>
        <p:spPr>
          <a:xfrm>
            <a:off x="6802490" y="3788032"/>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45" name="object 45"/>
          <p:cNvSpPr txBox="1"/>
          <p:nvPr/>
        </p:nvSpPr>
        <p:spPr>
          <a:xfrm>
            <a:off x="7001205" y="3914893"/>
            <a:ext cx="534670" cy="185420"/>
          </a:xfrm>
          <a:prstGeom prst="rect">
            <a:avLst/>
          </a:prstGeom>
        </p:spPr>
        <p:txBody>
          <a:bodyPr vert="horz" wrap="square" lIns="0" tIns="12065" rIns="0" bIns="0" rtlCol="0">
            <a:spAutoFit/>
          </a:bodyPr>
          <a:lstStyle/>
          <a:p>
            <a:pPr marL="12700">
              <a:lnSpc>
                <a:spcPct val="100000"/>
              </a:lnSpc>
              <a:spcBef>
                <a:spcPts val="95"/>
              </a:spcBef>
            </a:pPr>
            <a:r>
              <a:rPr sz="1050" spc="-15" dirty="0">
                <a:latin typeface="Calibri"/>
                <a:cs typeface="Calibri"/>
              </a:rPr>
              <a:t>L3$</a:t>
            </a:r>
            <a:r>
              <a:rPr sz="1050" spc="-75" dirty="0">
                <a:latin typeface="Calibri"/>
                <a:cs typeface="Calibri"/>
              </a:rPr>
              <a:t> </a:t>
            </a:r>
            <a:r>
              <a:rPr sz="1050" spc="-20" dirty="0">
                <a:latin typeface="Calibri"/>
                <a:cs typeface="Calibri"/>
              </a:rPr>
              <a:t>DATA</a:t>
            </a:r>
            <a:endParaRPr sz="1050">
              <a:latin typeface="Calibri"/>
              <a:cs typeface="Calibri"/>
            </a:endParaRPr>
          </a:p>
        </p:txBody>
      </p:sp>
      <p:sp>
        <p:nvSpPr>
          <p:cNvPr id="46" name="object 46"/>
          <p:cNvSpPr/>
          <p:nvPr/>
        </p:nvSpPr>
        <p:spPr>
          <a:xfrm>
            <a:off x="6766555" y="3141043"/>
            <a:ext cx="1003097" cy="542587"/>
          </a:xfrm>
          <a:prstGeom prst="rect">
            <a:avLst/>
          </a:prstGeom>
          <a:blipFill>
            <a:blip r:embed="rId16" cstate="print"/>
            <a:stretch>
              <a:fillRect/>
            </a:stretch>
          </a:blipFill>
        </p:spPr>
        <p:txBody>
          <a:bodyPr wrap="square" lIns="0" tIns="0" rIns="0" bIns="0" rtlCol="0"/>
          <a:lstStyle/>
          <a:p>
            <a:endParaRPr/>
          </a:p>
        </p:txBody>
      </p:sp>
      <p:sp>
        <p:nvSpPr>
          <p:cNvPr id="47" name="object 47"/>
          <p:cNvSpPr/>
          <p:nvPr/>
        </p:nvSpPr>
        <p:spPr>
          <a:xfrm>
            <a:off x="6802490" y="3150110"/>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48" name="object 48"/>
          <p:cNvSpPr/>
          <p:nvPr/>
        </p:nvSpPr>
        <p:spPr>
          <a:xfrm>
            <a:off x="6802490" y="3150110"/>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49" name="object 49"/>
          <p:cNvSpPr txBox="1"/>
          <p:nvPr/>
        </p:nvSpPr>
        <p:spPr>
          <a:xfrm>
            <a:off x="7013905" y="3275042"/>
            <a:ext cx="521970" cy="185420"/>
          </a:xfrm>
          <a:prstGeom prst="rect">
            <a:avLst/>
          </a:prstGeom>
        </p:spPr>
        <p:txBody>
          <a:bodyPr vert="horz" wrap="square" lIns="0" tIns="12065" rIns="0" bIns="0" rtlCol="0">
            <a:spAutoFit/>
          </a:bodyPr>
          <a:lstStyle/>
          <a:p>
            <a:pPr>
              <a:lnSpc>
                <a:spcPct val="100000"/>
              </a:lnSpc>
              <a:spcBef>
                <a:spcPts val="95"/>
              </a:spcBef>
            </a:pPr>
            <a:r>
              <a:rPr sz="1050" spc="-15" dirty="0">
                <a:latin typeface="Calibri"/>
                <a:cs typeface="Calibri"/>
              </a:rPr>
              <a:t>L3$</a:t>
            </a:r>
            <a:r>
              <a:rPr sz="1050" spc="-75" dirty="0">
                <a:latin typeface="Calibri"/>
                <a:cs typeface="Calibri"/>
              </a:rPr>
              <a:t> </a:t>
            </a:r>
            <a:r>
              <a:rPr sz="1050" spc="-20" dirty="0">
                <a:latin typeface="Calibri"/>
                <a:cs typeface="Calibri"/>
              </a:rPr>
              <a:t>DATA</a:t>
            </a:r>
            <a:endParaRPr sz="1050">
              <a:latin typeface="Calibri"/>
              <a:cs typeface="Calibri"/>
            </a:endParaRPr>
          </a:p>
        </p:txBody>
      </p:sp>
      <p:sp>
        <p:nvSpPr>
          <p:cNvPr id="50" name="object 50"/>
          <p:cNvSpPr/>
          <p:nvPr/>
        </p:nvSpPr>
        <p:spPr>
          <a:xfrm>
            <a:off x="6766555" y="2526110"/>
            <a:ext cx="1003097" cy="542587"/>
          </a:xfrm>
          <a:prstGeom prst="rect">
            <a:avLst/>
          </a:prstGeom>
          <a:blipFill>
            <a:blip r:embed="rId17" cstate="print"/>
            <a:stretch>
              <a:fillRect/>
            </a:stretch>
          </a:blipFill>
        </p:spPr>
        <p:txBody>
          <a:bodyPr wrap="square" lIns="0" tIns="0" rIns="0" bIns="0" rtlCol="0"/>
          <a:lstStyle/>
          <a:p>
            <a:endParaRPr/>
          </a:p>
        </p:txBody>
      </p:sp>
      <p:sp>
        <p:nvSpPr>
          <p:cNvPr id="51" name="object 51"/>
          <p:cNvSpPr/>
          <p:nvPr/>
        </p:nvSpPr>
        <p:spPr>
          <a:xfrm>
            <a:off x="6802490" y="2534856"/>
            <a:ext cx="913765" cy="455930"/>
          </a:xfrm>
          <a:custGeom>
            <a:avLst/>
            <a:gdLst/>
            <a:ahLst/>
            <a:cxnLst/>
            <a:rect l="l" t="t" r="r" b="b"/>
            <a:pathLst>
              <a:path w="913765" h="455930">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52" name="object 52"/>
          <p:cNvSpPr/>
          <p:nvPr/>
        </p:nvSpPr>
        <p:spPr>
          <a:xfrm>
            <a:off x="6802490" y="2534856"/>
            <a:ext cx="913765" cy="455930"/>
          </a:xfrm>
          <a:custGeom>
            <a:avLst/>
            <a:gdLst/>
            <a:ahLst/>
            <a:cxnLst/>
            <a:rect l="l" t="t" r="r" b="b"/>
            <a:pathLst>
              <a:path w="913765" h="455930">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53" name="object 53"/>
          <p:cNvSpPr txBox="1"/>
          <p:nvPr/>
        </p:nvSpPr>
        <p:spPr>
          <a:xfrm>
            <a:off x="6938975" y="2658020"/>
            <a:ext cx="673735" cy="185420"/>
          </a:xfrm>
          <a:prstGeom prst="rect">
            <a:avLst/>
          </a:prstGeom>
        </p:spPr>
        <p:txBody>
          <a:bodyPr vert="horz" wrap="square" lIns="0" tIns="12065" rIns="0" bIns="0" rtlCol="0">
            <a:spAutoFit/>
          </a:bodyPr>
          <a:lstStyle/>
          <a:p>
            <a:pPr>
              <a:lnSpc>
                <a:spcPct val="100000"/>
              </a:lnSpc>
              <a:spcBef>
                <a:spcPts val="95"/>
              </a:spcBef>
            </a:pPr>
            <a:r>
              <a:rPr sz="1050" spc="-15" dirty="0">
                <a:latin typeface="Calibri"/>
                <a:cs typeface="Calibri"/>
              </a:rPr>
              <a:t>Home</a:t>
            </a:r>
            <a:r>
              <a:rPr sz="1050" spc="-60" dirty="0">
                <a:latin typeface="Calibri"/>
                <a:cs typeface="Calibri"/>
              </a:rPr>
              <a:t> </a:t>
            </a:r>
            <a:r>
              <a:rPr sz="1050" spc="-20" dirty="0">
                <a:latin typeface="Calibri"/>
                <a:cs typeface="Calibri"/>
              </a:rPr>
              <a:t>Agent</a:t>
            </a:r>
            <a:endParaRPr sz="1050">
              <a:latin typeface="Calibri"/>
              <a:cs typeface="Calibri"/>
            </a:endParaRPr>
          </a:p>
        </p:txBody>
      </p:sp>
      <p:sp>
        <p:nvSpPr>
          <p:cNvPr id="54" name="object 54"/>
          <p:cNvSpPr/>
          <p:nvPr/>
        </p:nvSpPr>
        <p:spPr>
          <a:xfrm>
            <a:off x="5485491" y="2526110"/>
            <a:ext cx="1003097" cy="542587"/>
          </a:xfrm>
          <a:prstGeom prst="rect">
            <a:avLst/>
          </a:prstGeom>
          <a:blipFill>
            <a:blip r:embed="rId18" cstate="print"/>
            <a:stretch>
              <a:fillRect/>
            </a:stretch>
          </a:blipFill>
        </p:spPr>
        <p:txBody>
          <a:bodyPr wrap="square" lIns="0" tIns="0" rIns="0" bIns="0" rtlCol="0"/>
          <a:lstStyle/>
          <a:p>
            <a:endParaRPr/>
          </a:p>
        </p:txBody>
      </p:sp>
      <p:sp>
        <p:nvSpPr>
          <p:cNvPr id="55" name="object 55"/>
          <p:cNvSpPr/>
          <p:nvPr/>
        </p:nvSpPr>
        <p:spPr>
          <a:xfrm>
            <a:off x="5523520" y="2534856"/>
            <a:ext cx="913765" cy="455930"/>
          </a:xfrm>
          <a:custGeom>
            <a:avLst/>
            <a:gdLst/>
            <a:ahLst/>
            <a:cxnLst/>
            <a:rect l="l" t="t" r="r" b="b"/>
            <a:pathLst>
              <a:path w="913764" h="455930">
                <a:moveTo>
                  <a:pt x="0" y="455709"/>
                </a:moveTo>
                <a:lnTo>
                  <a:pt x="913551" y="455709"/>
                </a:lnTo>
                <a:lnTo>
                  <a:pt x="913551" y="0"/>
                </a:lnTo>
                <a:lnTo>
                  <a:pt x="0" y="0"/>
                </a:lnTo>
                <a:lnTo>
                  <a:pt x="0" y="455709"/>
                </a:lnTo>
                <a:close/>
              </a:path>
            </a:pathLst>
          </a:custGeom>
          <a:solidFill>
            <a:srgbClr val="00AFEF"/>
          </a:solidFill>
        </p:spPr>
        <p:txBody>
          <a:bodyPr wrap="square" lIns="0" tIns="0" rIns="0" bIns="0" rtlCol="0"/>
          <a:lstStyle/>
          <a:p>
            <a:endParaRPr/>
          </a:p>
        </p:txBody>
      </p:sp>
      <p:sp>
        <p:nvSpPr>
          <p:cNvPr id="56" name="object 56"/>
          <p:cNvSpPr txBox="1"/>
          <p:nvPr/>
        </p:nvSpPr>
        <p:spPr>
          <a:xfrm>
            <a:off x="5523520" y="2534856"/>
            <a:ext cx="913765" cy="455930"/>
          </a:xfrm>
          <a:prstGeom prst="rect">
            <a:avLst/>
          </a:prstGeom>
          <a:ln w="12075">
            <a:solidFill>
              <a:srgbClr val="000000"/>
            </a:solidFill>
          </a:ln>
        </p:spPr>
        <p:txBody>
          <a:bodyPr vert="horz" wrap="square" lIns="0" tIns="3810" rIns="0" bIns="0" rtlCol="0">
            <a:spAutoFit/>
          </a:bodyPr>
          <a:lstStyle/>
          <a:p>
            <a:pPr>
              <a:lnSpc>
                <a:spcPct val="100000"/>
              </a:lnSpc>
              <a:spcBef>
                <a:spcPts val="30"/>
              </a:spcBef>
            </a:pPr>
            <a:endParaRPr sz="900">
              <a:latin typeface="Times New Roman"/>
              <a:cs typeface="Times New Roman"/>
            </a:endParaRPr>
          </a:p>
          <a:p>
            <a:pPr marL="68580">
              <a:lnSpc>
                <a:spcPct val="100000"/>
              </a:lnSpc>
            </a:pPr>
            <a:r>
              <a:rPr sz="1050" spc="-20" dirty="0">
                <a:latin typeface="Calibri"/>
                <a:cs typeface="Calibri"/>
              </a:rPr>
              <a:t>DDR</a:t>
            </a:r>
            <a:r>
              <a:rPr sz="1050" spc="-70" dirty="0">
                <a:latin typeface="Calibri"/>
                <a:cs typeface="Calibri"/>
              </a:rPr>
              <a:t> </a:t>
            </a:r>
            <a:r>
              <a:rPr sz="1050" spc="-15" dirty="0">
                <a:latin typeface="Calibri"/>
                <a:cs typeface="Calibri"/>
              </a:rPr>
              <a:t>Controller</a:t>
            </a:r>
            <a:endParaRPr sz="1050">
              <a:latin typeface="Calibri"/>
              <a:cs typeface="Calibri"/>
            </a:endParaRPr>
          </a:p>
        </p:txBody>
      </p:sp>
      <p:sp>
        <p:nvSpPr>
          <p:cNvPr id="57" name="object 57"/>
          <p:cNvSpPr/>
          <p:nvPr/>
        </p:nvSpPr>
        <p:spPr>
          <a:xfrm>
            <a:off x="7999277" y="2526110"/>
            <a:ext cx="1003097" cy="542587"/>
          </a:xfrm>
          <a:prstGeom prst="rect">
            <a:avLst/>
          </a:prstGeom>
          <a:blipFill>
            <a:blip r:embed="rId19" cstate="print"/>
            <a:stretch>
              <a:fillRect/>
            </a:stretch>
          </a:blipFill>
        </p:spPr>
        <p:txBody>
          <a:bodyPr wrap="square" lIns="0" tIns="0" rIns="0" bIns="0" rtlCol="0"/>
          <a:lstStyle/>
          <a:p>
            <a:endParaRPr/>
          </a:p>
        </p:txBody>
      </p:sp>
      <p:sp>
        <p:nvSpPr>
          <p:cNvPr id="58" name="object 58"/>
          <p:cNvSpPr/>
          <p:nvPr/>
        </p:nvSpPr>
        <p:spPr>
          <a:xfrm>
            <a:off x="8035695" y="2534856"/>
            <a:ext cx="913765" cy="455930"/>
          </a:xfrm>
          <a:custGeom>
            <a:avLst/>
            <a:gdLst/>
            <a:ahLst/>
            <a:cxnLst/>
            <a:rect l="l" t="t" r="r" b="b"/>
            <a:pathLst>
              <a:path w="913765" h="455930">
                <a:moveTo>
                  <a:pt x="0" y="455709"/>
                </a:moveTo>
                <a:lnTo>
                  <a:pt x="913551" y="455709"/>
                </a:lnTo>
                <a:lnTo>
                  <a:pt x="913551" y="0"/>
                </a:lnTo>
                <a:lnTo>
                  <a:pt x="0" y="0"/>
                </a:lnTo>
                <a:lnTo>
                  <a:pt x="0" y="455709"/>
                </a:lnTo>
                <a:close/>
              </a:path>
            </a:pathLst>
          </a:custGeom>
          <a:solidFill>
            <a:srgbClr val="00AFEF"/>
          </a:solidFill>
        </p:spPr>
        <p:txBody>
          <a:bodyPr wrap="square" lIns="0" tIns="0" rIns="0" bIns="0" rtlCol="0"/>
          <a:lstStyle/>
          <a:p>
            <a:endParaRPr/>
          </a:p>
        </p:txBody>
      </p:sp>
      <p:sp>
        <p:nvSpPr>
          <p:cNvPr id="59" name="object 59"/>
          <p:cNvSpPr txBox="1"/>
          <p:nvPr/>
        </p:nvSpPr>
        <p:spPr>
          <a:xfrm>
            <a:off x="8035695" y="2534856"/>
            <a:ext cx="913765" cy="455930"/>
          </a:xfrm>
          <a:prstGeom prst="rect">
            <a:avLst/>
          </a:prstGeom>
          <a:ln w="12075">
            <a:solidFill>
              <a:srgbClr val="000000"/>
            </a:solidFill>
          </a:ln>
        </p:spPr>
        <p:txBody>
          <a:bodyPr vert="horz" wrap="square" lIns="0" tIns="3810" rIns="0" bIns="0" rtlCol="0">
            <a:spAutoFit/>
          </a:bodyPr>
          <a:lstStyle/>
          <a:p>
            <a:pPr>
              <a:lnSpc>
                <a:spcPct val="100000"/>
              </a:lnSpc>
              <a:spcBef>
                <a:spcPts val="30"/>
              </a:spcBef>
            </a:pPr>
            <a:endParaRPr sz="900">
              <a:latin typeface="Times New Roman"/>
              <a:cs typeface="Times New Roman"/>
            </a:endParaRPr>
          </a:p>
          <a:p>
            <a:pPr marL="71755">
              <a:lnSpc>
                <a:spcPct val="100000"/>
              </a:lnSpc>
            </a:pPr>
            <a:r>
              <a:rPr sz="1050" spc="-20" dirty="0">
                <a:latin typeface="Calibri"/>
                <a:cs typeface="Calibri"/>
              </a:rPr>
              <a:t>DDR</a:t>
            </a:r>
            <a:r>
              <a:rPr sz="1050" spc="-70" dirty="0">
                <a:latin typeface="Calibri"/>
                <a:cs typeface="Calibri"/>
              </a:rPr>
              <a:t> </a:t>
            </a:r>
            <a:r>
              <a:rPr sz="1050" spc="-15" dirty="0">
                <a:latin typeface="Calibri"/>
                <a:cs typeface="Calibri"/>
              </a:rPr>
              <a:t>Controller</a:t>
            </a:r>
            <a:endParaRPr sz="1050">
              <a:latin typeface="Calibri"/>
              <a:cs typeface="Calibri"/>
            </a:endParaRPr>
          </a:p>
        </p:txBody>
      </p:sp>
      <p:sp>
        <p:nvSpPr>
          <p:cNvPr id="60" name="object 60"/>
          <p:cNvSpPr/>
          <p:nvPr/>
        </p:nvSpPr>
        <p:spPr>
          <a:xfrm>
            <a:off x="6766555" y="5600732"/>
            <a:ext cx="1003097" cy="542587"/>
          </a:xfrm>
          <a:prstGeom prst="rect">
            <a:avLst/>
          </a:prstGeom>
          <a:blipFill>
            <a:blip r:embed="rId20" cstate="print"/>
            <a:stretch>
              <a:fillRect/>
            </a:stretch>
          </a:blipFill>
        </p:spPr>
        <p:txBody>
          <a:bodyPr wrap="square" lIns="0" tIns="0" rIns="0" bIns="0" rtlCol="0"/>
          <a:lstStyle/>
          <a:p>
            <a:endParaRPr/>
          </a:p>
        </p:txBody>
      </p:sp>
      <p:sp>
        <p:nvSpPr>
          <p:cNvPr id="61" name="object 61"/>
          <p:cNvSpPr/>
          <p:nvPr/>
        </p:nvSpPr>
        <p:spPr>
          <a:xfrm>
            <a:off x="6802490" y="5610917"/>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62" name="object 62"/>
          <p:cNvSpPr/>
          <p:nvPr/>
        </p:nvSpPr>
        <p:spPr>
          <a:xfrm>
            <a:off x="6802490" y="5610917"/>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63" name="object 63"/>
          <p:cNvSpPr txBox="1"/>
          <p:nvPr/>
        </p:nvSpPr>
        <p:spPr>
          <a:xfrm>
            <a:off x="6938975" y="5742778"/>
            <a:ext cx="673735" cy="185420"/>
          </a:xfrm>
          <a:prstGeom prst="rect">
            <a:avLst/>
          </a:prstGeom>
        </p:spPr>
        <p:txBody>
          <a:bodyPr vert="horz" wrap="square" lIns="0" tIns="12065" rIns="0" bIns="0" rtlCol="0">
            <a:spAutoFit/>
          </a:bodyPr>
          <a:lstStyle/>
          <a:p>
            <a:pPr>
              <a:lnSpc>
                <a:spcPct val="100000"/>
              </a:lnSpc>
              <a:spcBef>
                <a:spcPts val="95"/>
              </a:spcBef>
            </a:pPr>
            <a:r>
              <a:rPr sz="1050" spc="-15" dirty="0">
                <a:latin typeface="Calibri"/>
                <a:cs typeface="Calibri"/>
              </a:rPr>
              <a:t>Home</a:t>
            </a:r>
            <a:r>
              <a:rPr sz="1050" spc="-60" dirty="0">
                <a:latin typeface="Calibri"/>
                <a:cs typeface="Calibri"/>
              </a:rPr>
              <a:t> </a:t>
            </a:r>
            <a:r>
              <a:rPr sz="1050" spc="-20" dirty="0">
                <a:latin typeface="Calibri"/>
                <a:cs typeface="Calibri"/>
              </a:rPr>
              <a:t>Agent</a:t>
            </a:r>
            <a:endParaRPr sz="1050">
              <a:latin typeface="Calibri"/>
              <a:cs typeface="Calibri"/>
            </a:endParaRPr>
          </a:p>
        </p:txBody>
      </p:sp>
      <p:sp>
        <p:nvSpPr>
          <p:cNvPr id="64" name="object 64"/>
          <p:cNvSpPr/>
          <p:nvPr/>
        </p:nvSpPr>
        <p:spPr>
          <a:xfrm>
            <a:off x="5485491" y="5600732"/>
            <a:ext cx="1003097" cy="542587"/>
          </a:xfrm>
          <a:prstGeom prst="rect">
            <a:avLst/>
          </a:prstGeom>
          <a:blipFill>
            <a:blip r:embed="rId21" cstate="print"/>
            <a:stretch>
              <a:fillRect/>
            </a:stretch>
          </a:blipFill>
        </p:spPr>
        <p:txBody>
          <a:bodyPr wrap="square" lIns="0" tIns="0" rIns="0" bIns="0" rtlCol="0"/>
          <a:lstStyle/>
          <a:p>
            <a:endParaRPr/>
          </a:p>
        </p:txBody>
      </p:sp>
      <p:sp>
        <p:nvSpPr>
          <p:cNvPr id="65" name="object 65"/>
          <p:cNvSpPr/>
          <p:nvPr/>
        </p:nvSpPr>
        <p:spPr>
          <a:xfrm>
            <a:off x="5523520" y="5610917"/>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solidFill>
            <a:srgbClr val="00AFEF"/>
          </a:solidFill>
        </p:spPr>
        <p:txBody>
          <a:bodyPr wrap="square" lIns="0" tIns="0" rIns="0" bIns="0" rtlCol="0"/>
          <a:lstStyle/>
          <a:p>
            <a:endParaRPr/>
          </a:p>
        </p:txBody>
      </p:sp>
      <p:sp>
        <p:nvSpPr>
          <p:cNvPr id="66" name="object 66"/>
          <p:cNvSpPr txBox="1"/>
          <p:nvPr/>
        </p:nvSpPr>
        <p:spPr>
          <a:xfrm>
            <a:off x="5523520" y="5610917"/>
            <a:ext cx="913765" cy="455930"/>
          </a:xfrm>
          <a:prstGeom prst="rect">
            <a:avLst/>
          </a:prstGeom>
          <a:ln w="12075">
            <a:solidFill>
              <a:srgbClr val="000000"/>
            </a:solidFill>
          </a:ln>
        </p:spPr>
        <p:txBody>
          <a:bodyPr vert="horz" wrap="square" lIns="0" tIns="5080" rIns="0" bIns="0" rtlCol="0">
            <a:spAutoFit/>
          </a:bodyPr>
          <a:lstStyle/>
          <a:p>
            <a:pPr>
              <a:lnSpc>
                <a:spcPct val="100000"/>
              </a:lnSpc>
              <a:spcBef>
                <a:spcPts val="40"/>
              </a:spcBef>
            </a:pPr>
            <a:endParaRPr sz="950">
              <a:latin typeface="Times New Roman"/>
              <a:cs typeface="Times New Roman"/>
            </a:endParaRPr>
          </a:p>
          <a:p>
            <a:pPr marL="68580">
              <a:lnSpc>
                <a:spcPct val="100000"/>
              </a:lnSpc>
            </a:pPr>
            <a:r>
              <a:rPr sz="1050" spc="-20" dirty="0">
                <a:latin typeface="Calibri"/>
                <a:cs typeface="Calibri"/>
              </a:rPr>
              <a:t>DDR</a:t>
            </a:r>
            <a:r>
              <a:rPr sz="1050" spc="-70" dirty="0">
                <a:latin typeface="Calibri"/>
                <a:cs typeface="Calibri"/>
              </a:rPr>
              <a:t> </a:t>
            </a:r>
            <a:r>
              <a:rPr sz="1050" spc="-15" dirty="0">
                <a:latin typeface="Calibri"/>
                <a:cs typeface="Calibri"/>
              </a:rPr>
              <a:t>Controller</a:t>
            </a:r>
            <a:endParaRPr sz="1050">
              <a:latin typeface="Calibri"/>
              <a:cs typeface="Calibri"/>
            </a:endParaRPr>
          </a:p>
        </p:txBody>
      </p:sp>
      <p:sp>
        <p:nvSpPr>
          <p:cNvPr id="67" name="object 67"/>
          <p:cNvSpPr/>
          <p:nvPr/>
        </p:nvSpPr>
        <p:spPr>
          <a:xfrm>
            <a:off x="7999277" y="5600732"/>
            <a:ext cx="1003097" cy="542587"/>
          </a:xfrm>
          <a:prstGeom prst="rect">
            <a:avLst/>
          </a:prstGeom>
          <a:blipFill>
            <a:blip r:embed="rId22" cstate="print"/>
            <a:stretch>
              <a:fillRect/>
            </a:stretch>
          </a:blipFill>
        </p:spPr>
        <p:txBody>
          <a:bodyPr wrap="square" lIns="0" tIns="0" rIns="0" bIns="0" rtlCol="0"/>
          <a:lstStyle/>
          <a:p>
            <a:endParaRPr/>
          </a:p>
        </p:txBody>
      </p:sp>
      <p:sp>
        <p:nvSpPr>
          <p:cNvPr id="68" name="object 68"/>
          <p:cNvSpPr/>
          <p:nvPr/>
        </p:nvSpPr>
        <p:spPr>
          <a:xfrm>
            <a:off x="8035695" y="5610917"/>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00AFEF"/>
          </a:solidFill>
        </p:spPr>
        <p:txBody>
          <a:bodyPr wrap="square" lIns="0" tIns="0" rIns="0" bIns="0" rtlCol="0"/>
          <a:lstStyle/>
          <a:p>
            <a:endParaRPr/>
          </a:p>
        </p:txBody>
      </p:sp>
      <p:sp>
        <p:nvSpPr>
          <p:cNvPr id="69" name="object 69"/>
          <p:cNvSpPr txBox="1"/>
          <p:nvPr/>
        </p:nvSpPr>
        <p:spPr>
          <a:xfrm>
            <a:off x="8035695" y="5610917"/>
            <a:ext cx="913765" cy="455930"/>
          </a:xfrm>
          <a:prstGeom prst="rect">
            <a:avLst/>
          </a:prstGeom>
          <a:ln w="12075">
            <a:solidFill>
              <a:srgbClr val="000000"/>
            </a:solidFill>
          </a:ln>
        </p:spPr>
        <p:txBody>
          <a:bodyPr vert="horz" wrap="square" lIns="0" tIns="5080" rIns="0" bIns="0" rtlCol="0">
            <a:spAutoFit/>
          </a:bodyPr>
          <a:lstStyle/>
          <a:p>
            <a:pPr>
              <a:lnSpc>
                <a:spcPct val="100000"/>
              </a:lnSpc>
              <a:spcBef>
                <a:spcPts val="40"/>
              </a:spcBef>
            </a:pPr>
            <a:endParaRPr sz="950">
              <a:latin typeface="Times New Roman"/>
              <a:cs typeface="Times New Roman"/>
            </a:endParaRPr>
          </a:p>
          <a:p>
            <a:pPr marL="71755">
              <a:lnSpc>
                <a:spcPct val="100000"/>
              </a:lnSpc>
            </a:pPr>
            <a:r>
              <a:rPr sz="1050" spc="-20" dirty="0">
                <a:latin typeface="Calibri"/>
                <a:cs typeface="Calibri"/>
              </a:rPr>
              <a:t>DDR</a:t>
            </a:r>
            <a:r>
              <a:rPr sz="1050" spc="-70" dirty="0">
                <a:latin typeface="Calibri"/>
                <a:cs typeface="Calibri"/>
              </a:rPr>
              <a:t> </a:t>
            </a:r>
            <a:r>
              <a:rPr sz="1050" spc="-15" dirty="0">
                <a:latin typeface="Calibri"/>
                <a:cs typeface="Calibri"/>
              </a:rPr>
              <a:t>Controller</a:t>
            </a:r>
            <a:endParaRPr sz="1050">
              <a:latin typeface="Calibri"/>
              <a:cs typeface="Calibri"/>
            </a:endParaRPr>
          </a:p>
        </p:txBody>
      </p:sp>
      <p:sp>
        <p:nvSpPr>
          <p:cNvPr id="70" name="object 70"/>
          <p:cNvSpPr/>
          <p:nvPr/>
        </p:nvSpPr>
        <p:spPr>
          <a:xfrm>
            <a:off x="1448931" y="3104870"/>
            <a:ext cx="1075610" cy="614932"/>
          </a:xfrm>
          <a:prstGeom prst="rect">
            <a:avLst/>
          </a:prstGeom>
          <a:blipFill>
            <a:blip r:embed="rId23" cstate="print"/>
            <a:stretch>
              <a:fillRect/>
            </a:stretch>
          </a:blipFill>
        </p:spPr>
        <p:txBody>
          <a:bodyPr wrap="square" lIns="0" tIns="0" rIns="0" bIns="0" rtlCol="0"/>
          <a:lstStyle/>
          <a:p>
            <a:endParaRPr/>
          </a:p>
        </p:txBody>
      </p:sp>
      <p:sp>
        <p:nvSpPr>
          <p:cNvPr id="71" name="object 71"/>
          <p:cNvSpPr txBox="1"/>
          <p:nvPr/>
        </p:nvSpPr>
        <p:spPr>
          <a:xfrm>
            <a:off x="1522153" y="3150110"/>
            <a:ext cx="913765" cy="455930"/>
          </a:xfrm>
          <a:prstGeom prst="rect">
            <a:avLst/>
          </a:prstGeom>
          <a:solidFill>
            <a:srgbClr val="EC7C30"/>
          </a:solidFill>
          <a:ln w="12075">
            <a:solidFill>
              <a:srgbClr val="000000"/>
            </a:solidFill>
          </a:ln>
        </p:spPr>
        <p:txBody>
          <a:bodyPr vert="horz" wrap="square" lIns="0" tIns="68580" rIns="0" bIns="0" rtlCol="0">
            <a:spAutoFit/>
          </a:bodyPr>
          <a:lstStyle/>
          <a:p>
            <a:pPr marL="45085" marR="34290" indent="103505">
              <a:lnSpc>
                <a:spcPts val="1220"/>
              </a:lnSpc>
              <a:spcBef>
                <a:spcPts val="540"/>
              </a:spcBef>
            </a:pPr>
            <a:r>
              <a:rPr sz="1050" spc="-20" dirty="0">
                <a:latin typeface="Calibri"/>
                <a:cs typeface="Calibri"/>
              </a:rPr>
              <a:t>CPU </a:t>
            </a:r>
            <a:r>
              <a:rPr sz="1050" spc="-15"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72" name="object 72"/>
          <p:cNvSpPr/>
          <p:nvPr/>
        </p:nvSpPr>
        <p:spPr>
          <a:xfrm>
            <a:off x="1448931" y="3743917"/>
            <a:ext cx="1075610" cy="614932"/>
          </a:xfrm>
          <a:prstGeom prst="rect">
            <a:avLst/>
          </a:prstGeom>
          <a:blipFill>
            <a:blip r:embed="rId24" cstate="print"/>
            <a:stretch>
              <a:fillRect/>
            </a:stretch>
          </a:blipFill>
        </p:spPr>
        <p:txBody>
          <a:bodyPr wrap="square" lIns="0" tIns="0" rIns="0" bIns="0" rtlCol="0"/>
          <a:lstStyle/>
          <a:p>
            <a:endParaRPr/>
          </a:p>
        </p:txBody>
      </p:sp>
      <p:sp>
        <p:nvSpPr>
          <p:cNvPr id="73" name="object 73"/>
          <p:cNvSpPr txBox="1"/>
          <p:nvPr/>
        </p:nvSpPr>
        <p:spPr>
          <a:xfrm>
            <a:off x="1522153" y="3788032"/>
            <a:ext cx="913765" cy="455930"/>
          </a:xfrm>
          <a:prstGeom prst="rect">
            <a:avLst/>
          </a:prstGeom>
          <a:solidFill>
            <a:srgbClr val="EC7C30"/>
          </a:solidFill>
          <a:ln w="12075">
            <a:solidFill>
              <a:srgbClr val="000000"/>
            </a:solidFill>
          </a:ln>
        </p:spPr>
        <p:txBody>
          <a:bodyPr vert="horz" wrap="square" lIns="0" tIns="71120" rIns="0" bIns="0" rtlCol="0">
            <a:spAutoFit/>
          </a:bodyPr>
          <a:lstStyle/>
          <a:p>
            <a:pPr marL="45085" marR="34290" indent="103505">
              <a:lnSpc>
                <a:spcPts val="1220"/>
              </a:lnSpc>
              <a:spcBef>
                <a:spcPts val="560"/>
              </a:spcBef>
            </a:pPr>
            <a:r>
              <a:rPr sz="1050" spc="-20" dirty="0">
                <a:latin typeface="Calibri"/>
                <a:cs typeface="Calibri"/>
              </a:rPr>
              <a:t>CPU </a:t>
            </a:r>
            <a:r>
              <a:rPr sz="1050" spc="-15"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74" name="object 74"/>
          <p:cNvSpPr/>
          <p:nvPr/>
        </p:nvSpPr>
        <p:spPr>
          <a:xfrm>
            <a:off x="1448931" y="4334703"/>
            <a:ext cx="1075610" cy="614932"/>
          </a:xfrm>
          <a:prstGeom prst="rect">
            <a:avLst/>
          </a:prstGeom>
          <a:blipFill>
            <a:blip r:embed="rId23" cstate="print"/>
            <a:stretch>
              <a:fillRect/>
            </a:stretch>
          </a:blipFill>
        </p:spPr>
        <p:txBody>
          <a:bodyPr wrap="square" lIns="0" tIns="0" rIns="0" bIns="0" rtlCol="0"/>
          <a:lstStyle/>
          <a:p>
            <a:endParaRPr/>
          </a:p>
        </p:txBody>
      </p:sp>
      <p:sp>
        <p:nvSpPr>
          <p:cNvPr id="75" name="object 75"/>
          <p:cNvSpPr txBox="1"/>
          <p:nvPr/>
        </p:nvSpPr>
        <p:spPr>
          <a:xfrm>
            <a:off x="1522153" y="4380489"/>
            <a:ext cx="913765" cy="455930"/>
          </a:xfrm>
          <a:prstGeom prst="rect">
            <a:avLst/>
          </a:prstGeom>
          <a:solidFill>
            <a:srgbClr val="EC7C30"/>
          </a:solidFill>
          <a:ln w="12075">
            <a:solidFill>
              <a:srgbClr val="000000"/>
            </a:solidFill>
          </a:ln>
        </p:spPr>
        <p:txBody>
          <a:bodyPr vert="horz" wrap="square" lIns="0" tIns="72390" rIns="0" bIns="0" rtlCol="0">
            <a:spAutoFit/>
          </a:bodyPr>
          <a:lstStyle/>
          <a:p>
            <a:pPr marL="45085" marR="34290" indent="103505">
              <a:lnSpc>
                <a:spcPts val="1220"/>
              </a:lnSpc>
              <a:spcBef>
                <a:spcPts val="570"/>
              </a:spcBef>
            </a:pPr>
            <a:r>
              <a:rPr sz="1050" spc="-20" dirty="0">
                <a:latin typeface="Calibri"/>
                <a:cs typeface="Calibri"/>
              </a:rPr>
              <a:t>CPU </a:t>
            </a:r>
            <a:r>
              <a:rPr sz="1050" spc="-15"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76" name="object 76"/>
          <p:cNvSpPr/>
          <p:nvPr/>
        </p:nvSpPr>
        <p:spPr>
          <a:xfrm>
            <a:off x="1448931" y="4925520"/>
            <a:ext cx="1075610" cy="614932"/>
          </a:xfrm>
          <a:prstGeom prst="rect">
            <a:avLst/>
          </a:prstGeom>
          <a:blipFill>
            <a:blip r:embed="rId25" cstate="print"/>
            <a:stretch>
              <a:fillRect/>
            </a:stretch>
          </a:blipFill>
        </p:spPr>
        <p:txBody>
          <a:bodyPr wrap="square" lIns="0" tIns="0" rIns="0" bIns="0" rtlCol="0"/>
          <a:lstStyle/>
          <a:p>
            <a:endParaRPr/>
          </a:p>
        </p:txBody>
      </p:sp>
      <p:sp>
        <p:nvSpPr>
          <p:cNvPr id="77" name="object 77"/>
          <p:cNvSpPr txBox="1"/>
          <p:nvPr/>
        </p:nvSpPr>
        <p:spPr>
          <a:xfrm>
            <a:off x="1522153" y="4972914"/>
            <a:ext cx="913765" cy="455930"/>
          </a:xfrm>
          <a:prstGeom prst="rect">
            <a:avLst/>
          </a:prstGeom>
          <a:solidFill>
            <a:srgbClr val="EC7C30"/>
          </a:solidFill>
          <a:ln w="12075">
            <a:solidFill>
              <a:srgbClr val="000000"/>
            </a:solidFill>
          </a:ln>
        </p:spPr>
        <p:txBody>
          <a:bodyPr vert="horz" wrap="square" lIns="0" tIns="64769" rIns="0" bIns="0" rtlCol="0">
            <a:spAutoFit/>
          </a:bodyPr>
          <a:lstStyle/>
          <a:p>
            <a:pPr algn="ctr">
              <a:lnSpc>
                <a:spcPts val="1240"/>
              </a:lnSpc>
              <a:spcBef>
                <a:spcPts val="509"/>
              </a:spcBef>
            </a:pPr>
            <a:r>
              <a:rPr sz="1050" spc="-25" dirty="0">
                <a:latin typeface="Calibri"/>
                <a:cs typeface="Calibri"/>
              </a:rPr>
              <a:t>CPU</a:t>
            </a:r>
            <a:r>
              <a:rPr sz="1050" spc="-65" dirty="0">
                <a:latin typeface="Calibri"/>
                <a:cs typeface="Calibri"/>
              </a:rPr>
              <a:t> </a:t>
            </a:r>
            <a:r>
              <a:rPr sz="1050" spc="-15" dirty="0">
                <a:latin typeface="Calibri"/>
                <a:cs typeface="Calibri"/>
              </a:rPr>
              <a:t>Cluster</a:t>
            </a:r>
            <a:endParaRPr sz="1050">
              <a:latin typeface="Calibri"/>
              <a:cs typeface="Calibri"/>
            </a:endParaRPr>
          </a:p>
          <a:p>
            <a:pPr marL="3175" algn="ctr">
              <a:lnSpc>
                <a:spcPts val="1240"/>
              </a:lnSpc>
            </a:pPr>
            <a:r>
              <a:rPr sz="1050" spc="-20" dirty="0">
                <a:latin typeface="Calibri"/>
                <a:cs typeface="Calibri"/>
              </a:rPr>
              <a:t>(4Core,L1$,L2$)</a:t>
            </a:r>
            <a:endParaRPr sz="1050">
              <a:latin typeface="Calibri"/>
              <a:cs typeface="Calibri"/>
            </a:endParaRPr>
          </a:p>
        </p:txBody>
      </p:sp>
      <p:sp>
        <p:nvSpPr>
          <p:cNvPr id="78" name="object 78"/>
          <p:cNvSpPr/>
          <p:nvPr/>
        </p:nvSpPr>
        <p:spPr>
          <a:xfrm>
            <a:off x="3962717" y="3104870"/>
            <a:ext cx="1063524" cy="614932"/>
          </a:xfrm>
          <a:prstGeom prst="rect">
            <a:avLst/>
          </a:prstGeom>
          <a:blipFill>
            <a:blip r:embed="rId26" cstate="print"/>
            <a:stretch>
              <a:fillRect/>
            </a:stretch>
          </a:blipFill>
        </p:spPr>
        <p:txBody>
          <a:bodyPr wrap="square" lIns="0" tIns="0" rIns="0" bIns="0" rtlCol="0"/>
          <a:lstStyle/>
          <a:p>
            <a:endParaRPr/>
          </a:p>
        </p:txBody>
      </p:sp>
      <p:sp>
        <p:nvSpPr>
          <p:cNvPr id="79" name="object 79"/>
          <p:cNvSpPr txBox="1"/>
          <p:nvPr/>
        </p:nvSpPr>
        <p:spPr>
          <a:xfrm>
            <a:off x="4034424" y="3150110"/>
            <a:ext cx="913765" cy="455930"/>
          </a:xfrm>
          <a:prstGeom prst="rect">
            <a:avLst/>
          </a:prstGeom>
          <a:solidFill>
            <a:srgbClr val="EC7C30"/>
          </a:solidFill>
          <a:ln w="12075">
            <a:solidFill>
              <a:srgbClr val="000000"/>
            </a:solidFill>
          </a:ln>
        </p:spPr>
        <p:txBody>
          <a:bodyPr vert="horz" wrap="square" lIns="0" tIns="68580" rIns="0" bIns="0" rtlCol="0">
            <a:spAutoFit/>
          </a:bodyPr>
          <a:lstStyle/>
          <a:p>
            <a:pPr marL="48260" marR="31115" indent="103505">
              <a:lnSpc>
                <a:spcPts val="1220"/>
              </a:lnSpc>
              <a:spcBef>
                <a:spcPts val="540"/>
              </a:spcBef>
            </a:pPr>
            <a:r>
              <a:rPr sz="1050" spc="-20" dirty="0">
                <a:latin typeface="Calibri"/>
                <a:cs typeface="Calibri"/>
              </a:rPr>
              <a:t>CPU </a:t>
            </a:r>
            <a:r>
              <a:rPr sz="1050" spc="-15"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80" name="object 80"/>
          <p:cNvSpPr/>
          <p:nvPr/>
        </p:nvSpPr>
        <p:spPr>
          <a:xfrm>
            <a:off x="3962717" y="3743917"/>
            <a:ext cx="1063524" cy="614932"/>
          </a:xfrm>
          <a:prstGeom prst="rect">
            <a:avLst/>
          </a:prstGeom>
          <a:blipFill>
            <a:blip r:embed="rId27" cstate="print"/>
            <a:stretch>
              <a:fillRect/>
            </a:stretch>
          </a:blipFill>
        </p:spPr>
        <p:txBody>
          <a:bodyPr wrap="square" lIns="0" tIns="0" rIns="0" bIns="0" rtlCol="0"/>
          <a:lstStyle/>
          <a:p>
            <a:endParaRPr/>
          </a:p>
        </p:txBody>
      </p:sp>
      <p:sp>
        <p:nvSpPr>
          <p:cNvPr id="81" name="object 81"/>
          <p:cNvSpPr txBox="1"/>
          <p:nvPr/>
        </p:nvSpPr>
        <p:spPr>
          <a:xfrm>
            <a:off x="4034424" y="3788032"/>
            <a:ext cx="913765" cy="455930"/>
          </a:xfrm>
          <a:prstGeom prst="rect">
            <a:avLst/>
          </a:prstGeom>
          <a:solidFill>
            <a:srgbClr val="EC7C30"/>
          </a:solidFill>
          <a:ln w="12075">
            <a:solidFill>
              <a:srgbClr val="000000"/>
            </a:solidFill>
          </a:ln>
        </p:spPr>
        <p:txBody>
          <a:bodyPr vert="horz" wrap="square" lIns="0" tIns="71120" rIns="0" bIns="0" rtlCol="0">
            <a:spAutoFit/>
          </a:bodyPr>
          <a:lstStyle/>
          <a:p>
            <a:pPr marL="48260" marR="31115" indent="103505">
              <a:lnSpc>
                <a:spcPts val="1220"/>
              </a:lnSpc>
              <a:spcBef>
                <a:spcPts val="560"/>
              </a:spcBef>
            </a:pPr>
            <a:r>
              <a:rPr sz="1050" spc="-20" dirty="0">
                <a:latin typeface="Calibri"/>
                <a:cs typeface="Calibri"/>
              </a:rPr>
              <a:t>CPU </a:t>
            </a:r>
            <a:r>
              <a:rPr sz="1050" spc="-15"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82" name="object 82"/>
          <p:cNvSpPr/>
          <p:nvPr/>
        </p:nvSpPr>
        <p:spPr>
          <a:xfrm>
            <a:off x="3962717" y="4334703"/>
            <a:ext cx="1063524" cy="614932"/>
          </a:xfrm>
          <a:prstGeom prst="rect">
            <a:avLst/>
          </a:prstGeom>
          <a:blipFill>
            <a:blip r:embed="rId26" cstate="print"/>
            <a:stretch>
              <a:fillRect/>
            </a:stretch>
          </a:blipFill>
        </p:spPr>
        <p:txBody>
          <a:bodyPr wrap="square" lIns="0" tIns="0" rIns="0" bIns="0" rtlCol="0"/>
          <a:lstStyle/>
          <a:p>
            <a:endParaRPr/>
          </a:p>
        </p:txBody>
      </p:sp>
      <p:sp>
        <p:nvSpPr>
          <p:cNvPr id="83" name="object 83"/>
          <p:cNvSpPr txBox="1"/>
          <p:nvPr/>
        </p:nvSpPr>
        <p:spPr>
          <a:xfrm>
            <a:off x="4034424" y="4380489"/>
            <a:ext cx="913765" cy="455930"/>
          </a:xfrm>
          <a:prstGeom prst="rect">
            <a:avLst/>
          </a:prstGeom>
          <a:solidFill>
            <a:srgbClr val="EC7C30"/>
          </a:solidFill>
          <a:ln w="12075">
            <a:solidFill>
              <a:srgbClr val="000000"/>
            </a:solidFill>
          </a:ln>
        </p:spPr>
        <p:txBody>
          <a:bodyPr vert="horz" wrap="square" lIns="0" tIns="72390" rIns="0" bIns="0" rtlCol="0">
            <a:spAutoFit/>
          </a:bodyPr>
          <a:lstStyle/>
          <a:p>
            <a:pPr marL="48260" marR="31115" indent="103505">
              <a:lnSpc>
                <a:spcPts val="1220"/>
              </a:lnSpc>
              <a:spcBef>
                <a:spcPts val="570"/>
              </a:spcBef>
            </a:pPr>
            <a:r>
              <a:rPr sz="1050" spc="-20" dirty="0">
                <a:latin typeface="Calibri"/>
                <a:cs typeface="Calibri"/>
              </a:rPr>
              <a:t>CPU </a:t>
            </a:r>
            <a:r>
              <a:rPr sz="1050" spc="-15" dirty="0">
                <a:latin typeface="Calibri"/>
                <a:cs typeface="Calibri"/>
              </a:rPr>
              <a:t>Cluster  (</a:t>
            </a:r>
            <a:r>
              <a:rPr sz="1050" spc="-20" dirty="0">
                <a:latin typeface="Calibri"/>
                <a:cs typeface="Calibri"/>
              </a:rPr>
              <a:t>4</a:t>
            </a:r>
            <a:r>
              <a:rPr sz="1050" spc="10" dirty="0">
                <a:latin typeface="Calibri"/>
                <a:cs typeface="Calibri"/>
              </a:rPr>
              <a:t>C</a:t>
            </a:r>
            <a:r>
              <a:rPr sz="1050" spc="-80" dirty="0">
                <a:latin typeface="Calibri"/>
                <a:cs typeface="Calibri"/>
              </a:rPr>
              <a:t>o</a:t>
            </a:r>
            <a:r>
              <a:rPr sz="1050" spc="10" dirty="0">
                <a:latin typeface="Calibri"/>
                <a:cs typeface="Calibri"/>
              </a:rPr>
              <a:t>r</a:t>
            </a:r>
            <a:r>
              <a:rPr sz="1050" spc="-15" dirty="0">
                <a:latin typeface="Calibri"/>
                <a:cs typeface="Calibri"/>
              </a:rPr>
              <a:t>e</a:t>
            </a:r>
            <a:r>
              <a:rPr sz="1050" spc="-10" dirty="0">
                <a:latin typeface="Calibri"/>
                <a:cs typeface="Calibri"/>
              </a:rPr>
              <a:t>,</a:t>
            </a:r>
            <a:r>
              <a:rPr sz="1050" spc="-15" dirty="0">
                <a:latin typeface="Calibri"/>
                <a:cs typeface="Calibri"/>
              </a:rPr>
              <a:t>L</a:t>
            </a:r>
            <a:r>
              <a:rPr sz="1050" spc="-20" dirty="0">
                <a:latin typeface="Calibri"/>
                <a:cs typeface="Calibri"/>
              </a:rPr>
              <a:t>1</a:t>
            </a:r>
            <a:r>
              <a:rPr sz="1050" spc="-60" dirty="0">
                <a:latin typeface="Calibri"/>
                <a:cs typeface="Calibri"/>
              </a:rPr>
              <a:t>$</a:t>
            </a:r>
            <a:r>
              <a:rPr sz="1050" spc="30" dirty="0">
                <a:latin typeface="Calibri"/>
                <a:cs typeface="Calibri"/>
              </a:rPr>
              <a:t>,</a:t>
            </a:r>
            <a:r>
              <a:rPr sz="1050" spc="-20" dirty="0">
                <a:latin typeface="Calibri"/>
                <a:cs typeface="Calibri"/>
              </a:rPr>
              <a:t>L2$</a:t>
            </a:r>
            <a:r>
              <a:rPr sz="1050" dirty="0">
                <a:latin typeface="Calibri"/>
                <a:cs typeface="Calibri"/>
              </a:rPr>
              <a:t>)</a:t>
            </a:r>
            <a:endParaRPr sz="1050">
              <a:latin typeface="Calibri"/>
              <a:cs typeface="Calibri"/>
            </a:endParaRPr>
          </a:p>
        </p:txBody>
      </p:sp>
      <p:sp>
        <p:nvSpPr>
          <p:cNvPr id="84" name="object 84"/>
          <p:cNvSpPr/>
          <p:nvPr/>
        </p:nvSpPr>
        <p:spPr>
          <a:xfrm>
            <a:off x="3962717" y="4925520"/>
            <a:ext cx="1063524" cy="614932"/>
          </a:xfrm>
          <a:prstGeom prst="rect">
            <a:avLst/>
          </a:prstGeom>
          <a:blipFill>
            <a:blip r:embed="rId28" cstate="print"/>
            <a:stretch>
              <a:fillRect/>
            </a:stretch>
          </a:blipFill>
        </p:spPr>
        <p:txBody>
          <a:bodyPr wrap="square" lIns="0" tIns="0" rIns="0" bIns="0" rtlCol="0"/>
          <a:lstStyle/>
          <a:p>
            <a:endParaRPr/>
          </a:p>
        </p:txBody>
      </p:sp>
      <p:sp>
        <p:nvSpPr>
          <p:cNvPr id="85" name="object 85"/>
          <p:cNvSpPr txBox="1"/>
          <p:nvPr/>
        </p:nvSpPr>
        <p:spPr>
          <a:xfrm>
            <a:off x="4034424" y="4972914"/>
            <a:ext cx="913765" cy="455930"/>
          </a:xfrm>
          <a:prstGeom prst="rect">
            <a:avLst/>
          </a:prstGeom>
          <a:solidFill>
            <a:srgbClr val="EC7C30"/>
          </a:solidFill>
          <a:ln w="12075">
            <a:solidFill>
              <a:srgbClr val="000000"/>
            </a:solidFill>
          </a:ln>
        </p:spPr>
        <p:txBody>
          <a:bodyPr vert="horz" wrap="square" lIns="0" tIns="64769" rIns="0" bIns="0" rtlCol="0">
            <a:spAutoFit/>
          </a:bodyPr>
          <a:lstStyle/>
          <a:p>
            <a:pPr marL="5715" algn="ctr">
              <a:lnSpc>
                <a:spcPts val="1240"/>
              </a:lnSpc>
              <a:spcBef>
                <a:spcPts val="509"/>
              </a:spcBef>
            </a:pPr>
            <a:r>
              <a:rPr sz="1050" spc="-25" dirty="0">
                <a:latin typeface="Calibri"/>
                <a:cs typeface="Calibri"/>
              </a:rPr>
              <a:t>CPU</a:t>
            </a:r>
            <a:r>
              <a:rPr sz="1050" spc="-65" dirty="0">
                <a:latin typeface="Calibri"/>
                <a:cs typeface="Calibri"/>
              </a:rPr>
              <a:t> </a:t>
            </a:r>
            <a:r>
              <a:rPr sz="1050" spc="-15" dirty="0">
                <a:latin typeface="Calibri"/>
                <a:cs typeface="Calibri"/>
              </a:rPr>
              <a:t>Cluster</a:t>
            </a:r>
            <a:endParaRPr sz="1050">
              <a:latin typeface="Calibri"/>
              <a:cs typeface="Calibri"/>
            </a:endParaRPr>
          </a:p>
          <a:p>
            <a:pPr marL="9525" algn="ctr">
              <a:lnSpc>
                <a:spcPts val="1240"/>
              </a:lnSpc>
            </a:pPr>
            <a:r>
              <a:rPr sz="1050" spc="-20" dirty="0">
                <a:latin typeface="Calibri"/>
                <a:cs typeface="Calibri"/>
              </a:rPr>
              <a:t>(4Core,L1$,L2$)</a:t>
            </a:r>
            <a:endParaRPr sz="1050">
              <a:latin typeface="Calibri"/>
              <a:cs typeface="Calibri"/>
            </a:endParaRPr>
          </a:p>
        </p:txBody>
      </p:sp>
      <p:sp>
        <p:nvSpPr>
          <p:cNvPr id="86" name="object 86"/>
          <p:cNvSpPr/>
          <p:nvPr/>
        </p:nvSpPr>
        <p:spPr>
          <a:xfrm>
            <a:off x="2729995" y="4925520"/>
            <a:ext cx="1063524" cy="614932"/>
          </a:xfrm>
          <a:prstGeom prst="rect">
            <a:avLst/>
          </a:prstGeom>
          <a:blipFill>
            <a:blip r:embed="rId29" cstate="print"/>
            <a:stretch>
              <a:fillRect/>
            </a:stretch>
          </a:blipFill>
        </p:spPr>
        <p:txBody>
          <a:bodyPr wrap="square" lIns="0" tIns="0" rIns="0" bIns="0" rtlCol="0"/>
          <a:lstStyle/>
          <a:p>
            <a:endParaRPr/>
          </a:p>
        </p:txBody>
      </p:sp>
      <p:sp>
        <p:nvSpPr>
          <p:cNvPr id="87" name="object 87"/>
          <p:cNvSpPr/>
          <p:nvPr/>
        </p:nvSpPr>
        <p:spPr>
          <a:xfrm>
            <a:off x="2801122" y="4972914"/>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88" name="object 88"/>
          <p:cNvSpPr/>
          <p:nvPr/>
        </p:nvSpPr>
        <p:spPr>
          <a:xfrm>
            <a:off x="2801122" y="4972914"/>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89" name="object 89"/>
          <p:cNvSpPr txBox="1"/>
          <p:nvPr/>
        </p:nvSpPr>
        <p:spPr>
          <a:xfrm>
            <a:off x="2994778" y="5102927"/>
            <a:ext cx="534670" cy="185420"/>
          </a:xfrm>
          <a:prstGeom prst="rect">
            <a:avLst/>
          </a:prstGeom>
        </p:spPr>
        <p:txBody>
          <a:bodyPr vert="horz" wrap="square" lIns="0" tIns="12065" rIns="0" bIns="0" rtlCol="0">
            <a:spAutoFit/>
          </a:bodyPr>
          <a:lstStyle/>
          <a:p>
            <a:pPr marL="12700">
              <a:lnSpc>
                <a:spcPct val="100000"/>
              </a:lnSpc>
              <a:spcBef>
                <a:spcPts val="95"/>
              </a:spcBef>
            </a:pPr>
            <a:r>
              <a:rPr sz="1050" spc="-15" dirty="0">
                <a:latin typeface="Calibri"/>
                <a:cs typeface="Calibri"/>
              </a:rPr>
              <a:t>L3$</a:t>
            </a:r>
            <a:r>
              <a:rPr sz="1050" spc="-80" dirty="0">
                <a:latin typeface="Calibri"/>
                <a:cs typeface="Calibri"/>
              </a:rPr>
              <a:t> </a:t>
            </a:r>
            <a:r>
              <a:rPr sz="1050" spc="-20" dirty="0">
                <a:latin typeface="Calibri"/>
                <a:cs typeface="Calibri"/>
              </a:rPr>
              <a:t>DATA</a:t>
            </a:r>
            <a:endParaRPr sz="1050">
              <a:latin typeface="Calibri"/>
              <a:cs typeface="Calibri"/>
            </a:endParaRPr>
          </a:p>
        </p:txBody>
      </p:sp>
      <p:sp>
        <p:nvSpPr>
          <p:cNvPr id="90" name="object 90"/>
          <p:cNvSpPr/>
          <p:nvPr/>
        </p:nvSpPr>
        <p:spPr>
          <a:xfrm>
            <a:off x="2729995" y="4334703"/>
            <a:ext cx="1063524" cy="614932"/>
          </a:xfrm>
          <a:prstGeom prst="rect">
            <a:avLst/>
          </a:prstGeom>
          <a:blipFill>
            <a:blip r:embed="rId30" cstate="print"/>
            <a:stretch>
              <a:fillRect/>
            </a:stretch>
          </a:blipFill>
        </p:spPr>
        <p:txBody>
          <a:bodyPr wrap="square" lIns="0" tIns="0" rIns="0" bIns="0" rtlCol="0"/>
          <a:lstStyle/>
          <a:p>
            <a:endParaRPr/>
          </a:p>
        </p:txBody>
      </p:sp>
      <p:sp>
        <p:nvSpPr>
          <p:cNvPr id="91" name="object 91"/>
          <p:cNvSpPr/>
          <p:nvPr/>
        </p:nvSpPr>
        <p:spPr>
          <a:xfrm>
            <a:off x="2801122" y="4380489"/>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92" name="object 92"/>
          <p:cNvSpPr/>
          <p:nvPr/>
        </p:nvSpPr>
        <p:spPr>
          <a:xfrm>
            <a:off x="2801122" y="4380489"/>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93" name="object 93"/>
          <p:cNvSpPr txBox="1"/>
          <p:nvPr/>
        </p:nvSpPr>
        <p:spPr>
          <a:xfrm>
            <a:off x="3007478" y="4508926"/>
            <a:ext cx="521970" cy="185420"/>
          </a:xfrm>
          <a:prstGeom prst="rect">
            <a:avLst/>
          </a:prstGeom>
        </p:spPr>
        <p:txBody>
          <a:bodyPr vert="horz" wrap="square" lIns="0" tIns="12065" rIns="0" bIns="0" rtlCol="0">
            <a:spAutoFit/>
          </a:bodyPr>
          <a:lstStyle/>
          <a:p>
            <a:pPr>
              <a:lnSpc>
                <a:spcPct val="100000"/>
              </a:lnSpc>
              <a:spcBef>
                <a:spcPts val="95"/>
              </a:spcBef>
            </a:pPr>
            <a:r>
              <a:rPr sz="1050" spc="-15" dirty="0">
                <a:latin typeface="Calibri"/>
                <a:cs typeface="Calibri"/>
              </a:rPr>
              <a:t>L3$</a:t>
            </a:r>
            <a:r>
              <a:rPr sz="1050" spc="-80" dirty="0">
                <a:latin typeface="Calibri"/>
                <a:cs typeface="Calibri"/>
              </a:rPr>
              <a:t> </a:t>
            </a:r>
            <a:r>
              <a:rPr sz="1050" spc="-20" dirty="0">
                <a:latin typeface="Calibri"/>
                <a:cs typeface="Calibri"/>
              </a:rPr>
              <a:t>DATA</a:t>
            </a:r>
            <a:endParaRPr sz="1050">
              <a:latin typeface="Calibri"/>
              <a:cs typeface="Calibri"/>
            </a:endParaRPr>
          </a:p>
        </p:txBody>
      </p:sp>
      <p:sp>
        <p:nvSpPr>
          <p:cNvPr id="94" name="object 94"/>
          <p:cNvSpPr/>
          <p:nvPr/>
        </p:nvSpPr>
        <p:spPr>
          <a:xfrm>
            <a:off x="2729995" y="3743917"/>
            <a:ext cx="1063524" cy="614932"/>
          </a:xfrm>
          <a:prstGeom prst="rect">
            <a:avLst/>
          </a:prstGeom>
          <a:blipFill>
            <a:blip r:embed="rId31" cstate="print"/>
            <a:stretch>
              <a:fillRect/>
            </a:stretch>
          </a:blipFill>
        </p:spPr>
        <p:txBody>
          <a:bodyPr wrap="square" lIns="0" tIns="0" rIns="0" bIns="0" rtlCol="0"/>
          <a:lstStyle/>
          <a:p>
            <a:endParaRPr/>
          </a:p>
        </p:txBody>
      </p:sp>
      <p:sp>
        <p:nvSpPr>
          <p:cNvPr id="95" name="object 95"/>
          <p:cNvSpPr/>
          <p:nvPr/>
        </p:nvSpPr>
        <p:spPr>
          <a:xfrm>
            <a:off x="2801122" y="3788032"/>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96" name="object 96"/>
          <p:cNvSpPr/>
          <p:nvPr/>
        </p:nvSpPr>
        <p:spPr>
          <a:xfrm>
            <a:off x="2801122" y="3788032"/>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97" name="object 97"/>
          <p:cNvSpPr txBox="1"/>
          <p:nvPr/>
        </p:nvSpPr>
        <p:spPr>
          <a:xfrm>
            <a:off x="2994778" y="3914893"/>
            <a:ext cx="534670" cy="185420"/>
          </a:xfrm>
          <a:prstGeom prst="rect">
            <a:avLst/>
          </a:prstGeom>
        </p:spPr>
        <p:txBody>
          <a:bodyPr vert="horz" wrap="square" lIns="0" tIns="12065" rIns="0" bIns="0" rtlCol="0">
            <a:spAutoFit/>
          </a:bodyPr>
          <a:lstStyle/>
          <a:p>
            <a:pPr marL="12700">
              <a:lnSpc>
                <a:spcPct val="100000"/>
              </a:lnSpc>
              <a:spcBef>
                <a:spcPts val="95"/>
              </a:spcBef>
            </a:pPr>
            <a:r>
              <a:rPr sz="1050" spc="-15" dirty="0">
                <a:latin typeface="Calibri"/>
                <a:cs typeface="Calibri"/>
              </a:rPr>
              <a:t>L3$</a:t>
            </a:r>
            <a:r>
              <a:rPr sz="1050" spc="-80" dirty="0">
                <a:latin typeface="Calibri"/>
                <a:cs typeface="Calibri"/>
              </a:rPr>
              <a:t> </a:t>
            </a:r>
            <a:r>
              <a:rPr sz="1050" spc="-20" dirty="0">
                <a:latin typeface="Calibri"/>
                <a:cs typeface="Calibri"/>
              </a:rPr>
              <a:t>DATA</a:t>
            </a:r>
            <a:endParaRPr sz="1050">
              <a:latin typeface="Calibri"/>
              <a:cs typeface="Calibri"/>
            </a:endParaRPr>
          </a:p>
        </p:txBody>
      </p:sp>
      <p:sp>
        <p:nvSpPr>
          <p:cNvPr id="98" name="object 98"/>
          <p:cNvSpPr/>
          <p:nvPr/>
        </p:nvSpPr>
        <p:spPr>
          <a:xfrm>
            <a:off x="2729995" y="3104870"/>
            <a:ext cx="1063524" cy="614932"/>
          </a:xfrm>
          <a:prstGeom prst="rect">
            <a:avLst/>
          </a:prstGeom>
          <a:blipFill>
            <a:blip r:embed="rId32" cstate="print"/>
            <a:stretch>
              <a:fillRect/>
            </a:stretch>
          </a:blipFill>
        </p:spPr>
        <p:txBody>
          <a:bodyPr wrap="square" lIns="0" tIns="0" rIns="0" bIns="0" rtlCol="0"/>
          <a:lstStyle/>
          <a:p>
            <a:endParaRPr/>
          </a:p>
        </p:txBody>
      </p:sp>
      <p:sp>
        <p:nvSpPr>
          <p:cNvPr id="99" name="object 99"/>
          <p:cNvSpPr/>
          <p:nvPr/>
        </p:nvSpPr>
        <p:spPr>
          <a:xfrm>
            <a:off x="2801122" y="3150110"/>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100" name="object 100"/>
          <p:cNvSpPr/>
          <p:nvPr/>
        </p:nvSpPr>
        <p:spPr>
          <a:xfrm>
            <a:off x="2801122" y="3150110"/>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101" name="object 101"/>
          <p:cNvSpPr txBox="1"/>
          <p:nvPr/>
        </p:nvSpPr>
        <p:spPr>
          <a:xfrm>
            <a:off x="3007478" y="3275042"/>
            <a:ext cx="521970" cy="185420"/>
          </a:xfrm>
          <a:prstGeom prst="rect">
            <a:avLst/>
          </a:prstGeom>
        </p:spPr>
        <p:txBody>
          <a:bodyPr vert="horz" wrap="square" lIns="0" tIns="12065" rIns="0" bIns="0" rtlCol="0">
            <a:spAutoFit/>
          </a:bodyPr>
          <a:lstStyle/>
          <a:p>
            <a:pPr>
              <a:lnSpc>
                <a:spcPct val="100000"/>
              </a:lnSpc>
              <a:spcBef>
                <a:spcPts val="95"/>
              </a:spcBef>
            </a:pPr>
            <a:r>
              <a:rPr sz="1050" spc="-15" dirty="0">
                <a:latin typeface="Calibri"/>
                <a:cs typeface="Calibri"/>
              </a:rPr>
              <a:t>L3$</a:t>
            </a:r>
            <a:r>
              <a:rPr sz="1050" spc="-80" dirty="0">
                <a:latin typeface="Calibri"/>
                <a:cs typeface="Calibri"/>
              </a:rPr>
              <a:t> </a:t>
            </a:r>
            <a:r>
              <a:rPr sz="1050" spc="-20" dirty="0">
                <a:latin typeface="Calibri"/>
                <a:cs typeface="Calibri"/>
              </a:rPr>
              <a:t>DATA</a:t>
            </a:r>
            <a:endParaRPr sz="1050">
              <a:latin typeface="Calibri"/>
              <a:cs typeface="Calibri"/>
            </a:endParaRPr>
          </a:p>
        </p:txBody>
      </p:sp>
      <p:sp>
        <p:nvSpPr>
          <p:cNvPr id="102" name="object 102"/>
          <p:cNvSpPr/>
          <p:nvPr/>
        </p:nvSpPr>
        <p:spPr>
          <a:xfrm>
            <a:off x="2729995" y="2489938"/>
            <a:ext cx="1063524" cy="614932"/>
          </a:xfrm>
          <a:prstGeom prst="rect">
            <a:avLst/>
          </a:prstGeom>
          <a:blipFill>
            <a:blip r:embed="rId31" cstate="print"/>
            <a:stretch>
              <a:fillRect/>
            </a:stretch>
          </a:blipFill>
        </p:spPr>
        <p:txBody>
          <a:bodyPr wrap="square" lIns="0" tIns="0" rIns="0" bIns="0" rtlCol="0"/>
          <a:lstStyle/>
          <a:p>
            <a:endParaRPr/>
          </a:p>
        </p:txBody>
      </p:sp>
      <p:sp>
        <p:nvSpPr>
          <p:cNvPr id="103" name="object 103"/>
          <p:cNvSpPr txBox="1"/>
          <p:nvPr/>
        </p:nvSpPr>
        <p:spPr>
          <a:xfrm>
            <a:off x="2801122" y="2534856"/>
            <a:ext cx="913765" cy="455930"/>
          </a:xfrm>
          <a:prstGeom prst="rect">
            <a:avLst/>
          </a:prstGeom>
          <a:solidFill>
            <a:srgbClr val="FFFFFF"/>
          </a:solidFill>
          <a:ln w="12075">
            <a:solidFill>
              <a:srgbClr val="000000"/>
            </a:solidFill>
          </a:ln>
        </p:spPr>
        <p:txBody>
          <a:bodyPr vert="horz" wrap="square" lIns="0" tIns="3810" rIns="0" bIns="0" rtlCol="0">
            <a:spAutoFit/>
          </a:bodyPr>
          <a:lstStyle/>
          <a:p>
            <a:pPr>
              <a:lnSpc>
                <a:spcPct val="100000"/>
              </a:lnSpc>
              <a:spcBef>
                <a:spcPts val="30"/>
              </a:spcBef>
            </a:pPr>
            <a:endParaRPr sz="900">
              <a:latin typeface="Times New Roman"/>
              <a:cs typeface="Times New Roman"/>
            </a:endParaRPr>
          </a:p>
          <a:p>
            <a:pPr marL="130810">
              <a:lnSpc>
                <a:spcPct val="100000"/>
              </a:lnSpc>
            </a:pPr>
            <a:r>
              <a:rPr sz="1050" spc="-15" dirty="0">
                <a:latin typeface="Calibri"/>
                <a:cs typeface="Calibri"/>
              </a:rPr>
              <a:t>Home</a:t>
            </a:r>
            <a:r>
              <a:rPr sz="1050" spc="-20" dirty="0">
                <a:latin typeface="Calibri"/>
                <a:cs typeface="Calibri"/>
              </a:rPr>
              <a:t> Agent</a:t>
            </a:r>
            <a:endParaRPr sz="1050">
              <a:latin typeface="Calibri"/>
              <a:cs typeface="Calibri"/>
            </a:endParaRPr>
          </a:p>
        </p:txBody>
      </p:sp>
      <p:sp>
        <p:nvSpPr>
          <p:cNvPr id="104" name="object 104"/>
          <p:cNvSpPr/>
          <p:nvPr/>
        </p:nvSpPr>
        <p:spPr>
          <a:xfrm>
            <a:off x="1448931" y="2489938"/>
            <a:ext cx="1075610" cy="614932"/>
          </a:xfrm>
          <a:prstGeom prst="rect">
            <a:avLst/>
          </a:prstGeom>
          <a:blipFill>
            <a:blip r:embed="rId23" cstate="print"/>
            <a:stretch>
              <a:fillRect/>
            </a:stretch>
          </a:blipFill>
        </p:spPr>
        <p:txBody>
          <a:bodyPr wrap="square" lIns="0" tIns="0" rIns="0" bIns="0" rtlCol="0"/>
          <a:lstStyle/>
          <a:p>
            <a:endParaRPr/>
          </a:p>
        </p:txBody>
      </p:sp>
      <p:sp>
        <p:nvSpPr>
          <p:cNvPr id="105" name="object 105"/>
          <p:cNvSpPr txBox="1"/>
          <p:nvPr/>
        </p:nvSpPr>
        <p:spPr>
          <a:xfrm>
            <a:off x="1522153" y="2534856"/>
            <a:ext cx="913765" cy="455930"/>
          </a:xfrm>
          <a:prstGeom prst="rect">
            <a:avLst/>
          </a:prstGeom>
          <a:solidFill>
            <a:srgbClr val="00AFEF"/>
          </a:solidFill>
          <a:ln w="12075">
            <a:solidFill>
              <a:srgbClr val="000000"/>
            </a:solidFill>
          </a:ln>
        </p:spPr>
        <p:txBody>
          <a:bodyPr vert="horz" wrap="square" lIns="0" tIns="3810" rIns="0" bIns="0" rtlCol="0">
            <a:spAutoFit/>
          </a:bodyPr>
          <a:lstStyle/>
          <a:p>
            <a:pPr>
              <a:lnSpc>
                <a:spcPct val="100000"/>
              </a:lnSpc>
              <a:spcBef>
                <a:spcPts val="30"/>
              </a:spcBef>
            </a:pPr>
            <a:endParaRPr sz="900">
              <a:latin typeface="Times New Roman"/>
              <a:cs typeface="Times New Roman"/>
            </a:endParaRPr>
          </a:p>
          <a:p>
            <a:pPr marL="64135">
              <a:lnSpc>
                <a:spcPct val="100000"/>
              </a:lnSpc>
            </a:pPr>
            <a:r>
              <a:rPr sz="1050" spc="-20" dirty="0">
                <a:latin typeface="Calibri"/>
                <a:cs typeface="Calibri"/>
              </a:rPr>
              <a:t>DDR</a:t>
            </a:r>
            <a:r>
              <a:rPr sz="1050" spc="-70" dirty="0">
                <a:latin typeface="Calibri"/>
                <a:cs typeface="Calibri"/>
              </a:rPr>
              <a:t> </a:t>
            </a:r>
            <a:r>
              <a:rPr sz="1050" spc="-20" dirty="0">
                <a:latin typeface="Calibri"/>
                <a:cs typeface="Calibri"/>
              </a:rPr>
              <a:t>Controller</a:t>
            </a:r>
            <a:endParaRPr sz="1050">
              <a:latin typeface="Calibri"/>
              <a:cs typeface="Calibri"/>
            </a:endParaRPr>
          </a:p>
        </p:txBody>
      </p:sp>
      <p:sp>
        <p:nvSpPr>
          <p:cNvPr id="106" name="object 106"/>
          <p:cNvSpPr/>
          <p:nvPr/>
        </p:nvSpPr>
        <p:spPr>
          <a:xfrm>
            <a:off x="3962717" y="2489938"/>
            <a:ext cx="1063524" cy="614932"/>
          </a:xfrm>
          <a:prstGeom prst="rect">
            <a:avLst/>
          </a:prstGeom>
          <a:blipFill>
            <a:blip r:embed="rId26" cstate="print"/>
            <a:stretch>
              <a:fillRect/>
            </a:stretch>
          </a:blipFill>
        </p:spPr>
        <p:txBody>
          <a:bodyPr wrap="square" lIns="0" tIns="0" rIns="0" bIns="0" rtlCol="0"/>
          <a:lstStyle/>
          <a:p>
            <a:endParaRPr/>
          </a:p>
        </p:txBody>
      </p:sp>
      <p:sp>
        <p:nvSpPr>
          <p:cNvPr id="107" name="object 107"/>
          <p:cNvSpPr txBox="1"/>
          <p:nvPr/>
        </p:nvSpPr>
        <p:spPr>
          <a:xfrm>
            <a:off x="4034424" y="2534856"/>
            <a:ext cx="913765" cy="455930"/>
          </a:xfrm>
          <a:prstGeom prst="rect">
            <a:avLst/>
          </a:prstGeom>
          <a:solidFill>
            <a:srgbClr val="00AFEF"/>
          </a:solidFill>
          <a:ln w="12075">
            <a:solidFill>
              <a:srgbClr val="000000"/>
            </a:solidFill>
          </a:ln>
        </p:spPr>
        <p:txBody>
          <a:bodyPr vert="horz" wrap="square" lIns="0" tIns="3810" rIns="0" bIns="0" rtlCol="0">
            <a:spAutoFit/>
          </a:bodyPr>
          <a:lstStyle/>
          <a:p>
            <a:pPr>
              <a:lnSpc>
                <a:spcPct val="100000"/>
              </a:lnSpc>
              <a:spcBef>
                <a:spcPts val="30"/>
              </a:spcBef>
            </a:pPr>
            <a:endParaRPr sz="900">
              <a:latin typeface="Times New Roman"/>
              <a:cs typeface="Times New Roman"/>
            </a:endParaRPr>
          </a:p>
          <a:p>
            <a:pPr marL="66675">
              <a:lnSpc>
                <a:spcPct val="100000"/>
              </a:lnSpc>
            </a:pPr>
            <a:r>
              <a:rPr sz="1050" spc="-20" dirty="0">
                <a:latin typeface="Calibri"/>
                <a:cs typeface="Calibri"/>
              </a:rPr>
              <a:t>DDR</a:t>
            </a:r>
            <a:r>
              <a:rPr sz="1050" spc="-70" dirty="0">
                <a:latin typeface="Calibri"/>
                <a:cs typeface="Calibri"/>
              </a:rPr>
              <a:t> </a:t>
            </a:r>
            <a:r>
              <a:rPr sz="1050" spc="-15" dirty="0">
                <a:latin typeface="Calibri"/>
                <a:cs typeface="Calibri"/>
              </a:rPr>
              <a:t>Controller</a:t>
            </a:r>
            <a:endParaRPr sz="1050">
              <a:latin typeface="Calibri"/>
              <a:cs typeface="Calibri"/>
            </a:endParaRPr>
          </a:p>
        </p:txBody>
      </p:sp>
      <p:sp>
        <p:nvSpPr>
          <p:cNvPr id="108" name="object 108"/>
          <p:cNvSpPr/>
          <p:nvPr/>
        </p:nvSpPr>
        <p:spPr>
          <a:xfrm>
            <a:off x="2729995" y="5564560"/>
            <a:ext cx="1063524" cy="614932"/>
          </a:xfrm>
          <a:prstGeom prst="rect">
            <a:avLst/>
          </a:prstGeom>
          <a:blipFill>
            <a:blip r:embed="rId33" cstate="print"/>
            <a:stretch>
              <a:fillRect/>
            </a:stretch>
          </a:blipFill>
        </p:spPr>
        <p:txBody>
          <a:bodyPr wrap="square" lIns="0" tIns="0" rIns="0" bIns="0" rtlCol="0"/>
          <a:lstStyle/>
          <a:p>
            <a:endParaRPr/>
          </a:p>
        </p:txBody>
      </p:sp>
      <p:sp>
        <p:nvSpPr>
          <p:cNvPr id="109" name="object 109"/>
          <p:cNvSpPr/>
          <p:nvPr/>
        </p:nvSpPr>
        <p:spPr>
          <a:xfrm>
            <a:off x="2801122" y="5610917"/>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110" name="object 110"/>
          <p:cNvSpPr/>
          <p:nvPr/>
        </p:nvSpPr>
        <p:spPr>
          <a:xfrm>
            <a:off x="2801122" y="5610917"/>
            <a:ext cx="913765" cy="455930"/>
          </a:xfrm>
          <a:custGeom>
            <a:avLst/>
            <a:gdLst/>
            <a:ahLst/>
            <a:cxnLst/>
            <a:rect l="l" t="t" r="r" b="b"/>
            <a:pathLst>
              <a:path w="913764" h="455929">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111" name="object 111"/>
          <p:cNvSpPr txBox="1"/>
          <p:nvPr/>
        </p:nvSpPr>
        <p:spPr>
          <a:xfrm>
            <a:off x="2932548" y="5742778"/>
            <a:ext cx="673735" cy="185420"/>
          </a:xfrm>
          <a:prstGeom prst="rect">
            <a:avLst/>
          </a:prstGeom>
        </p:spPr>
        <p:txBody>
          <a:bodyPr vert="horz" wrap="square" lIns="0" tIns="12065" rIns="0" bIns="0" rtlCol="0">
            <a:spAutoFit/>
          </a:bodyPr>
          <a:lstStyle/>
          <a:p>
            <a:pPr>
              <a:lnSpc>
                <a:spcPct val="100000"/>
              </a:lnSpc>
              <a:spcBef>
                <a:spcPts val="95"/>
              </a:spcBef>
            </a:pPr>
            <a:r>
              <a:rPr sz="1050" spc="-15" dirty="0">
                <a:latin typeface="Calibri"/>
                <a:cs typeface="Calibri"/>
              </a:rPr>
              <a:t>Home</a:t>
            </a:r>
            <a:r>
              <a:rPr sz="1050" spc="-60" dirty="0">
                <a:latin typeface="Calibri"/>
                <a:cs typeface="Calibri"/>
              </a:rPr>
              <a:t> </a:t>
            </a:r>
            <a:r>
              <a:rPr sz="1050" spc="-20" dirty="0">
                <a:latin typeface="Calibri"/>
                <a:cs typeface="Calibri"/>
              </a:rPr>
              <a:t>Agent</a:t>
            </a:r>
            <a:endParaRPr sz="1050">
              <a:latin typeface="Calibri"/>
              <a:cs typeface="Calibri"/>
            </a:endParaRPr>
          </a:p>
        </p:txBody>
      </p:sp>
      <p:sp>
        <p:nvSpPr>
          <p:cNvPr id="112" name="object 112"/>
          <p:cNvSpPr/>
          <p:nvPr/>
        </p:nvSpPr>
        <p:spPr>
          <a:xfrm>
            <a:off x="1448931" y="5564560"/>
            <a:ext cx="1075610" cy="614932"/>
          </a:xfrm>
          <a:prstGeom prst="rect">
            <a:avLst/>
          </a:prstGeom>
          <a:blipFill>
            <a:blip r:embed="rId34" cstate="print"/>
            <a:stretch>
              <a:fillRect/>
            </a:stretch>
          </a:blipFill>
        </p:spPr>
        <p:txBody>
          <a:bodyPr wrap="square" lIns="0" tIns="0" rIns="0" bIns="0" rtlCol="0"/>
          <a:lstStyle/>
          <a:p>
            <a:endParaRPr/>
          </a:p>
        </p:txBody>
      </p:sp>
      <p:sp>
        <p:nvSpPr>
          <p:cNvPr id="113" name="object 113"/>
          <p:cNvSpPr txBox="1"/>
          <p:nvPr/>
        </p:nvSpPr>
        <p:spPr>
          <a:xfrm>
            <a:off x="1522153" y="5610917"/>
            <a:ext cx="913765" cy="455930"/>
          </a:xfrm>
          <a:prstGeom prst="rect">
            <a:avLst/>
          </a:prstGeom>
          <a:solidFill>
            <a:srgbClr val="00AFEF"/>
          </a:solidFill>
          <a:ln w="12075">
            <a:solidFill>
              <a:srgbClr val="000000"/>
            </a:solidFill>
          </a:ln>
        </p:spPr>
        <p:txBody>
          <a:bodyPr vert="horz" wrap="square" lIns="0" tIns="5080" rIns="0" bIns="0" rtlCol="0">
            <a:spAutoFit/>
          </a:bodyPr>
          <a:lstStyle/>
          <a:p>
            <a:pPr>
              <a:lnSpc>
                <a:spcPct val="100000"/>
              </a:lnSpc>
              <a:spcBef>
                <a:spcPts val="40"/>
              </a:spcBef>
            </a:pPr>
            <a:endParaRPr sz="950">
              <a:latin typeface="Times New Roman"/>
              <a:cs typeface="Times New Roman"/>
            </a:endParaRPr>
          </a:p>
          <a:p>
            <a:pPr marL="64135">
              <a:lnSpc>
                <a:spcPct val="100000"/>
              </a:lnSpc>
            </a:pPr>
            <a:r>
              <a:rPr sz="1050" spc="-20" dirty="0">
                <a:latin typeface="Calibri"/>
                <a:cs typeface="Calibri"/>
              </a:rPr>
              <a:t>DDR</a:t>
            </a:r>
            <a:r>
              <a:rPr sz="1050" spc="-70" dirty="0">
                <a:latin typeface="Calibri"/>
                <a:cs typeface="Calibri"/>
              </a:rPr>
              <a:t> </a:t>
            </a:r>
            <a:r>
              <a:rPr sz="1050" spc="-20" dirty="0">
                <a:latin typeface="Calibri"/>
                <a:cs typeface="Calibri"/>
              </a:rPr>
              <a:t>Controller</a:t>
            </a:r>
            <a:endParaRPr sz="1050">
              <a:latin typeface="Calibri"/>
              <a:cs typeface="Calibri"/>
            </a:endParaRPr>
          </a:p>
        </p:txBody>
      </p:sp>
      <p:sp>
        <p:nvSpPr>
          <p:cNvPr id="114" name="object 114"/>
          <p:cNvSpPr/>
          <p:nvPr/>
        </p:nvSpPr>
        <p:spPr>
          <a:xfrm>
            <a:off x="3962717" y="5564560"/>
            <a:ext cx="1063524" cy="614932"/>
          </a:xfrm>
          <a:prstGeom prst="rect">
            <a:avLst/>
          </a:prstGeom>
          <a:blipFill>
            <a:blip r:embed="rId35" cstate="print"/>
            <a:stretch>
              <a:fillRect/>
            </a:stretch>
          </a:blipFill>
        </p:spPr>
        <p:txBody>
          <a:bodyPr wrap="square" lIns="0" tIns="0" rIns="0" bIns="0" rtlCol="0"/>
          <a:lstStyle/>
          <a:p>
            <a:endParaRPr/>
          </a:p>
        </p:txBody>
      </p:sp>
      <p:sp>
        <p:nvSpPr>
          <p:cNvPr id="115" name="object 115"/>
          <p:cNvSpPr txBox="1"/>
          <p:nvPr/>
        </p:nvSpPr>
        <p:spPr>
          <a:xfrm>
            <a:off x="4034424" y="5610917"/>
            <a:ext cx="913765" cy="455930"/>
          </a:xfrm>
          <a:prstGeom prst="rect">
            <a:avLst/>
          </a:prstGeom>
          <a:solidFill>
            <a:srgbClr val="00AFEF"/>
          </a:solidFill>
          <a:ln w="12075">
            <a:solidFill>
              <a:srgbClr val="000000"/>
            </a:solidFill>
          </a:ln>
        </p:spPr>
        <p:txBody>
          <a:bodyPr vert="horz" wrap="square" lIns="0" tIns="5080" rIns="0" bIns="0" rtlCol="0">
            <a:spAutoFit/>
          </a:bodyPr>
          <a:lstStyle/>
          <a:p>
            <a:pPr>
              <a:lnSpc>
                <a:spcPct val="100000"/>
              </a:lnSpc>
              <a:spcBef>
                <a:spcPts val="40"/>
              </a:spcBef>
            </a:pPr>
            <a:endParaRPr sz="950">
              <a:latin typeface="Times New Roman"/>
              <a:cs typeface="Times New Roman"/>
            </a:endParaRPr>
          </a:p>
          <a:p>
            <a:pPr marL="66675">
              <a:lnSpc>
                <a:spcPct val="100000"/>
              </a:lnSpc>
            </a:pPr>
            <a:r>
              <a:rPr sz="1050" spc="-20" dirty="0">
                <a:latin typeface="Calibri"/>
                <a:cs typeface="Calibri"/>
              </a:rPr>
              <a:t>DDR</a:t>
            </a:r>
            <a:r>
              <a:rPr sz="1050" spc="-70" dirty="0">
                <a:latin typeface="Calibri"/>
                <a:cs typeface="Calibri"/>
              </a:rPr>
              <a:t> </a:t>
            </a:r>
            <a:r>
              <a:rPr sz="1050" spc="-15" dirty="0">
                <a:latin typeface="Calibri"/>
                <a:cs typeface="Calibri"/>
              </a:rPr>
              <a:t>Controller</a:t>
            </a:r>
            <a:endParaRPr sz="1050">
              <a:latin typeface="Calibri"/>
              <a:cs typeface="Calibri"/>
            </a:endParaRPr>
          </a:p>
        </p:txBody>
      </p:sp>
      <p:sp>
        <p:nvSpPr>
          <p:cNvPr id="116" name="object 116"/>
          <p:cNvSpPr/>
          <p:nvPr/>
        </p:nvSpPr>
        <p:spPr>
          <a:xfrm>
            <a:off x="9618736" y="3358077"/>
            <a:ext cx="1003097" cy="542587"/>
          </a:xfrm>
          <a:prstGeom prst="rect">
            <a:avLst/>
          </a:prstGeom>
          <a:blipFill>
            <a:blip r:embed="rId36" cstate="print"/>
            <a:stretch>
              <a:fillRect/>
            </a:stretch>
          </a:blipFill>
        </p:spPr>
        <p:txBody>
          <a:bodyPr wrap="square" lIns="0" tIns="0" rIns="0" bIns="0" rtlCol="0"/>
          <a:lstStyle/>
          <a:p>
            <a:endParaRPr/>
          </a:p>
        </p:txBody>
      </p:sp>
      <p:sp>
        <p:nvSpPr>
          <p:cNvPr id="117" name="object 117"/>
          <p:cNvSpPr/>
          <p:nvPr/>
        </p:nvSpPr>
        <p:spPr>
          <a:xfrm>
            <a:off x="9657248" y="3366502"/>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118" name="object 118"/>
          <p:cNvSpPr/>
          <p:nvPr/>
        </p:nvSpPr>
        <p:spPr>
          <a:xfrm>
            <a:off x="9657249" y="3366502"/>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ln w="12075">
            <a:solidFill>
              <a:srgbClr val="000000"/>
            </a:solidFill>
          </a:ln>
        </p:spPr>
        <p:txBody>
          <a:bodyPr wrap="square" lIns="0" tIns="0" rIns="0" bIns="0" rtlCol="0"/>
          <a:lstStyle/>
          <a:p>
            <a:endParaRPr/>
          </a:p>
        </p:txBody>
      </p:sp>
      <p:sp>
        <p:nvSpPr>
          <p:cNvPr id="119" name="object 119"/>
          <p:cNvSpPr txBox="1"/>
          <p:nvPr/>
        </p:nvSpPr>
        <p:spPr>
          <a:xfrm>
            <a:off x="9811489" y="3414427"/>
            <a:ext cx="633095" cy="340360"/>
          </a:xfrm>
          <a:prstGeom prst="rect">
            <a:avLst/>
          </a:prstGeom>
        </p:spPr>
        <p:txBody>
          <a:bodyPr vert="horz" wrap="square" lIns="0" tIns="12065" rIns="0" bIns="0" rtlCol="0">
            <a:spAutoFit/>
          </a:bodyPr>
          <a:lstStyle/>
          <a:p>
            <a:pPr algn="ctr">
              <a:lnSpc>
                <a:spcPts val="1240"/>
              </a:lnSpc>
              <a:spcBef>
                <a:spcPts val="95"/>
              </a:spcBef>
            </a:pPr>
            <a:r>
              <a:rPr sz="1050" spc="-15" dirty="0">
                <a:latin typeface="Calibri"/>
                <a:cs typeface="Calibri"/>
              </a:rPr>
              <a:t>Network</a:t>
            </a:r>
            <a:r>
              <a:rPr sz="1050" spc="-114" dirty="0">
                <a:latin typeface="Calibri"/>
                <a:cs typeface="Calibri"/>
              </a:rPr>
              <a:t> </a:t>
            </a:r>
            <a:r>
              <a:rPr sz="1050" spc="10" dirty="0">
                <a:latin typeface="Calibri"/>
                <a:cs typeface="Calibri"/>
              </a:rPr>
              <a:t>IO</a:t>
            </a:r>
            <a:endParaRPr sz="1050">
              <a:latin typeface="Calibri"/>
              <a:cs typeface="Calibri"/>
            </a:endParaRPr>
          </a:p>
          <a:p>
            <a:pPr algn="ctr">
              <a:lnSpc>
                <a:spcPts val="1240"/>
              </a:lnSpc>
            </a:pPr>
            <a:r>
              <a:rPr sz="1050" spc="-15" dirty="0">
                <a:latin typeface="Calibri"/>
                <a:cs typeface="Calibri"/>
              </a:rPr>
              <a:t>Cluster</a:t>
            </a:r>
            <a:endParaRPr sz="1050">
              <a:latin typeface="Calibri"/>
              <a:cs typeface="Calibri"/>
            </a:endParaRPr>
          </a:p>
        </p:txBody>
      </p:sp>
      <p:sp>
        <p:nvSpPr>
          <p:cNvPr id="120" name="object 120"/>
          <p:cNvSpPr/>
          <p:nvPr/>
        </p:nvSpPr>
        <p:spPr>
          <a:xfrm>
            <a:off x="9618736" y="4081527"/>
            <a:ext cx="1003097" cy="542587"/>
          </a:xfrm>
          <a:prstGeom prst="rect">
            <a:avLst/>
          </a:prstGeom>
          <a:blipFill>
            <a:blip r:embed="rId37" cstate="print"/>
            <a:stretch>
              <a:fillRect/>
            </a:stretch>
          </a:blipFill>
        </p:spPr>
        <p:txBody>
          <a:bodyPr wrap="square" lIns="0" tIns="0" rIns="0" bIns="0" rtlCol="0"/>
          <a:lstStyle/>
          <a:p>
            <a:endParaRPr/>
          </a:p>
        </p:txBody>
      </p:sp>
      <p:sp>
        <p:nvSpPr>
          <p:cNvPr id="121" name="object 121"/>
          <p:cNvSpPr/>
          <p:nvPr/>
        </p:nvSpPr>
        <p:spPr>
          <a:xfrm>
            <a:off x="9657248" y="4095739"/>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122" name="object 122"/>
          <p:cNvSpPr txBox="1"/>
          <p:nvPr/>
        </p:nvSpPr>
        <p:spPr>
          <a:xfrm>
            <a:off x="9657249" y="4095739"/>
            <a:ext cx="913765" cy="455930"/>
          </a:xfrm>
          <a:prstGeom prst="rect">
            <a:avLst/>
          </a:prstGeom>
          <a:ln w="12075">
            <a:solidFill>
              <a:srgbClr val="000000"/>
            </a:solidFill>
          </a:ln>
        </p:spPr>
        <p:txBody>
          <a:bodyPr vert="horz" wrap="square" lIns="0" tIns="635" rIns="0" bIns="0" rtlCol="0">
            <a:spAutoFit/>
          </a:bodyPr>
          <a:lstStyle/>
          <a:p>
            <a:pPr>
              <a:lnSpc>
                <a:spcPct val="100000"/>
              </a:lnSpc>
              <a:spcBef>
                <a:spcPts val="5"/>
              </a:spcBef>
            </a:pPr>
            <a:endParaRPr sz="950">
              <a:latin typeface="Times New Roman"/>
              <a:cs typeface="Times New Roman"/>
            </a:endParaRPr>
          </a:p>
          <a:p>
            <a:pPr marL="23495" algn="ctr">
              <a:lnSpc>
                <a:spcPct val="100000"/>
              </a:lnSpc>
            </a:pPr>
            <a:r>
              <a:rPr sz="1050" spc="-20" dirty="0">
                <a:latin typeface="Calibri"/>
                <a:cs typeface="Calibri"/>
              </a:rPr>
              <a:t>HCCS</a:t>
            </a:r>
            <a:endParaRPr sz="1050">
              <a:latin typeface="Calibri"/>
              <a:cs typeface="Calibri"/>
            </a:endParaRPr>
          </a:p>
        </p:txBody>
      </p:sp>
      <p:sp>
        <p:nvSpPr>
          <p:cNvPr id="123" name="object 123"/>
          <p:cNvSpPr/>
          <p:nvPr/>
        </p:nvSpPr>
        <p:spPr>
          <a:xfrm>
            <a:off x="9618736" y="4901405"/>
            <a:ext cx="1003097" cy="542587"/>
          </a:xfrm>
          <a:prstGeom prst="rect">
            <a:avLst/>
          </a:prstGeom>
          <a:blipFill>
            <a:blip r:embed="rId38" cstate="print"/>
            <a:stretch>
              <a:fillRect/>
            </a:stretch>
          </a:blipFill>
        </p:spPr>
        <p:txBody>
          <a:bodyPr wrap="square" lIns="0" tIns="0" rIns="0" bIns="0" rtlCol="0"/>
          <a:lstStyle/>
          <a:p>
            <a:endParaRPr/>
          </a:p>
        </p:txBody>
      </p:sp>
      <p:sp>
        <p:nvSpPr>
          <p:cNvPr id="124" name="object 124"/>
          <p:cNvSpPr/>
          <p:nvPr/>
        </p:nvSpPr>
        <p:spPr>
          <a:xfrm>
            <a:off x="9657248" y="4915954"/>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125" name="object 125"/>
          <p:cNvSpPr txBox="1"/>
          <p:nvPr/>
        </p:nvSpPr>
        <p:spPr>
          <a:xfrm>
            <a:off x="9657249" y="4915954"/>
            <a:ext cx="913765" cy="455930"/>
          </a:xfrm>
          <a:prstGeom prst="rect">
            <a:avLst/>
          </a:prstGeom>
          <a:ln w="12075">
            <a:solidFill>
              <a:srgbClr val="000000"/>
            </a:solidFill>
          </a:ln>
        </p:spPr>
        <p:txBody>
          <a:bodyPr vert="horz" wrap="square" lIns="0" tIns="64769" rIns="0" bIns="0" rtlCol="0">
            <a:spAutoFit/>
          </a:bodyPr>
          <a:lstStyle/>
          <a:p>
            <a:pPr marL="20955" algn="ctr">
              <a:lnSpc>
                <a:spcPts val="1240"/>
              </a:lnSpc>
              <a:spcBef>
                <a:spcPts val="509"/>
              </a:spcBef>
            </a:pPr>
            <a:r>
              <a:rPr sz="1050" spc="-25" dirty="0">
                <a:latin typeface="Calibri"/>
                <a:cs typeface="Calibri"/>
              </a:rPr>
              <a:t>IO_MGMT</a:t>
            </a:r>
            <a:r>
              <a:rPr sz="1050" spc="-10" dirty="0">
                <a:latin typeface="Calibri"/>
                <a:cs typeface="Calibri"/>
              </a:rPr>
              <a:t> </a:t>
            </a:r>
            <a:r>
              <a:rPr sz="1050" spc="-40" dirty="0">
                <a:latin typeface="Calibri"/>
                <a:cs typeface="Calibri"/>
              </a:rPr>
              <a:t>IO</a:t>
            </a:r>
            <a:endParaRPr sz="1050">
              <a:latin typeface="Calibri"/>
              <a:cs typeface="Calibri"/>
            </a:endParaRPr>
          </a:p>
          <a:p>
            <a:pPr marL="25400" algn="ctr">
              <a:lnSpc>
                <a:spcPts val="1240"/>
              </a:lnSpc>
            </a:pPr>
            <a:r>
              <a:rPr sz="1050" spc="-15" dirty="0">
                <a:latin typeface="Calibri"/>
                <a:cs typeface="Calibri"/>
              </a:rPr>
              <a:t>Cluster</a:t>
            </a:r>
            <a:endParaRPr sz="1050">
              <a:latin typeface="Calibri"/>
              <a:cs typeface="Calibri"/>
            </a:endParaRPr>
          </a:p>
        </p:txBody>
      </p:sp>
      <p:sp>
        <p:nvSpPr>
          <p:cNvPr id="126" name="object 126"/>
          <p:cNvSpPr/>
          <p:nvPr/>
        </p:nvSpPr>
        <p:spPr>
          <a:xfrm>
            <a:off x="9618736" y="2562283"/>
            <a:ext cx="1003097" cy="542587"/>
          </a:xfrm>
          <a:prstGeom prst="rect">
            <a:avLst/>
          </a:prstGeom>
          <a:blipFill>
            <a:blip r:embed="rId39" cstate="print"/>
            <a:stretch>
              <a:fillRect/>
            </a:stretch>
          </a:blipFill>
        </p:spPr>
        <p:txBody>
          <a:bodyPr wrap="square" lIns="0" tIns="0" rIns="0" bIns="0" rtlCol="0"/>
          <a:lstStyle/>
          <a:p>
            <a:endParaRPr/>
          </a:p>
        </p:txBody>
      </p:sp>
      <p:sp>
        <p:nvSpPr>
          <p:cNvPr id="127" name="object 127"/>
          <p:cNvSpPr/>
          <p:nvPr/>
        </p:nvSpPr>
        <p:spPr>
          <a:xfrm>
            <a:off x="9657248" y="2568938"/>
            <a:ext cx="913765" cy="455930"/>
          </a:xfrm>
          <a:custGeom>
            <a:avLst/>
            <a:gdLst/>
            <a:ahLst/>
            <a:cxnLst/>
            <a:rect l="l" t="t" r="r" b="b"/>
            <a:pathLst>
              <a:path w="913765" h="455930">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128" name="object 128"/>
          <p:cNvSpPr txBox="1"/>
          <p:nvPr/>
        </p:nvSpPr>
        <p:spPr>
          <a:xfrm>
            <a:off x="9657249" y="2568938"/>
            <a:ext cx="913765" cy="455930"/>
          </a:xfrm>
          <a:prstGeom prst="rect">
            <a:avLst/>
          </a:prstGeom>
          <a:ln w="12075">
            <a:solidFill>
              <a:srgbClr val="000000"/>
            </a:solidFill>
          </a:ln>
        </p:spPr>
        <p:txBody>
          <a:bodyPr vert="horz" wrap="square" lIns="0" tIns="3810" rIns="0" bIns="0" rtlCol="0">
            <a:spAutoFit/>
          </a:bodyPr>
          <a:lstStyle/>
          <a:p>
            <a:pPr>
              <a:lnSpc>
                <a:spcPct val="100000"/>
              </a:lnSpc>
              <a:spcBef>
                <a:spcPts val="30"/>
              </a:spcBef>
            </a:pPr>
            <a:endParaRPr sz="900">
              <a:latin typeface="Times New Roman"/>
              <a:cs typeface="Times New Roman"/>
            </a:endParaRPr>
          </a:p>
          <a:p>
            <a:pPr marL="78740">
              <a:lnSpc>
                <a:spcPct val="100000"/>
              </a:lnSpc>
            </a:pPr>
            <a:r>
              <a:rPr sz="1050" spc="-10" dirty="0">
                <a:latin typeface="Calibri"/>
                <a:cs typeface="Calibri"/>
              </a:rPr>
              <a:t>PCIe </a:t>
            </a:r>
            <a:r>
              <a:rPr sz="1050" spc="-40" dirty="0">
                <a:latin typeface="Calibri"/>
                <a:cs typeface="Calibri"/>
              </a:rPr>
              <a:t>IO</a:t>
            </a:r>
            <a:r>
              <a:rPr sz="1050" spc="-15" dirty="0">
                <a:latin typeface="Calibri"/>
                <a:cs typeface="Calibri"/>
              </a:rPr>
              <a:t> Cluster</a:t>
            </a:r>
            <a:endParaRPr sz="1050">
              <a:latin typeface="Calibri"/>
              <a:cs typeface="Calibri"/>
            </a:endParaRPr>
          </a:p>
        </p:txBody>
      </p:sp>
      <p:sp>
        <p:nvSpPr>
          <p:cNvPr id="129" name="object 129"/>
          <p:cNvSpPr/>
          <p:nvPr/>
        </p:nvSpPr>
        <p:spPr>
          <a:xfrm>
            <a:off x="9618736" y="5636905"/>
            <a:ext cx="1003097" cy="542587"/>
          </a:xfrm>
          <a:prstGeom prst="rect">
            <a:avLst/>
          </a:prstGeom>
          <a:blipFill>
            <a:blip r:embed="rId40" cstate="print"/>
            <a:stretch>
              <a:fillRect/>
            </a:stretch>
          </a:blipFill>
        </p:spPr>
        <p:txBody>
          <a:bodyPr wrap="square" lIns="0" tIns="0" rIns="0" bIns="0" rtlCol="0"/>
          <a:lstStyle/>
          <a:p>
            <a:endParaRPr/>
          </a:p>
        </p:txBody>
      </p:sp>
      <p:sp>
        <p:nvSpPr>
          <p:cNvPr id="130" name="object 130"/>
          <p:cNvSpPr/>
          <p:nvPr/>
        </p:nvSpPr>
        <p:spPr>
          <a:xfrm>
            <a:off x="9657248" y="5645096"/>
            <a:ext cx="913765" cy="455930"/>
          </a:xfrm>
          <a:custGeom>
            <a:avLst/>
            <a:gdLst/>
            <a:ahLst/>
            <a:cxnLst/>
            <a:rect l="l" t="t" r="r" b="b"/>
            <a:pathLst>
              <a:path w="913765" h="455929">
                <a:moveTo>
                  <a:pt x="0" y="455709"/>
                </a:moveTo>
                <a:lnTo>
                  <a:pt x="913551" y="455709"/>
                </a:lnTo>
                <a:lnTo>
                  <a:pt x="913551" y="0"/>
                </a:lnTo>
                <a:lnTo>
                  <a:pt x="0" y="0"/>
                </a:lnTo>
                <a:lnTo>
                  <a:pt x="0" y="455709"/>
                </a:lnTo>
                <a:close/>
              </a:path>
            </a:pathLst>
          </a:custGeom>
          <a:solidFill>
            <a:srgbClr val="FFFFFF"/>
          </a:solidFill>
        </p:spPr>
        <p:txBody>
          <a:bodyPr wrap="square" lIns="0" tIns="0" rIns="0" bIns="0" rtlCol="0"/>
          <a:lstStyle/>
          <a:p>
            <a:endParaRPr/>
          </a:p>
        </p:txBody>
      </p:sp>
      <p:sp>
        <p:nvSpPr>
          <p:cNvPr id="131" name="object 131"/>
          <p:cNvSpPr txBox="1"/>
          <p:nvPr/>
        </p:nvSpPr>
        <p:spPr>
          <a:xfrm>
            <a:off x="9657249" y="5645096"/>
            <a:ext cx="913765" cy="455930"/>
          </a:xfrm>
          <a:prstGeom prst="rect">
            <a:avLst/>
          </a:prstGeom>
          <a:ln w="12075">
            <a:solidFill>
              <a:srgbClr val="000000"/>
            </a:solidFill>
          </a:ln>
        </p:spPr>
        <p:txBody>
          <a:bodyPr vert="horz" wrap="square" lIns="0" tIns="66675" rIns="0" bIns="0" rtlCol="0">
            <a:spAutoFit/>
          </a:bodyPr>
          <a:lstStyle/>
          <a:p>
            <a:pPr marL="23495" algn="ctr">
              <a:lnSpc>
                <a:spcPts val="1240"/>
              </a:lnSpc>
              <a:spcBef>
                <a:spcPts val="525"/>
              </a:spcBef>
            </a:pPr>
            <a:r>
              <a:rPr sz="1050" spc="-20" dirty="0">
                <a:latin typeface="Calibri"/>
                <a:cs typeface="Calibri"/>
              </a:rPr>
              <a:t>HAC_SAS</a:t>
            </a:r>
            <a:r>
              <a:rPr sz="1050" spc="-70" dirty="0">
                <a:latin typeface="Calibri"/>
                <a:cs typeface="Calibri"/>
              </a:rPr>
              <a:t> </a:t>
            </a:r>
            <a:r>
              <a:rPr sz="1050" spc="10" dirty="0">
                <a:latin typeface="Calibri"/>
                <a:cs typeface="Calibri"/>
              </a:rPr>
              <a:t>IO</a:t>
            </a:r>
            <a:endParaRPr sz="1050">
              <a:latin typeface="Calibri"/>
              <a:cs typeface="Calibri"/>
            </a:endParaRPr>
          </a:p>
          <a:p>
            <a:pPr marL="25400" algn="ctr">
              <a:lnSpc>
                <a:spcPts val="1240"/>
              </a:lnSpc>
            </a:pPr>
            <a:r>
              <a:rPr sz="1050" spc="-15" dirty="0">
                <a:latin typeface="Calibri"/>
                <a:cs typeface="Calibri"/>
              </a:rPr>
              <a:t>Cluster</a:t>
            </a:r>
            <a:endParaRPr sz="1050">
              <a:latin typeface="Calibri"/>
              <a:cs typeface="Calibri"/>
            </a:endParaRPr>
          </a:p>
        </p:txBody>
      </p:sp>
      <p:sp>
        <p:nvSpPr>
          <p:cNvPr id="132" name="object 132"/>
          <p:cNvSpPr txBox="1"/>
          <p:nvPr/>
        </p:nvSpPr>
        <p:spPr>
          <a:xfrm>
            <a:off x="1802230" y="2218323"/>
            <a:ext cx="429259" cy="185420"/>
          </a:xfrm>
          <a:prstGeom prst="rect">
            <a:avLst/>
          </a:prstGeom>
        </p:spPr>
        <p:txBody>
          <a:bodyPr vert="horz" wrap="square" lIns="0" tIns="12065" rIns="0" bIns="0" rtlCol="0">
            <a:spAutoFit/>
          </a:bodyPr>
          <a:lstStyle/>
          <a:p>
            <a:pPr>
              <a:lnSpc>
                <a:spcPct val="100000"/>
              </a:lnSpc>
              <a:spcBef>
                <a:spcPts val="95"/>
              </a:spcBef>
            </a:pPr>
            <a:r>
              <a:rPr sz="1050" spc="-20" dirty="0">
                <a:latin typeface="Calibri"/>
                <a:cs typeface="Calibri"/>
              </a:rPr>
              <a:t>CPU</a:t>
            </a:r>
            <a:r>
              <a:rPr sz="1050" spc="-114" dirty="0">
                <a:latin typeface="Calibri"/>
                <a:cs typeface="Calibri"/>
              </a:rPr>
              <a:t> </a:t>
            </a:r>
            <a:r>
              <a:rPr sz="1050" spc="15" dirty="0">
                <a:latin typeface="Calibri"/>
                <a:cs typeface="Calibri"/>
              </a:rPr>
              <a:t>die</a:t>
            </a:r>
            <a:endParaRPr sz="1050">
              <a:latin typeface="Calibri"/>
              <a:cs typeface="Calibri"/>
            </a:endParaRPr>
          </a:p>
        </p:txBody>
      </p:sp>
      <p:sp>
        <p:nvSpPr>
          <p:cNvPr id="133" name="object 133"/>
          <p:cNvSpPr/>
          <p:nvPr/>
        </p:nvSpPr>
        <p:spPr>
          <a:xfrm>
            <a:off x="5219610" y="2152288"/>
            <a:ext cx="4036560" cy="4123543"/>
          </a:xfrm>
          <a:prstGeom prst="rect">
            <a:avLst/>
          </a:prstGeom>
          <a:blipFill>
            <a:blip r:embed="rId41" cstate="print"/>
            <a:stretch>
              <a:fillRect/>
            </a:stretch>
          </a:blipFill>
        </p:spPr>
        <p:txBody>
          <a:bodyPr wrap="square" lIns="0" tIns="0" rIns="0" bIns="0" rtlCol="0"/>
          <a:lstStyle/>
          <a:p>
            <a:endParaRPr/>
          </a:p>
        </p:txBody>
      </p:sp>
      <p:sp>
        <p:nvSpPr>
          <p:cNvPr id="134" name="object 134"/>
          <p:cNvSpPr/>
          <p:nvPr/>
        </p:nvSpPr>
        <p:spPr>
          <a:xfrm>
            <a:off x="5295185" y="2193063"/>
            <a:ext cx="3883025" cy="3987800"/>
          </a:xfrm>
          <a:custGeom>
            <a:avLst/>
            <a:gdLst/>
            <a:ahLst/>
            <a:cxnLst/>
            <a:rect l="l" t="t" r="r" b="b"/>
            <a:pathLst>
              <a:path w="3883025" h="3987800">
                <a:moveTo>
                  <a:pt x="0" y="3987495"/>
                </a:moveTo>
                <a:lnTo>
                  <a:pt x="3882510" y="3987495"/>
                </a:lnTo>
                <a:lnTo>
                  <a:pt x="3882510" y="0"/>
                </a:lnTo>
                <a:lnTo>
                  <a:pt x="0" y="0"/>
                </a:lnTo>
                <a:lnTo>
                  <a:pt x="0" y="3987495"/>
                </a:lnTo>
                <a:close/>
              </a:path>
            </a:pathLst>
          </a:custGeom>
          <a:ln w="12083">
            <a:solidFill>
              <a:srgbClr val="000000"/>
            </a:solidFill>
            <a:prstDash val="sysDash"/>
          </a:ln>
        </p:spPr>
        <p:txBody>
          <a:bodyPr wrap="square" lIns="0" tIns="0" rIns="0" bIns="0" rtlCol="0"/>
          <a:lstStyle/>
          <a:p>
            <a:endParaRPr/>
          </a:p>
        </p:txBody>
      </p:sp>
      <p:sp>
        <p:nvSpPr>
          <p:cNvPr id="135" name="object 135"/>
          <p:cNvSpPr txBox="1"/>
          <p:nvPr/>
        </p:nvSpPr>
        <p:spPr>
          <a:xfrm>
            <a:off x="5684983" y="2201121"/>
            <a:ext cx="431165" cy="185420"/>
          </a:xfrm>
          <a:prstGeom prst="rect">
            <a:avLst/>
          </a:prstGeom>
        </p:spPr>
        <p:txBody>
          <a:bodyPr vert="horz" wrap="square" lIns="0" tIns="12065" rIns="0" bIns="0" rtlCol="0">
            <a:spAutoFit/>
          </a:bodyPr>
          <a:lstStyle/>
          <a:p>
            <a:pPr>
              <a:lnSpc>
                <a:spcPct val="100000"/>
              </a:lnSpc>
              <a:spcBef>
                <a:spcPts val="95"/>
              </a:spcBef>
            </a:pPr>
            <a:r>
              <a:rPr sz="1050" spc="-20" dirty="0">
                <a:latin typeface="Calibri"/>
                <a:cs typeface="Calibri"/>
              </a:rPr>
              <a:t>CPU</a:t>
            </a:r>
            <a:r>
              <a:rPr sz="1050" spc="-114" dirty="0">
                <a:latin typeface="Calibri"/>
                <a:cs typeface="Calibri"/>
              </a:rPr>
              <a:t> </a:t>
            </a:r>
            <a:r>
              <a:rPr sz="1050" spc="20" dirty="0">
                <a:latin typeface="Calibri"/>
                <a:cs typeface="Calibri"/>
              </a:rPr>
              <a:t>die</a:t>
            </a:r>
            <a:endParaRPr sz="1050">
              <a:latin typeface="Calibri"/>
              <a:cs typeface="Calibri"/>
            </a:endParaRPr>
          </a:p>
        </p:txBody>
      </p:sp>
      <p:sp>
        <p:nvSpPr>
          <p:cNvPr id="136" name="object 136"/>
          <p:cNvSpPr/>
          <p:nvPr/>
        </p:nvSpPr>
        <p:spPr>
          <a:xfrm>
            <a:off x="9219913" y="2152288"/>
            <a:ext cx="1740313" cy="4123543"/>
          </a:xfrm>
          <a:prstGeom prst="rect">
            <a:avLst/>
          </a:prstGeom>
          <a:blipFill>
            <a:blip r:embed="rId42" cstate="print"/>
            <a:stretch>
              <a:fillRect/>
            </a:stretch>
          </a:blipFill>
        </p:spPr>
        <p:txBody>
          <a:bodyPr wrap="square" lIns="0" tIns="0" rIns="0" bIns="0" rtlCol="0"/>
          <a:lstStyle/>
          <a:p>
            <a:endParaRPr/>
          </a:p>
        </p:txBody>
      </p:sp>
      <p:sp>
        <p:nvSpPr>
          <p:cNvPr id="137" name="object 137"/>
          <p:cNvSpPr/>
          <p:nvPr/>
        </p:nvSpPr>
        <p:spPr>
          <a:xfrm>
            <a:off x="9291944" y="2193063"/>
            <a:ext cx="1598930" cy="3987800"/>
          </a:xfrm>
          <a:custGeom>
            <a:avLst/>
            <a:gdLst/>
            <a:ahLst/>
            <a:cxnLst/>
            <a:rect l="l" t="t" r="r" b="b"/>
            <a:pathLst>
              <a:path w="1598929" h="3987800">
                <a:moveTo>
                  <a:pt x="0" y="3987495"/>
                </a:moveTo>
                <a:lnTo>
                  <a:pt x="1598719" y="3987495"/>
                </a:lnTo>
                <a:lnTo>
                  <a:pt x="1598719" y="0"/>
                </a:lnTo>
                <a:lnTo>
                  <a:pt x="0" y="0"/>
                </a:lnTo>
                <a:lnTo>
                  <a:pt x="0" y="3987495"/>
                </a:lnTo>
                <a:close/>
              </a:path>
            </a:pathLst>
          </a:custGeom>
          <a:ln w="12093">
            <a:solidFill>
              <a:srgbClr val="000000"/>
            </a:solidFill>
            <a:prstDash val="sysDash"/>
          </a:ln>
        </p:spPr>
        <p:txBody>
          <a:bodyPr wrap="square" lIns="0" tIns="0" rIns="0" bIns="0" rtlCol="0"/>
          <a:lstStyle/>
          <a:p>
            <a:endParaRPr/>
          </a:p>
        </p:txBody>
      </p:sp>
      <p:sp>
        <p:nvSpPr>
          <p:cNvPr id="138" name="object 138"/>
          <p:cNvSpPr txBox="1"/>
          <p:nvPr/>
        </p:nvSpPr>
        <p:spPr>
          <a:xfrm>
            <a:off x="9737173" y="2192279"/>
            <a:ext cx="320675" cy="185420"/>
          </a:xfrm>
          <a:prstGeom prst="rect">
            <a:avLst/>
          </a:prstGeom>
        </p:spPr>
        <p:txBody>
          <a:bodyPr vert="horz" wrap="square" lIns="0" tIns="12065" rIns="0" bIns="0" rtlCol="0">
            <a:spAutoFit/>
          </a:bodyPr>
          <a:lstStyle/>
          <a:p>
            <a:pPr>
              <a:lnSpc>
                <a:spcPct val="100000"/>
              </a:lnSpc>
              <a:spcBef>
                <a:spcPts val="95"/>
              </a:spcBef>
            </a:pPr>
            <a:r>
              <a:rPr sz="1050" spc="10" dirty="0">
                <a:latin typeface="Calibri"/>
                <a:cs typeface="Calibri"/>
              </a:rPr>
              <a:t>IO</a:t>
            </a:r>
            <a:r>
              <a:rPr sz="1050" spc="-140" dirty="0">
                <a:latin typeface="Calibri"/>
                <a:cs typeface="Calibri"/>
              </a:rPr>
              <a:t> </a:t>
            </a:r>
            <a:r>
              <a:rPr sz="1050" spc="-15" dirty="0">
                <a:latin typeface="Calibri"/>
                <a:cs typeface="Calibri"/>
              </a:rPr>
              <a:t>die</a:t>
            </a:r>
            <a:endParaRPr sz="1050">
              <a:latin typeface="Calibri"/>
              <a:cs typeface="Calibri"/>
            </a:endParaRPr>
          </a:p>
        </p:txBody>
      </p:sp>
      <p:sp>
        <p:nvSpPr>
          <p:cNvPr id="139" name="object 139"/>
          <p:cNvSpPr txBox="1"/>
          <p:nvPr/>
        </p:nvSpPr>
        <p:spPr>
          <a:xfrm>
            <a:off x="1618722" y="1915760"/>
            <a:ext cx="765175" cy="200025"/>
          </a:xfrm>
          <a:prstGeom prst="rect">
            <a:avLst/>
          </a:prstGeom>
        </p:spPr>
        <p:txBody>
          <a:bodyPr vert="horz" wrap="square" lIns="0" tIns="11430" rIns="0" bIns="0" rtlCol="0">
            <a:spAutoFit/>
          </a:bodyPr>
          <a:lstStyle/>
          <a:p>
            <a:pPr marL="12700">
              <a:lnSpc>
                <a:spcPct val="100000"/>
              </a:lnSpc>
              <a:spcBef>
                <a:spcPts val="90"/>
              </a:spcBef>
            </a:pPr>
            <a:r>
              <a:rPr sz="1150" spc="-10" dirty="0">
                <a:latin typeface="Calibri"/>
                <a:cs typeface="Calibri"/>
              </a:rPr>
              <a:t>Kunpeng920</a:t>
            </a:r>
            <a:endParaRPr sz="1150">
              <a:latin typeface="Calibri"/>
              <a:cs typeface="Calibri"/>
            </a:endParaRPr>
          </a:p>
        </p:txBody>
      </p:sp>
      <p:sp>
        <p:nvSpPr>
          <p:cNvPr id="140" name="object 140"/>
          <p:cNvSpPr/>
          <p:nvPr/>
        </p:nvSpPr>
        <p:spPr>
          <a:xfrm>
            <a:off x="4989985" y="3370135"/>
            <a:ext cx="290052" cy="831967"/>
          </a:xfrm>
          <a:prstGeom prst="rect">
            <a:avLst/>
          </a:prstGeom>
          <a:blipFill>
            <a:blip r:embed="rId43" cstate="print"/>
            <a:stretch>
              <a:fillRect/>
            </a:stretch>
          </a:blipFill>
        </p:spPr>
        <p:txBody>
          <a:bodyPr wrap="square" lIns="0" tIns="0" rIns="0" bIns="0" rtlCol="0"/>
          <a:lstStyle/>
          <a:p>
            <a:endParaRPr/>
          </a:p>
        </p:txBody>
      </p:sp>
      <p:sp>
        <p:nvSpPr>
          <p:cNvPr id="141" name="object 141"/>
          <p:cNvSpPr/>
          <p:nvPr/>
        </p:nvSpPr>
        <p:spPr>
          <a:xfrm>
            <a:off x="5066688" y="3414346"/>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solidFill>
            <a:srgbClr val="528135"/>
          </a:solidFill>
        </p:spPr>
        <p:txBody>
          <a:bodyPr wrap="square" lIns="0" tIns="0" rIns="0" bIns="0" rtlCol="0"/>
          <a:lstStyle/>
          <a:p>
            <a:endParaRPr/>
          </a:p>
        </p:txBody>
      </p:sp>
      <p:sp>
        <p:nvSpPr>
          <p:cNvPr id="142" name="object 142"/>
          <p:cNvSpPr/>
          <p:nvPr/>
        </p:nvSpPr>
        <p:spPr>
          <a:xfrm>
            <a:off x="5066688" y="3414346"/>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ln w="12096">
            <a:solidFill>
              <a:srgbClr val="C7C7C7"/>
            </a:solidFill>
          </a:ln>
        </p:spPr>
        <p:txBody>
          <a:bodyPr wrap="square" lIns="0" tIns="0" rIns="0" bIns="0" rtlCol="0"/>
          <a:lstStyle/>
          <a:p>
            <a:endParaRPr/>
          </a:p>
        </p:txBody>
      </p:sp>
      <p:sp>
        <p:nvSpPr>
          <p:cNvPr id="143" name="object 143"/>
          <p:cNvSpPr/>
          <p:nvPr/>
        </p:nvSpPr>
        <p:spPr>
          <a:xfrm>
            <a:off x="4989985" y="4624083"/>
            <a:ext cx="277966" cy="831967"/>
          </a:xfrm>
          <a:prstGeom prst="rect">
            <a:avLst/>
          </a:prstGeom>
          <a:blipFill>
            <a:blip r:embed="rId44" cstate="print"/>
            <a:stretch>
              <a:fillRect/>
            </a:stretch>
          </a:blipFill>
        </p:spPr>
        <p:txBody>
          <a:bodyPr wrap="square" lIns="0" tIns="0" rIns="0" bIns="0" rtlCol="0"/>
          <a:lstStyle/>
          <a:p>
            <a:endParaRPr/>
          </a:p>
        </p:txBody>
      </p:sp>
      <p:sp>
        <p:nvSpPr>
          <p:cNvPr id="144" name="object 144"/>
          <p:cNvSpPr/>
          <p:nvPr/>
        </p:nvSpPr>
        <p:spPr>
          <a:xfrm>
            <a:off x="5057664" y="4667538"/>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solidFill>
            <a:srgbClr val="528135"/>
          </a:solidFill>
        </p:spPr>
        <p:txBody>
          <a:bodyPr wrap="square" lIns="0" tIns="0" rIns="0" bIns="0" rtlCol="0"/>
          <a:lstStyle/>
          <a:p>
            <a:endParaRPr/>
          </a:p>
        </p:txBody>
      </p:sp>
      <p:sp>
        <p:nvSpPr>
          <p:cNvPr id="145" name="object 145"/>
          <p:cNvSpPr/>
          <p:nvPr/>
        </p:nvSpPr>
        <p:spPr>
          <a:xfrm>
            <a:off x="5057664" y="4667538"/>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ln w="12096">
            <a:solidFill>
              <a:srgbClr val="C7C7C7"/>
            </a:solidFill>
          </a:ln>
        </p:spPr>
        <p:txBody>
          <a:bodyPr wrap="square" lIns="0" tIns="0" rIns="0" bIns="0" rtlCol="0"/>
          <a:lstStyle/>
          <a:p>
            <a:endParaRPr/>
          </a:p>
        </p:txBody>
      </p:sp>
      <p:sp>
        <p:nvSpPr>
          <p:cNvPr id="146" name="object 146"/>
          <p:cNvSpPr/>
          <p:nvPr/>
        </p:nvSpPr>
        <p:spPr>
          <a:xfrm>
            <a:off x="5231695" y="3370135"/>
            <a:ext cx="277966" cy="831967"/>
          </a:xfrm>
          <a:prstGeom prst="rect">
            <a:avLst/>
          </a:prstGeom>
          <a:blipFill>
            <a:blip r:embed="rId45" cstate="print"/>
            <a:stretch>
              <a:fillRect/>
            </a:stretch>
          </a:blipFill>
        </p:spPr>
        <p:txBody>
          <a:bodyPr wrap="square" lIns="0" tIns="0" rIns="0" bIns="0" rtlCol="0"/>
          <a:lstStyle/>
          <a:p>
            <a:endParaRPr/>
          </a:p>
        </p:txBody>
      </p:sp>
      <p:sp>
        <p:nvSpPr>
          <p:cNvPr id="147" name="object 147"/>
          <p:cNvSpPr/>
          <p:nvPr/>
        </p:nvSpPr>
        <p:spPr>
          <a:xfrm>
            <a:off x="5304209" y="3414346"/>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solidFill>
            <a:srgbClr val="528135"/>
          </a:solidFill>
        </p:spPr>
        <p:txBody>
          <a:bodyPr wrap="square" lIns="0" tIns="0" rIns="0" bIns="0" rtlCol="0"/>
          <a:lstStyle/>
          <a:p>
            <a:endParaRPr/>
          </a:p>
        </p:txBody>
      </p:sp>
      <p:sp>
        <p:nvSpPr>
          <p:cNvPr id="148" name="object 148"/>
          <p:cNvSpPr/>
          <p:nvPr/>
        </p:nvSpPr>
        <p:spPr>
          <a:xfrm>
            <a:off x="5304209" y="3414346"/>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ln w="12096">
            <a:solidFill>
              <a:srgbClr val="C7C7C7"/>
            </a:solidFill>
          </a:ln>
        </p:spPr>
        <p:txBody>
          <a:bodyPr wrap="square" lIns="0" tIns="0" rIns="0" bIns="0" rtlCol="0"/>
          <a:lstStyle/>
          <a:p>
            <a:endParaRPr/>
          </a:p>
        </p:txBody>
      </p:sp>
      <p:sp>
        <p:nvSpPr>
          <p:cNvPr id="149" name="object 149"/>
          <p:cNvSpPr/>
          <p:nvPr/>
        </p:nvSpPr>
        <p:spPr>
          <a:xfrm>
            <a:off x="5231695" y="4624083"/>
            <a:ext cx="277966" cy="831967"/>
          </a:xfrm>
          <a:prstGeom prst="rect">
            <a:avLst/>
          </a:prstGeom>
          <a:blipFill>
            <a:blip r:embed="rId46" cstate="print"/>
            <a:stretch>
              <a:fillRect/>
            </a:stretch>
          </a:blipFill>
        </p:spPr>
        <p:txBody>
          <a:bodyPr wrap="square" lIns="0" tIns="0" rIns="0" bIns="0" rtlCol="0"/>
          <a:lstStyle/>
          <a:p>
            <a:endParaRPr/>
          </a:p>
        </p:txBody>
      </p:sp>
      <p:sp>
        <p:nvSpPr>
          <p:cNvPr id="150" name="object 150"/>
          <p:cNvSpPr/>
          <p:nvPr/>
        </p:nvSpPr>
        <p:spPr>
          <a:xfrm>
            <a:off x="5304209" y="4667538"/>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solidFill>
            <a:srgbClr val="528135"/>
          </a:solidFill>
        </p:spPr>
        <p:txBody>
          <a:bodyPr wrap="square" lIns="0" tIns="0" rIns="0" bIns="0" rtlCol="0"/>
          <a:lstStyle/>
          <a:p>
            <a:endParaRPr/>
          </a:p>
        </p:txBody>
      </p:sp>
      <p:sp>
        <p:nvSpPr>
          <p:cNvPr id="151" name="object 151"/>
          <p:cNvSpPr/>
          <p:nvPr/>
        </p:nvSpPr>
        <p:spPr>
          <a:xfrm>
            <a:off x="5304209" y="4667538"/>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ln w="12096">
            <a:solidFill>
              <a:srgbClr val="C7C7C7"/>
            </a:solidFill>
          </a:ln>
        </p:spPr>
        <p:txBody>
          <a:bodyPr wrap="square" lIns="0" tIns="0" rIns="0" bIns="0" rtlCol="0"/>
          <a:lstStyle/>
          <a:p>
            <a:endParaRPr/>
          </a:p>
        </p:txBody>
      </p:sp>
      <p:sp>
        <p:nvSpPr>
          <p:cNvPr id="152" name="object 152"/>
          <p:cNvSpPr/>
          <p:nvPr/>
        </p:nvSpPr>
        <p:spPr>
          <a:xfrm>
            <a:off x="8978203" y="3370135"/>
            <a:ext cx="277966" cy="831967"/>
          </a:xfrm>
          <a:prstGeom prst="rect">
            <a:avLst/>
          </a:prstGeom>
          <a:blipFill>
            <a:blip r:embed="rId47" cstate="print"/>
            <a:stretch>
              <a:fillRect/>
            </a:stretch>
          </a:blipFill>
        </p:spPr>
        <p:txBody>
          <a:bodyPr wrap="square" lIns="0" tIns="0" rIns="0" bIns="0" rtlCol="0"/>
          <a:lstStyle/>
          <a:p>
            <a:endParaRPr/>
          </a:p>
        </p:txBody>
      </p:sp>
      <p:sp>
        <p:nvSpPr>
          <p:cNvPr id="153" name="object 153"/>
          <p:cNvSpPr/>
          <p:nvPr/>
        </p:nvSpPr>
        <p:spPr>
          <a:xfrm>
            <a:off x="9054423" y="3414346"/>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solidFill>
            <a:srgbClr val="528135"/>
          </a:solidFill>
        </p:spPr>
        <p:txBody>
          <a:bodyPr wrap="square" lIns="0" tIns="0" rIns="0" bIns="0" rtlCol="0"/>
          <a:lstStyle/>
          <a:p>
            <a:endParaRPr/>
          </a:p>
        </p:txBody>
      </p:sp>
      <p:sp>
        <p:nvSpPr>
          <p:cNvPr id="154" name="object 154"/>
          <p:cNvSpPr/>
          <p:nvPr/>
        </p:nvSpPr>
        <p:spPr>
          <a:xfrm>
            <a:off x="9054424" y="3414346"/>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ln w="12096">
            <a:solidFill>
              <a:srgbClr val="C7C7C7"/>
            </a:solidFill>
          </a:ln>
        </p:spPr>
        <p:txBody>
          <a:bodyPr wrap="square" lIns="0" tIns="0" rIns="0" bIns="0" rtlCol="0"/>
          <a:lstStyle/>
          <a:p>
            <a:endParaRPr/>
          </a:p>
        </p:txBody>
      </p:sp>
      <p:sp>
        <p:nvSpPr>
          <p:cNvPr id="155" name="object 155"/>
          <p:cNvSpPr/>
          <p:nvPr/>
        </p:nvSpPr>
        <p:spPr>
          <a:xfrm>
            <a:off x="8978203" y="4503508"/>
            <a:ext cx="277966" cy="844024"/>
          </a:xfrm>
          <a:prstGeom prst="rect">
            <a:avLst/>
          </a:prstGeom>
          <a:blipFill>
            <a:blip r:embed="rId48" cstate="print"/>
            <a:stretch>
              <a:fillRect/>
            </a:stretch>
          </a:blipFill>
        </p:spPr>
        <p:txBody>
          <a:bodyPr wrap="square" lIns="0" tIns="0" rIns="0" bIns="0" rtlCol="0"/>
          <a:lstStyle/>
          <a:p>
            <a:endParaRPr/>
          </a:p>
        </p:txBody>
      </p:sp>
      <p:sp>
        <p:nvSpPr>
          <p:cNvPr id="156" name="object 156"/>
          <p:cNvSpPr/>
          <p:nvPr/>
        </p:nvSpPr>
        <p:spPr>
          <a:xfrm>
            <a:off x="9054423" y="4553603"/>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solidFill>
            <a:srgbClr val="528135"/>
          </a:solidFill>
        </p:spPr>
        <p:txBody>
          <a:bodyPr wrap="square" lIns="0" tIns="0" rIns="0" bIns="0" rtlCol="0"/>
          <a:lstStyle/>
          <a:p>
            <a:endParaRPr/>
          </a:p>
        </p:txBody>
      </p:sp>
      <p:sp>
        <p:nvSpPr>
          <p:cNvPr id="157" name="object 157"/>
          <p:cNvSpPr/>
          <p:nvPr/>
        </p:nvSpPr>
        <p:spPr>
          <a:xfrm>
            <a:off x="9054424" y="4553603"/>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ln w="12096">
            <a:solidFill>
              <a:srgbClr val="C7C7C7"/>
            </a:solidFill>
          </a:ln>
        </p:spPr>
        <p:txBody>
          <a:bodyPr wrap="square" lIns="0" tIns="0" rIns="0" bIns="0" rtlCol="0"/>
          <a:lstStyle/>
          <a:p>
            <a:endParaRPr/>
          </a:p>
        </p:txBody>
      </p:sp>
      <p:sp>
        <p:nvSpPr>
          <p:cNvPr id="158" name="object 158"/>
          <p:cNvSpPr/>
          <p:nvPr/>
        </p:nvSpPr>
        <p:spPr>
          <a:xfrm>
            <a:off x="9207828" y="3370135"/>
            <a:ext cx="277966" cy="831967"/>
          </a:xfrm>
          <a:prstGeom prst="rect">
            <a:avLst/>
          </a:prstGeom>
          <a:blipFill>
            <a:blip r:embed="rId49" cstate="print"/>
            <a:stretch>
              <a:fillRect/>
            </a:stretch>
          </a:blipFill>
        </p:spPr>
        <p:txBody>
          <a:bodyPr wrap="square" lIns="0" tIns="0" rIns="0" bIns="0" rtlCol="0"/>
          <a:lstStyle/>
          <a:p>
            <a:endParaRPr/>
          </a:p>
        </p:txBody>
      </p:sp>
      <p:sp>
        <p:nvSpPr>
          <p:cNvPr id="159" name="object 159"/>
          <p:cNvSpPr/>
          <p:nvPr/>
        </p:nvSpPr>
        <p:spPr>
          <a:xfrm>
            <a:off x="9282758" y="3414346"/>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solidFill>
            <a:srgbClr val="528135"/>
          </a:solidFill>
        </p:spPr>
        <p:txBody>
          <a:bodyPr wrap="square" lIns="0" tIns="0" rIns="0" bIns="0" rtlCol="0"/>
          <a:lstStyle/>
          <a:p>
            <a:endParaRPr/>
          </a:p>
        </p:txBody>
      </p:sp>
      <p:sp>
        <p:nvSpPr>
          <p:cNvPr id="160" name="object 160"/>
          <p:cNvSpPr/>
          <p:nvPr/>
        </p:nvSpPr>
        <p:spPr>
          <a:xfrm>
            <a:off x="9282758" y="3414346"/>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ln w="12096">
            <a:solidFill>
              <a:srgbClr val="C7C7C7"/>
            </a:solidFill>
          </a:ln>
        </p:spPr>
        <p:txBody>
          <a:bodyPr wrap="square" lIns="0" tIns="0" rIns="0" bIns="0" rtlCol="0"/>
          <a:lstStyle/>
          <a:p>
            <a:endParaRPr/>
          </a:p>
        </p:txBody>
      </p:sp>
      <p:sp>
        <p:nvSpPr>
          <p:cNvPr id="161" name="object 161"/>
          <p:cNvSpPr/>
          <p:nvPr/>
        </p:nvSpPr>
        <p:spPr>
          <a:xfrm>
            <a:off x="9207828" y="4503508"/>
            <a:ext cx="277966" cy="844024"/>
          </a:xfrm>
          <a:prstGeom prst="rect">
            <a:avLst/>
          </a:prstGeom>
          <a:blipFill>
            <a:blip r:embed="rId50" cstate="print"/>
            <a:stretch>
              <a:fillRect/>
            </a:stretch>
          </a:blipFill>
        </p:spPr>
        <p:txBody>
          <a:bodyPr wrap="square" lIns="0" tIns="0" rIns="0" bIns="0" rtlCol="0"/>
          <a:lstStyle/>
          <a:p>
            <a:endParaRPr/>
          </a:p>
        </p:txBody>
      </p:sp>
      <p:sp>
        <p:nvSpPr>
          <p:cNvPr id="162" name="object 162"/>
          <p:cNvSpPr/>
          <p:nvPr/>
        </p:nvSpPr>
        <p:spPr>
          <a:xfrm>
            <a:off x="9282758" y="4553603"/>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solidFill>
            <a:srgbClr val="528135"/>
          </a:solidFill>
        </p:spPr>
        <p:txBody>
          <a:bodyPr wrap="square" lIns="0" tIns="0" rIns="0" bIns="0" rtlCol="0"/>
          <a:lstStyle/>
          <a:p>
            <a:endParaRPr/>
          </a:p>
        </p:txBody>
      </p:sp>
      <p:sp>
        <p:nvSpPr>
          <p:cNvPr id="163" name="object 163"/>
          <p:cNvSpPr/>
          <p:nvPr/>
        </p:nvSpPr>
        <p:spPr>
          <a:xfrm>
            <a:off x="9282759" y="4553603"/>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ln w="12096">
            <a:solidFill>
              <a:srgbClr val="C7C7C7"/>
            </a:solidFill>
          </a:ln>
        </p:spPr>
        <p:txBody>
          <a:bodyPr wrap="square" lIns="0" tIns="0" rIns="0" bIns="0" rtlCol="0"/>
          <a:lstStyle/>
          <a:p>
            <a:endParaRPr/>
          </a:p>
        </p:txBody>
      </p:sp>
      <p:sp>
        <p:nvSpPr>
          <p:cNvPr id="164" name="object 164"/>
          <p:cNvSpPr/>
          <p:nvPr/>
        </p:nvSpPr>
        <p:spPr>
          <a:xfrm>
            <a:off x="1231391" y="3370135"/>
            <a:ext cx="277966" cy="831967"/>
          </a:xfrm>
          <a:prstGeom prst="rect">
            <a:avLst/>
          </a:prstGeom>
          <a:blipFill>
            <a:blip r:embed="rId51" cstate="print"/>
            <a:stretch>
              <a:fillRect/>
            </a:stretch>
          </a:blipFill>
        </p:spPr>
        <p:txBody>
          <a:bodyPr wrap="square" lIns="0" tIns="0" rIns="0" bIns="0" rtlCol="0"/>
          <a:lstStyle/>
          <a:p>
            <a:endParaRPr/>
          </a:p>
        </p:txBody>
      </p:sp>
      <p:sp>
        <p:nvSpPr>
          <p:cNvPr id="165" name="object 165"/>
          <p:cNvSpPr/>
          <p:nvPr/>
        </p:nvSpPr>
        <p:spPr>
          <a:xfrm>
            <a:off x="1298335" y="3414346"/>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solidFill>
            <a:srgbClr val="528135"/>
          </a:solidFill>
        </p:spPr>
        <p:txBody>
          <a:bodyPr wrap="square" lIns="0" tIns="0" rIns="0" bIns="0" rtlCol="0"/>
          <a:lstStyle/>
          <a:p>
            <a:endParaRPr/>
          </a:p>
        </p:txBody>
      </p:sp>
      <p:sp>
        <p:nvSpPr>
          <p:cNvPr id="166" name="object 166"/>
          <p:cNvSpPr/>
          <p:nvPr/>
        </p:nvSpPr>
        <p:spPr>
          <a:xfrm>
            <a:off x="1298335" y="3414346"/>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ln w="12096">
            <a:solidFill>
              <a:srgbClr val="C7C7C7"/>
            </a:solidFill>
          </a:ln>
        </p:spPr>
        <p:txBody>
          <a:bodyPr wrap="square" lIns="0" tIns="0" rIns="0" bIns="0" rtlCol="0"/>
          <a:lstStyle/>
          <a:p>
            <a:endParaRPr/>
          </a:p>
        </p:txBody>
      </p:sp>
      <p:sp>
        <p:nvSpPr>
          <p:cNvPr id="167" name="object 167"/>
          <p:cNvSpPr/>
          <p:nvPr/>
        </p:nvSpPr>
        <p:spPr>
          <a:xfrm>
            <a:off x="1231391" y="4624083"/>
            <a:ext cx="277966" cy="831967"/>
          </a:xfrm>
          <a:prstGeom prst="rect">
            <a:avLst/>
          </a:prstGeom>
          <a:blipFill>
            <a:blip r:embed="rId52" cstate="print"/>
            <a:stretch>
              <a:fillRect/>
            </a:stretch>
          </a:blipFill>
        </p:spPr>
        <p:txBody>
          <a:bodyPr wrap="square" lIns="0" tIns="0" rIns="0" bIns="0" rtlCol="0"/>
          <a:lstStyle/>
          <a:p>
            <a:endParaRPr/>
          </a:p>
        </p:txBody>
      </p:sp>
      <p:sp>
        <p:nvSpPr>
          <p:cNvPr id="168" name="object 168"/>
          <p:cNvSpPr/>
          <p:nvPr/>
        </p:nvSpPr>
        <p:spPr>
          <a:xfrm>
            <a:off x="1298336" y="4667538"/>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solidFill>
            <a:srgbClr val="528135"/>
          </a:solidFill>
        </p:spPr>
        <p:txBody>
          <a:bodyPr wrap="square" lIns="0" tIns="0" rIns="0" bIns="0" rtlCol="0"/>
          <a:lstStyle/>
          <a:p>
            <a:endParaRPr/>
          </a:p>
        </p:txBody>
      </p:sp>
      <p:sp>
        <p:nvSpPr>
          <p:cNvPr id="169" name="object 169"/>
          <p:cNvSpPr/>
          <p:nvPr/>
        </p:nvSpPr>
        <p:spPr>
          <a:xfrm>
            <a:off x="1298336" y="4667538"/>
            <a:ext cx="123825" cy="683895"/>
          </a:xfrm>
          <a:custGeom>
            <a:avLst/>
            <a:gdLst/>
            <a:ahLst/>
            <a:cxnLst/>
            <a:rect l="l" t="t" r="r" b="b"/>
            <a:pathLst>
              <a:path w="123825" h="683895">
                <a:moveTo>
                  <a:pt x="0" y="683579"/>
                </a:moveTo>
                <a:lnTo>
                  <a:pt x="123328" y="683579"/>
                </a:lnTo>
                <a:lnTo>
                  <a:pt x="123328" y="0"/>
                </a:lnTo>
                <a:lnTo>
                  <a:pt x="0" y="0"/>
                </a:lnTo>
                <a:lnTo>
                  <a:pt x="0" y="683579"/>
                </a:lnTo>
                <a:close/>
              </a:path>
            </a:pathLst>
          </a:custGeom>
          <a:ln w="12096">
            <a:solidFill>
              <a:srgbClr val="C7C7C7"/>
            </a:solidFill>
          </a:ln>
        </p:spPr>
        <p:txBody>
          <a:bodyPr wrap="square" lIns="0" tIns="0" rIns="0" bIns="0" rtlCol="0"/>
          <a:lstStyle/>
          <a:p>
            <a:endParaRPr/>
          </a:p>
        </p:txBody>
      </p:sp>
      <p:sp>
        <p:nvSpPr>
          <p:cNvPr id="170" name="object 170"/>
          <p:cNvSpPr/>
          <p:nvPr/>
        </p:nvSpPr>
        <p:spPr>
          <a:xfrm>
            <a:off x="2500370" y="3020435"/>
            <a:ext cx="1486517" cy="2652649"/>
          </a:xfrm>
          <a:prstGeom prst="rect">
            <a:avLst/>
          </a:prstGeom>
          <a:blipFill>
            <a:blip r:embed="rId53" cstate="print"/>
            <a:stretch>
              <a:fillRect/>
            </a:stretch>
          </a:blipFill>
        </p:spPr>
        <p:txBody>
          <a:bodyPr wrap="square" lIns="0" tIns="0" rIns="0" bIns="0" rtlCol="0"/>
          <a:lstStyle/>
          <a:p>
            <a:endParaRPr/>
          </a:p>
        </p:txBody>
      </p:sp>
      <p:sp>
        <p:nvSpPr>
          <p:cNvPr id="171" name="object 171"/>
          <p:cNvSpPr/>
          <p:nvPr/>
        </p:nvSpPr>
        <p:spPr>
          <a:xfrm>
            <a:off x="2566824" y="3055997"/>
            <a:ext cx="1347470" cy="2512695"/>
          </a:xfrm>
          <a:custGeom>
            <a:avLst/>
            <a:gdLst/>
            <a:ahLst/>
            <a:cxnLst/>
            <a:rect l="l" t="t" r="r" b="b"/>
            <a:pathLst>
              <a:path w="1347470" h="2512695">
                <a:moveTo>
                  <a:pt x="1347228" y="0"/>
                </a:moveTo>
                <a:lnTo>
                  <a:pt x="0" y="0"/>
                </a:lnTo>
                <a:lnTo>
                  <a:pt x="0" y="2512252"/>
                </a:lnTo>
                <a:lnTo>
                  <a:pt x="1347228" y="2512252"/>
                </a:lnTo>
                <a:lnTo>
                  <a:pt x="1347228" y="2500194"/>
                </a:lnTo>
                <a:lnTo>
                  <a:pt x="24171" y="2500194"/>
                </a:lnTo>
                <a:lnTo>
                  <a:pt x="12085" y="2488137"/>
                </a:lnTo>
                <a:lnTo>
                  <a:pt x="24171" y="2488137"/>
                </a:lnTo>
                <a:lnTo>
                  <a:pt x="24171" y="24114"/>
                </a:lnTo>
                <a:lnTo>
                  <a:pt x="12085" y="24114"/>
                </a:lnTo>
                <a:lnTo>
                  <a:pt x="24171" y="12057"/>
                </a:lnTo>
                <a:lnTo>
                  <a:pt x="1347228" y="12057"/>
                </a:lnTo>
                <a:lnTo>
                  <a:pt x="1347228" y="0"/>
                </a:lnTo>
                <a:close/>
              </a:path>
              <a:path w="1347470" h="2512695">
                <a:moveTo>
                  <a:pt x="24171" y="2488137"/>
                </a:moveTo>
                <a:lnTo>
                  <a:pt x="12085" y="2488137"/>
                </a:lnTo>
                <a:lnTo>
                  <a:pt x="24171" y="2500194"/>
                </a:lnTo>
                <a:lnTo>
                  <a:pt x="24171" y="2488137"/>
                </a:lnTo>
                <a:close/>
              </a:path>
              <a:path w="1347470" h="2512695">
                <a:moveTo>
                  <a:pt x="1323057" y="2488137"/>
                </a:moveTo>
                <a:lnTo>
                  <a:pt x="24171" y="2488137"/>
                </a:lnTo>
                <a:lnTo>
                  <a:pt x="24171" y="2500194"/>
                </a:lnTo>
                <a:lnTo>
                  <a:pt x="1323057" y="2500194"/>
                </a:lnTo>
                <a:lnTo>
                  <a:pt x="1323057" y="2488137"/>
                </a:lnTo>
                <a:close/>
              </a:path>
              <a:path w="1347470" h="2512695">
                <a:moveTo>
                  <a:pt x="1323057" y="12057"/>
                </a:moveTo>
                <a:lnTo>
                  <a:pt x="1323057" y="2500194"/>
                </a:lnTo>
                <a:lnTo>
                  <a:pt x="1335142" y="2488137"/>
                </a:lnTo>
                <a:lnTo>
                  <a:pt x="1347228" y="2488137"/>
                </a:lnTo>
                <a:lnTo>
                  <a:pt x="1347228" y="24114"/>
                </a:lnTo>
                <a:lnTo>
                  <a:pt x="1335142" y="24114"/>
                </a:lnTo>
                <a:lnTo>
                  <a:pt x="1323057" y="12057"/>
                </a:lnTo>
                <a:close/>
              </a:path>
              <a:path w="1347470" h="2512695">
                <a:moveTo>
                  <a:pt x="1347228" y="2488137"/>
                </a:moveTo>
                <a:lnTo>
                  <a:pt x="1335142" y="2488137"/>
                </a:lnTo>
                <a:lnTo>
                  <a:pt x="1323057" y="2500194"/>
                </a:lnTo>
                <a:lnTo>
                  <a:pt x="1347228" y="2500194"/>
                </a:lnTo>
                <a:lnTo>
                  <a:pt x="1347228" y="2488137"/>
                </a:lnTo>
                <a:close/>
              </a:path>
              <a:path w="1347470" h="2512695">
                <a:moveTo>
                  <a:pt x="24171" y="12057"/>
                </a:moveTo>
                <a:lnTo>
                  <a:pt x="12085" y="24114"/>
                </a:lnTo>
                <a:lnTo>
                  <a:pt x="24171" y="24114"/>
                </a:lnTo>
                <a:lnTo>
                  <a:pt x="24171" y="12057"/>
                </a:lnTo>
                <a:close/>
              </a:path>
              <a:path w="1347470" h="2512695">
                <a:moveTo>
                  <a:pt x="1323057" y="12057"/>
                </a:moveTo>
                <a:lnTo>
                  <a:pt x="24171" y="12057"/>
                </a:lnTo>
                <a:lnTo>
                  <a:pt x="24171" y="24114"/>
                </a:lnTo>
                <a:lnTo>
                  <a:pt x="1323057" y="24114"/>
                </a:lnTo>
                <a:lnTo>
                  <a:pt x="1323057" y="12057"/>
                </a:lnTo>
                <a:close/>
              </a:path>
              <a:path w="1347470" h="2512695">
                <a:moveTo>
                  <a:pt x="1347228" y="12057"/>
                </a:moveTo>
                <a:lnTo>
                  <a:pt x="1323057" y="12057"/>
                </a:lnTo>
                <a:lnTo>
                  <a:pt x="1335142" y="24114"/>
                </a:lnTo>
                <a:lnTo>
                  <a:pt x="1347228" y="24114"/>
                </a:lnTo>
                <a:lnTo>
                  <a:pt x="1347228" y="12057"/>
                </a:lnTo>
                <a:close/>
              </a:path>
            </a:pathLst>
          </a:custGeom>
          <a:solidFill>
            <a:srgbClr val="0000FF"/>
          </a:solidFill>
        </p:spPr>
        <p:txBody>
          <a:bodyPr wrap="square" lIns="0" tIns="0" rIns="0" bIns="0" rtlCol="0"/>
          <a:lstStyle/>
          <a:p>
            <a:endParaRPr/>
          </a:p>
        </p:txBody>
      </p:sp>
      <p:sp>
        <p:nvSpPr>
          <p:cNvPr id="172" name="object 172"/>
          <p:cNvSpPr/>
          <p:nvPr/>
        </p:nvSpPr>
        <p:spPr>
          <a:xfrm>
            <a:off x="2862935" y="2972238"/>
            <a:ext cx="314223" cy="265264"/>
          </a:xfrm>
          <a:prstGeom prst="rect">
            <a:avLst/>
          </a:prstGeom>
          <a:blipFill>
            <a:blip r:embed="rId54" cstate="print"/>
            <a:stretch>
              <a:fillRect/>
            </a:stretch>
          </a:blipFill>
        </p:spPr>
        <p:txBody>
          <a:bodyPr wrap="square" lIns="0" tIns="0" rIns="0" bIns="0" rtlCol="0"/>
          <a:lstStyle/>
          <a:p>
            <a:endParaRPr/>
          </a:p>
        </p:txBody>
      </p:sp>
      <p:sp>
        <p:nvSpPr>
          <p:cNvPr id="173" name="object 173"/>
          <p:cNvSpPr/>
          <p:nvPr/>
        </p:nvSpPr>
        <p:spPr>
          <a:xfrm>
            <a:off x="2935126" y="3015538"/>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174" name="object 174"/>
          <p:cNvSpPr/>
          <p:nvPr/>
        </p:nvSpPr>
        <p:spPr>
          <a:xfrm>
            <a:off x="2935126" y="3015538"/>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175" name="object 175"/>
          <p:cNvSpPr/>
          <p:nvPr/>
        </p:nvSpPr>
        <p:spPr>
          <a:xfrm>
            <a:off x="3358441" y="2972238"/>
            <a:ext cx="302137" cy="265264"/>
          </a:xfrm>
          <a:prstGeom prst="rect">
            <a:avLst/>
          </a:prstGeom>
          <a:blipFill>
            <a:blip r:embed="rId55" cstate="print"/>
            <a:stretch>
              <a:fillRect/>
            </a:stretch>
          </a:blipFill>
        </p:spPr>
        <p:txBody>
          <a:bodyPr wrap="square" lIns="0" tIns="0" rIns="0" bIns="0" rtlCol="0"/>
          <a:lstStyle/>
          <a:p>
            <a:endParaRPr/>
          </a:p>
        </p:txBody>
      </p:sp>
      <p:sp>
        <p:nvSpPr>
          <p:cNvPr id="176" name="object 176"/>
          <p:cNvSpPr/>
          <p:nvPr/>
        </p:nvSpPr>
        <p:spPr>
          <a:xfrm>
            <a:off x="3429987" y="3015538"/>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177" name="object 177"/>
          <p:cNvSpPr/>
          <p:nvPr/>
        </p:nvSpPr>
        <p:spPr>
          <a:xfrm>
            <a:off x="3429987" y="3015538"/>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178" name="object 178"/>
          <p:cNvSpPr/>
          <p:nvPr/>
        </p:nvSpPr>
        <p:spPr>
          <a:xfrm>
            <a:off x="2415771" y="3273675"/>
            <a:ext cx="314223" cy="277322"/>
          </a:xfrm>
          <a:prstGeom prst="rect">
            <a:avLst/>
          </a:prstGeom>
          <a:blipFill>
            <a:blip r:embed="rId56" cstate="print"/>
            <a:stretch>
              <a:fillRect/>
            </a:stretch>
          </a:blipFill>
        </p:spPr>
        <p:txBody>
          <a:bodyPr wrap="square" lIns="0" tIns="0" rIns="0" bIns="0" rtlCol="0"/>
          <a:lstStyle/>
          <a:p>
            <a:endParaRPr/>
          </a:p>
        </p:txBody>
      </p:sp>
      <p:sp>
        <p:nvSpPr>
          <p:cNvPr id="179" name="object 179"/>
          <p:cNvSpPr/>
          <p:nvPr/>
        </p:nvSpPr>
        <p:spPr>
          <a:xfrm>
            <a:off x="2493070" y="3320995"/>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180" name="object 180"/>
          <p:cNvSpPr/>
          <p:nvPr/>
        </p:nvSpPr>
        <p:spPr>
          <a:xfrm>
            <a:off x="2493070" y="3320995"/>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181" name="object 181"/>
          <p:cNvSpPr/>
          <p:nvPr/>
        </p:nvSpPr>
        <p:spPr>
          <a:xfrm>
            <a:off x="2415771" y="3912723"/>
            <a:ext cx="314223" cy="265264"/>
          </a:xfrm>
          <a:prstGeom prst="rect">
            <a:avLst/>
          </a:prstGeom>
          <a:blipFill>
            <a:blip r:embed="rId57" cstate="print"/>
            <a:stretch>
              <a:fillRect/>
            </a:stretch>
          </a:blipFill>
        </p:spPr>
        <p:txBody>
          <a:bodyPr wrap="square" lIns="0" tIns="0" rIns="0" bIns="0" rtlCol="0"/>
          <a:lstStyle/>
          <a:p>
            <a:endParaRPr/>
          </a:p>
        </p:txBody>
      </p:sp>
      <p:sp>
        <p:nvSpPr>
          <p:cNvPr id="182" name="object 182"/>
          <p:cNvSpPr/>
          <p:nvPr/>
        </p:nvSpPr>
        <p:spPr>
          <a:xfrm>
            <a:off x="2493070" y="3958917"/>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183" name="object 183"/>
          <p:cNvSpPr/>
          <p:nvPr/>
        </p:nvSpPr>
        <p:spPr>
          <a:xfrm>
            <a:off x="2493070" y="3958917"/>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184" name="object 184"/>
          <p:cNvSpPr/>
          <p:nvPr/>
        </p:nvSpPr>
        <p:spPr>
          <a:xfrm>
            <a:off x="2415771" y="3599227"/>
            <a:ext cx="314223" cy="265264"/>
          </a:xfrm>
          <a:prstGeom prst="rect">
            <a:avLst/>
          </a:prstGeom>
          <a:blipFill>
            <a:blip r:embed="rId58" cstate="print"/>
            <a:stretch>
              <a:fillRect/>
            </a:stretch>
          </a:blipFill>
        </p:spPr>
        <p:txBody>
          <a:bodyPr wrap="square" lIns="0" tIns="0" rIns="0" bIns="0" rtlCol="0"/>
          <a:lstStyle/>
          <a:p>
            <a:endParaRPr/>
          </a:p>
        </p:txBody>
      </p:sp>
      <p:sp>
        <p:nvSpPr>
          <p:cNvPr id="185" name="object 185"/>
          <p:cNvSpPr/>
          <p:nvPr/>
        </p:nvSpPr>
        <p:spPr>
          <a:xfrm>
            <a:off x="2493070" y="3642207"/>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186" name="object 186"/>
          <p:cNvSpPr/>
          <p:nvPr/>
        </p:nvSpPr>
        <p:spPr>
          <a:xfrm>
            <a:off x="2493070" y="3642207"/>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187" name="object 187"/>
          <p:cNvSpPr/>
          <p:nvPr/>
        </p:nvSpPr>
        <p:spPr>
          <a:xfrm>
            <a:off x="2415771" y="4829060"/>
            <a:ext cx="314223" cy="265264"/>
          </a:xfrm>
          <a:prstGeom prst="rect">
            <a:avLst/>
          </a:prstGeom>
          <a:blipFill>
            <a:blip r:embed="rId59" cstate="print"/>
            <a:stretch>
              <a:fillRect/>
            </a:stretch>
          </a:blipFill>
        </p:spPr>
        <p:txBody>
          <a:bodyPr wrap="square" lIns="0" tIns="0" rIns="0" bIns="0" rtlCol="0"/>
          <a:lstStyle/>
          <a:p>
            <a:endParaRPr/>
          </a:p>
        </p:txBody>
      </p:sp>
      <p:sp>
        <p:nvSpPr>
          <p:cNvPr id="188" name="object 188"/>
          <p:cNvSpPr/>
          <p:nvPr/>
        </p:nvSpPr>
        <p:spPr>
          <a:xfrm>
            <a:off x="2493070" y="4870368"/>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189" name="object 189"/>
          <p:cNvSpPr/>
          <p:nvPr/>
        </p:nvSpPr>
        <p:spPr>
          <a:xfrm>
            <a:off x="2493070" y="4870368"/>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190" name="object 190"/>
          <p:cNvSpPr/>
          <p:nvPr/>
        </p:nvSpPr>
        <p:spPr>
          <a:xfrm>
            <a:off x="2415771" y="4503508"/>
            <a:ext cx="314223" cy="277322"/>
          </a:xfrm>
          <a:prstGeom prst="rect">
            <a:avLst/>
          </a:prstGeom>
          <a:blipFill>
            <a:blip r:embed="rId60" cstate="print"/>
            <a:stretch>
              <a:fillRect/>
            </a:stretch>
          </a:blipFill>
        </p:spPr>
        <p:txBody>
          <a:bodyPr wrap="square" lIns="0" tIns="0" rIns="0" bIns="0" rtlCol="0"/>
          <a:lstStyle/>
          <a:p>
            <a:endParaRPr/>
          </a:p>
        </p:txBody>
      </p:sp>
      <p:sp>
        <p:nvSpPr>
          <p:cNvPr id="191" name="object 191"/>
          <p:cNvSpPr/>
          <p:nvPr/>
        </p:nvSpPr>
        <p:spPr>
          <a:xfrm>
            <a:off x="2493070" y="455359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192" name="object 192"/>
          <p:cNvSpPr/>
          <p:nvPr/>
        </p:nvSpPr>
        <p:spPr>
          <a:xfrm>
            <a:off x="2493070" y="455359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193" name="object 193"/>
          <p:cNvSpPr/>
          <p:nvPr/>
        </p:nvSpPr>
        <p:spPr>
          <a:xfrm>
            <a:off x="2415771" y="5094325"/>
            <a:ext cx="314223" cy="277322"/>
          </a:xfrm>
          <a:prstGeom prst="rect">
            <a:avLst/>
          </a:prstGeom>
          <a:blipFill>
            <a:blip r:embed="rId61" cstate="print"/>
            <a:stretch>
              <a:fillRect/>
            </a:stretch>
          </a:blipFill>
        </p:spPr>
        <p:txBody>
          <a:bodyPr wrap="square" lIns="0" tIns="0" rIns="0" bIns="0" rtlCol="0"/>
          <a:lstStyle/>
          <a:p>
            <a:endParaRPr/>
          </a:p>
        </p:txBody>
      </p:sp>
      <p:sp>
        <p:nvSpPr>
          <p:cNvPr id="194" name="object 194"/>
          <p:cNvSpPr/>
          <p:nvPr/>
        </p:nvSpPr>
        <p:spPr>
          <a:xfrm>
            <a:off x="2493070" y="514379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195" name="object 195"/>
          <p:cNvSpPr/>
          <p:nvPr/>
        </p:nvSpPr>
        <p:spPr>
          <a:xfrm>
            <a:off x="2493070" y="514379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196" name="object 196"/>
          <p:cNvSpPr/>
          <p:nvPr/>
        </p:nvSpPr>
        <p:spPr>
          <a:xfrm>
            <a:off x="2838764" y="5443993"/>
            <a:ext cx="314223" cy="265264"/>
          </a:xfrm>
          <a:prstGeom prst="rect">
            <a:avLst/>
          </a:prstGeom>
          <a:blipFill>
            <a:blip r:embed="rId58" cstate="print"/>
            <a:stretch>
              <a:fillRect/>
            </a:stretch>
          </a:blipFill>
        </p:spPr>
        <p:txBody>
          <a:bodyPr wrap="square" lIns="0" tIns="0" rIns="0" bIns="0" rtlCol="0"/>
          <a:lstStyle/>
          <a:p>
            <a:endParaRPr/>
          </a:p>
        </p:txBody>
      </p:sp>
      <p:sp>
        <p:nvSpPr>
          <p:cNvPr id="197" name="object 197"/>
          <p:cNvSpPr/>
          <p:nvPr/>
        </p:nvSpPr>
        <p:spPr>
          <a:xfrm>
            <a:off x="2916112" y="5487101"/>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198" name="object 198"/>
          <p:cNvSpPr/>
          <p:nvPr/>
        </p:nvSpPr>
        <p:spPr>
          <a:xfrm>
            <a:off x="2916112" y="5487101"/>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199" name="object 199"/>
          <p:cNvSpPr/>
          <p:nvPr/>
        </p:nvSpPr>
        <p:spPr>
          <a:xfrm>
            <a:off x="3334270" y="5443993"/>
            <a:ext cx="314223" cy="265264"/>
          </a:xfrm>
          <a:prstGeom prst="rect">
            <a:avLst/>
          </a:prstGeom>
          <a:blipFill>
            <a:blip r:embed="rId62" cstate="print"/>
            <a:stretch>
              <a:fillRect/>
            </a:stretch>
          </a:blipFill>
        </p:spPr>
        <p:txBody>
          <a:bodyPr wrap="square" lIns="0" tIns="0" rIns="0" bIns="0" rtlCol="0"/>
          <a:lstStyle/>
          <a:p>
            <a:endParaRPr/>
          </a:p>
        </p:txBody>
      </p:sp>
      <p:sp>
        <p:nvSpPr>
          <p:cNvPr id="200" name="object 200"/>
          <p:cNvSpPr/>
          <p:nvPr/>
        </p:nvSpPr>
        <p:spPr>
          <a:xfrm>
            <a:off x="3410973" y="5487101"/>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01" name="object 201"/>
          <p:cNvSpPr/>
          <p:nvPr/>
        </p:nvSpPr>
        <p:spPr>
          <a:xfrm>
            <a:off x="3410973" y="5487101"/>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02" name="object 202"/>
          <p:cNvSpPr/>
          <p:nvPr/>
        </p:nvSpPr>
        <p:spPr>
          <a:xfrm>
            <a:off x="3733092" y="3249560"/>
            <a:ext cx="314223" cy="277322"/>
          </a:xfrm>
          <a:prstGeom prst="rect">
            <a:avLst/>
          </a:prstGeom>
          <a:blipFill>
            <a:blip r:embed="rId63" cstate="print"/>
            <a:stretch>
              <a:fillRect/>
            </a:stretch>
          </a:blipFill>
        </p:spPr>
        <p:txBody>
          <a:bodyPr wrap="square" lIns="0" tIns="0" rIns="0" bIns="0" rtlCol="0"/>
          <a:lstStyle/>
          <a:p>
            <a:endParaRPr/>
          </a:p>
        </p:txBody>
      </p:sp>
      <p:sp>
        <p:nvSpPr>
          <p:cNvPr id="203" name="object 203"/>
          <p:cNvSpPr/>
          <p:nvPr/>
        </p:nvSpPr>
        <p:spPr>
          <a:xfrm>
            <a:off x="3810601" y="3300417"/>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04" name="object 204"/>
          <p:cNvSpPr/>
          <p:nvPr/>
        </p:nvSpPr>
        <p:spPr>
          <a:xfrm>
            <a:off x="3810601" y="3300417"/>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05" name="object 205"/>
          <p:cNvSpPr/>
          <p:nvPr/>
        </p:nvSpPr>
        <p:spPr>
          <a:xfrm>
            <a:off x="3733092" y="3888607"/>
            <a:ext cx="314223" cy="277322"/>
          </a:xfrm>
          <a:prstGeom prst="rect">
            <a:avLst/>
          </a:prstGeom>
          <a:blipFill>
            <a:blip r:embed="rId60" cstate="print"/>
            <a:stretch>
              <a:fillRect/>
            </a:stretch>
          </a:blipFill>
        </p:spPr>
        <p:txBody>
          <a:bodyPr wrap="square" lIns="0" tIns="0" rIns="0" bIns="0" rtlCol="0"/>
          <a:lstStyle/>
          <a:p>
            <a:endParaRPr/>
          </a:p>
        </p:txBody>
      </p:sp>
      <p:sp>
        <p:nvSpPr>
          <p:cNvPr id="206" name="object 206"/>
          <p:cNvSpPr/>
          <p:nvPr/>
        </p:nvSpPr>
        <p:spPr>
          <a:xfrm>
            <a:off x="3810601" y="393833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07" name="object 207"/>
          <p:cNvSpPr/>
          <p:nvPr/>
        </p:nvSpPr>
        <p:spPr>
          <a:xfrm>
            <a:off x="3810601" y="393833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08" name="object 208"/>
          <p:cNvSpPr/>
          <p:nvPr/>
        </p:nvSpPr>
        <p:spPr>
          <a:xfrm>
            <a:off x="3733092" y="3575113"/>
            <a:ext cx="314223" cy="265264"/>
          </a:xfrm>
          <a:prstGeom prst="rect">
            <a:avLst/>
          </a:prstGeom>
          <a:blipFill>
            <a:blip r:embed="rId64" cstate="print"/>
            <a:stretch>
              <a:fillRect/>
            </a:stretch>
          </a:blipFill>
        </p:spPr>
        <p:txBody>
          <a:bodyPr wrap="square" lIns="0" tIns="0" rIns="0" bIns="0" rtlCol="0"/>
          <a:lstStyle/>
          <a:p>
            <a:endParaRPr/>
          </a:p>
        </p:txBody>
      </p:sp>
      <p:sp>
        <p:nvSpPr>
          <p:cNvPr id="209" name="object 209"/>
          <p:cNvSpPr/>
          <p:nvPr/>
        </p:nvSpPr>
        <p:spPr>
          <a:xfrm>
            <a:off x="3810601" y="362162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10" name="object 210"/>
          <p:cNvSpPr/>
          <p:nvPr/>
        </p:nvSpPr>
        <p:spPr>
          <a:xfrm>
            <a:off x="3810601" y="362162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11" name="object 211"/>
          <p:cNvSpPr/>
          <p:nvPr/>
        </p:nvSpPr>
        <p:spPr>
          <a:xfrm>
            <a:off x="3733092" y="4804945"/>
            <a:ext cx="314223" cy="265264"/>
          </a:xfrm>
          <a:prstGeom prst="rect">
            <a:avLst/>
          </a:prstGeom>
          <a:blipFill>
            <a:blip r:embed="rId65" cstate="print"/>
            <a:stretch>
              <a:fillRect/>
            </a:stretch>
          </a:blipFill>
        </p:spPr>
        <p:txBody>
          <a:bodyPr wrap="square" lIns="0" tIns="0" rIns="0" bIns="0" rtlCol="0"/>
          <a:lstStyle/>
          <a:p>
            <a:endParaRPr/>
          </a:p>
        </p:txBody>
      </p:sp>
      <p:sp>
        <p:nvSpPr>
          <p:cNvPr id="212" name="object 212"/>
          <p:cNvSpPr/>
          <p:nvPr/>
        </p:nvSpPr>
        <p:spPr>
          <a:xfrm>
            <a:off x="3810601" y="4849822"/>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13" name="object 213"/>
          <p:cNvSpPr/>
          <p:nvPr/>
        </p:nvSpPr>
        <p:spPr>
          <a:xfrm>
            <a:off x="3810601" y="4849822"/>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14" name="object 214"/>
          <p:cNvSpPr/>
          <p:nvPr/>
        </p:nvSpPr>
        <p:spPr>
          <a:xfrm>
            <a:off x="3733092" y="4491450"/>
            <a:ext cx="314223" cy="265264"/>
          </a:xfrm>
          <a:prstGeom prst="rect">
            <a:avLst/>
          </a:prstGeom>
          <a:blipFill>
            <a:blip r:embed="rId66" cstate="print"/>
            <a:stretch>
              <a:fillRect/>
            </a:stretch>
          </a:blipFill>
        </p:spPr>
        <p:txBody>
          <a:bodyPr wrap="square" lIns="0" tIns="0" rIns="0" bIns="0" rtlCol="0"/>
          <a:lstStyle/>
          <a:p>
            <a:endParaRPr/>
          </a:p>
        </p:txBody>
      </p:sp>
      <p:sp>
        <p:nvSpPr>
          <p:cNvPr id="215" name="object 215"/>
          <p:cNvSpPr/>
          <p:nvPr/>
        </p:nvSpPr>
        <p:spPr>
          <a:xfrm>
            <a:off x="3810601" y="4533015"/>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16" name="object 216"/>
          <p:cNvSpPr/>
          <p:nvPr/>
        </p:nvSpPr>
        <p:spPr>
          <a:xfrm>
            <a:off x="3810601" y="4533015"/>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17" name="object 217"/>
          <p:cNvSpPr/>
          <p:nvPr/>
        </p:nvSpPr>
        <p:spPr>
          <a:xfrm>
            <a:off x="3733092" y="5082268"/>
            <a:ext cx="314223" cy="265264"/>
          </a:xfrm>
          <a:prstGeom prst="rect">
            <a:avLst/>
          </a:prstGeom>
          <a:blipFill>
            <a:blip r:embed="rId67" cstate="print"/>
            <a:stretch>
              <a:fillRect/>
            </a:stretch>
          </a:blipFill>
        </p:spPr>
        <p:txBody>
          <a:bodyPr wrap="square" lIns="0" tIns="0" rIns="0" bIns="0" rtlCol="0"/>
          <a:lstStyle/>
          <a:p>
            <a:endParaRPr/>
          </a:p>
        </p:txBody>
      </p:sp>
      <p:sp>
        <p:nvSpPr>
          <p:cNvPr id="218" name="object 218"/>
          <p:cNvSpPr/>
          <p:nvPr/>
        </p:nvSpPr>
        <p:spPr>
          <a:xfrm>
            <a:off x="3810601" y="512325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19" name="object 219"/>
          <p:cNvSpPr/>
          <p:nvPr/>
        </p:nvSpPr>
        <p:spPr>
          <a:xfrm>
            <a:off x="3810601" y="512325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20" name="object 220"/>
          <p:cNvSpPr/>
          <p:nvPr/>
        </p:nvSpPr>
        <p:spPr>
          <a:xfrm>
            <a:off x="6512759" y="2996320"/>
            <a:ext cx="1486517" cy="2652649"/>
          </a:xfrm>
          <a:prstGeom prst="rect">
            <a:avLst/>
          </a:prstGeom>
          <a:blipFill>
            <a:blip r:embed="rId68" cstate="print"/>
            <a:stretch>
              <a:fillRect/>
            </a:stretch>
          </a:blipFill>
        </p:spPr>
        <p:txBody>
          <a:bodyPr wrap="square" lIns="0" tIns="0" rIns="0" bIns="0" rtlCol="0"/>
          <a:lstStyle/>
          <a:p>
            <a:endParaRPr/>
          </a:p>
        </p:txBody>
      </p:sp>
      <p:sp>
        <p:nvSpPr>
          <p:cNvPr id="221" name="object 221"/>
          <p:cNvSpPr/>
          <p:nvPr/>
        </p:nvSpPr>
        <p:spPr>
          <a:xfrm>
            <a:off x="6575282" y="3033811"/>
            <a:ext cx="1347470" cy="2512695"/>
          </a:xfrm>
          <a:custGeom>
            <a:avLst/>
            <a:gdLst/>
            <a:ahLst/>
            <a:cxnLst/>
            <a:rect l="l" t="t" r="r" b="b"/>
            <a:pathLst>
              <a:path w="1347470" h="2512695">
                <a:moveTo>
                  <a:pt x="1347131" y="0"/>
                </a:moveTo>
                <a:lnTo>
                  <a:pt x="0" y="0"/>
                </a:lnTo>
                <a:lnTo>
                  <a:pt x="0" y="2512380"/>
                </a:lnTo>
                <a:lnTo>
                  <a:pt x="1347131" y="2512380"/>
                </a:lnTo>
                <a:lnTo>
                  <a:pt x="1347131" y="2500323"/>
                </a:lnTo>
                <a:lnTo>
                  <a:pt x="24171" y="2500323"/>
                </a:lnTo>
                <a:lnTo>
                  <a:pt x="12085" y="2488265"/>
                </a:lnTo>
                <a:lnTo>
                  <a:pt x="24171" y="2488265"/>
                </a:lnTo>
                <a:lnTo>
                  <a:pt x="24171" y="24114"/>
                </a:lnTo>
                <a:lnTo>
                  <a:pt x="12085" y="24114"/>
                </a:lnTo>
                <a:lnTo>
                  <a:pt x="24171" y="12057"/>
                </a:lnTo>
                <a:lnTo>
                  <a:pt x="1347131" y="12057"/>
                </a:lnTo>
                <a:lnTo>
                  <a:pt x="1347131" y="0"/>
                </a:lnTo>
                <a:close/>
              </a:path>
              <a:path w="1347470" h="2512695">
                <a:moveTo>
                  <a:pt x="24171" y="2488265"/>
                </a:moveTo>
                <a:lnTo>
                  <a:pt x="12085" y="2488265"/>
                </a:lnTo>
                <a:lnTo>
                  <a:pt x="24171" y="2500323"/>
                </a:lnTo>
                <a:lnTo>
                  <a:pt x="24171" y="2488265"/>
                </a:lnTo>
                <a:close/>
              </a:path>
              <a:path w="1347470" h="2512695">
                <a:moveTo>
                  <a:pt x="1322960" y="2488265"/>
                </a:moveTo>
                <a:lnTo>
                  <a:pt x="24171" y="2488265"/>
                </a:lnTo>
                <a:lnTo>
                  <a:pt x="24171" y="2500323"/>
                </a:lnTo>
                <a:lnTo>
                  <a:pt x="1322960" y="2500323"/>
                </a:lnTo>
                <a:lnTo>
                  <a:pt x="1322960" y="2488265"/>
                </a:lnTo>
                <a:close/>
              </a:path>
              <a:path w="1347470" h="2512695">
                <a:moveTo>
                  <a:pt x="1322960" y="12057"/>
                </a:moveTo>
                <a:lnTo>
                  <a:pt x="1322960" y="2500323"/>
                </a:lnTo>
                <a:lnTo>
                  <a:pt x="1335046" y="2488265"/>
                </a:lnTo>
                <a:lnTo>
                  <a:pt x="1347131" y="2488265"/>
                </a:lnTo>
                <a:lnTo>
                  <a:pt x="1347131" y="24114"/>
                </a:lnTo>
                <a:lnTo>
                  <a:pt x="1335046" y="24114"/>
                </a:lnTo>
                <a:lnTo>
                  <a:pt x="1322960" y="12057"/>
                </a:lnTo>
                <a:close/>
              </a:path>
              <a:path w="1347470" h="2512695">
                <a:moveTo>
                  <a:pt x="1347131" y="2488265"/>
                </a:moveTo>
                <a:lnTo>
                  <a:pt x="1335046" y="2488265"/>
                </a:lnTo>
                <a:lnTo>
                  <a:pt x="1322960" y="2500323"/>
                </a:lnTo>
                <a:lnTo>
                  <a:pt x="1347131" y="2500323"/>
                </a:lnTo>
                <a:lnTo>
                  <a:pt x="1347131" y="2488265"/>
                </a:lnTo>
                <a:close/>
              </a:path>
              <a:path w="1347470" h="2512695">
                <a:moveTo>
                  <a:pt x="24171" y="12057"/>
                </a:moveTo>
                <a:lnTo>
                  <a:pt x="12085" y="24114"/>
                </a:lnTo>
                <a:lnTo>
                  <a:pt x="24171" y="24114"/>
                </a:lnTo>
                <a:lnTo>
                  <a:pt x="24171" y="12057"/>
                </a:lnTo>
                <a:close/>
              </a:path>
              <a:path w="1347470" h="2512695">
                <a:moveTo>
                  <a:pt x="1322960" y="12057"/>
                </a:moveTo>
                <a:lnTo>
                  <a:pt x="24171" y="12057"/>
                </a:lnTo>
                <a:lnTo>
                  <a:pt x="24171" y="24114"/>
                </a:lnTo>
                <a:lnTo>
                  <a:pt x="1322960" y="24114"/>
                </a:lnTo>
                <a:lnTo>
                  <a:pt x="1322960" y="12057"/>
                </a:lnTo>
                <a:close/>
              </a:path>
              <a:path w="1347470" h="2512695">
                <a:moveTo>
                  <a:pt x="1347131" y="12057"/>
                </a:moveTo>
                <a:lnTo>
                  <a:pt x="1322960" y="12057"/>
                </a:lnTo>
                <a:lnTo>
                  <a:pt x="1335046" y="24114"/>
                </a:lnTo>
                <a:lnTo>
                  <a:pt x="1347131" y="24114"/>
                </a:lnTo>
                <a:lnTo>
                  <a:pt x="1347131" y="12057"/>
                </a:lnTo>
                <a:close/>
              </a:path>
            </a:pathLst>
          </a:custGeom>
          <a:solidFill>
            <a:srgbClr val="0000FF"/>
          </a:solidFill>
        </p:spPr>
        <p:txBody>
          <a:bodyPr wrap="square" lIns="0" tIns="0" rIns="0" bIns="0" rtlCol="0"/>
          <a:lstStyle/>
          <a:p>
            <a:endParaRPr/>
          </a:p>
        </p:txBody>
      </p:sp>
      <p:sp>
        <p:nvSpPr>
          <p:cNvPr id="222" name="object 222"/>
          <p:cNvSpPr/>
          <p:nvPr/>
        </p:nvSpPr>
        <p:spPr>
          <a:xfrm>
            <a:off x="6875325" y="2948123"/>
            <a:ext cx="302137" cy="265264"/>
          </a:xfrm>
          <a:prstGeom prst="rect">
            <a:avLst/>
          </a:prstGeom>
          <a:blipFill>
            <a:blip r:embed="rId69" cstate="print"/>
            <a:stretch>
              <a:fillRect/>
            </a:stretch>
          </a:blipFill>
        </p:spPr>
        <p:txBody>
          <a:bodyPr wrap="square" lIns="0" tIns="0" rIns="0" bIns="0" rtlCol="0"/>
          <a:lstStyle/>
          <a:p>
            <a:endParaRPr/>
          </a:p>
        </p:txBody>
      </p:sp>
      <p:sp>
        <p:nvSpPr>
          <p:cNvPr id="223" name="object 223"/>
          <p:cNvSpPr/>
          <p:nvPr/>
        </p:nvSpPr>
        <p:spPr>
          <a:xfrm>
            <a:off x="6943487" y="299351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24" name="object 224"/>
          <p:cNvSpPr/>
          <p:nvPr/>
        </p:nvSpPr>
        <p:spPr>
          <a:xfrm>
            <a:off x="6943487" y="299351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25" name="object 225"/>
          <p:cNvSpPr/>
          <p:nvPr/>
        </p:nvSpPr>
        <p:spPr>
          <a:xfrm>
            <a:off x="7370831" y="2948123"/>
            <a:ext cx="302137" cy="265264"/>
          </a:xfrm>
          <a:prstGeom prst="rect">
            <a:avLst/>
          </a:prstGeom>
          <a:blipFill>
            <a:blip r:embed="rId70" cstate="print"/>
            <a:stretch>
              <a:fillRect/>
            </a:stretch>
          </a:blipFill>
        </p:spPr>
        <p:txBody>
          <a:bodyPr wrap="square" lIns="0" tIns="0" rIns="0" bIns="0" rtlCol="0"/>
          <a:lstStyle/>
          <a:p>
            <a:endParaRPr/>
          </a:p>
        </p:txBody>
      </p:sp>
      <p:sp>
        <p:nvSpPr>
          <p:cNvPr id="226" name="object 226"/>
          <p:cNvSpPr/>
          <p:nvPr/>
        </p:nvSpPr>
        <p:spPr>
          <a:xfrm>
            <a:off x="7438349" y="299351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27" name="object 227"/>
          <p:cNvSpPr/>
          <p:nvPr/>
        </p:nvSpPr>
        <p:spPr>
          <a:xfrm>
            <a:off x="7438349" y="299351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28" name="object 228"/>
          <p:cNvSpPr/>
          <p:nvPr/>
        </p:nvSpPr>
        <p:spPr>
          <a:xfrm>
            <a:off x="6428161" y="3249560"/>
            <a:ext cx="314223" cy="277322"/>
          </a:xfrm>
          <a:prstGeom prst="rect">
            <a:avLst/>
          </a:prstGeom>
          <a:blipFill>
            <a:blip r:embed="rId71" cstate="print"/>
            <a:stretch>
              <a:fillRect/>
            </a:stretch>
          </a:blipFill>
        </p:spPr>
        <p:txBody>
          <a:bodyPr wrap="square" lIns="0" tIns="0" rIns="0" bIns="0" rtlCol="0"/>
          <a:lstStyle/>
          <a:p>
            <a:endParaRPr/>
          </a:p>
        </p:txBody>
      </p:sp>
      <p:sp>
        <p:nvSpPr>
          <p:cNvPr id="229" name="object 229"/>
          <p:cNvSpPr/>
          <p:nvPr/>
        </p:nvSpPr>
        <p:spPr>
          <a:xfrm>
            <a:off x="6501480" y="329880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30" name="object 230"/>
          <p:cNvSpPr/>
          <p:nvPr/>
        </p:nvSpPr>
        <p:spPr>
          <a:xfrm>
            <a:off x="6501480" y="329880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31" name="object 231"/>
          <p:cNvSpPr/>
          <p:nvPr/>
        </p:nvSpPr>
        <p:spPr>
          <a:xfrm>
            <a:off x="6428161" y="3888607"/>
            <a:ext cx="314223" cy="277322"/>
          </a:xfrm>
          <a:prstGeom prst="rect">
            <a:avLst/>
          </a:prstGeom>
          <a:blipFill>
            <a:blip r:embed="rId72" cstate="print"/>
            <a:stretch>
              <a:fillRect/>
            </a:stretch>
          </a:blipFill>
        </p:spPr>
        <p:txBody>
          <a:bodyPr wrap="square" lIns="0" tIns="0" rIns="0" bIns="0" rtlCol="0"/>
          <a:lstStyle/>
          <a:p>
            <a:endParaRPr/>
          </a:p>
        </p:txBody>
      </p:sp>
      <p:sp>
        <p:nvSpPr>
          <p:cNvPr id="232" name="object 232"/>
          <p:cNvSpPr/>
          <p:nvPr/>
        </p:nvSpPr>
        <p:spPr>
          <a:xfrm>
            <a:off x="6501480" y="3936892"/>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33" name="object 233"/>
          <p:cNvSpPr/>
          <p:nvPr/>
        </p:nvSpPr>
        <p:spPr>
          <a:xfrm>
            <a:off x="6501480" y="3936892"/>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34" name="object 234"/>
          <p:cNvSpPr/>
          <p:nvPr/>
        </p:nvSpPr>
        <p:spPr>
          <a:xfrm>
            <a:off x="6428161" y="3575113"/>
            <a:ext cx="314223" cy="265264"/>
          </a:xfrm>
          <a:prstGeom prst="rect">
            <a:avLst/>
          </a:prstGeom>
          <a:blipFill>
            <a:blip r:embed="rId73" cstate="print"/>
            <a:stretch>
              <a:fillRect/>
            </a:stretch>
          </a:blipFill>
        </p:spPr>
        <p:txBody>
          <a:bodyPr wrap="square" lIns="0" tIns="0" rIns="0" bIns="0" rtlCol="0"/>
          <a:lstStyle/>
          <a:p>
            <a:endParaRPr/>
          </a:p>
        </p:txBody>
      </p:sp>
      <p:sp>
        <p:nvSpPr>
          <p:cNvPr id="235" name="object 235"/>
          <p:cNvSpPr/>
          <p:nvPr/>
        </p:nvSpPr>
        <p:spPr>
          <a:xfrm>
            <a:off x="6501480" y="3620182"/>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36" name="object 236"/>
          <p:cNvSpPr/>
          <p:nvPr/>
        </p:nvSpPr>
        <p:spPr>
          <a:xfrm>
            <a:off x="6501480" y="3620182"/>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37" name="object 237"/>
          <p:cNvSpPr/>
          <p:nvPr/>
        </p:nvSpPr>
        <p:spPr>
          <a:xfrm>
            <a:off x="6428161" y="4804945"/>
            <a:ext cx="314223" cy="265264"/>
          </a:xfrm>
          <a:prstGeom prst="rect">
            <a:avLst/>
          </a:prstGeom>
          <a:blipFill>
            <a:blip r:embed="rId74" cstate="print"/>
            <a:stretch>
              <a:fillRect/>
            </a:stretch>
          </a:blipFill>
        </p:spPr>
        <p:txBody>
          <a:bodyPr wrap="square" lIns="0" tIns="0" rIns="0" bIns="0" rtlCol="0"/>
          <a:lstStyle/>
          <a:p>
            <a:endParaRPr/>
          </a:p>
        </p:txBody>
      </p:sp>
      <p:sp>
        <p:nvSpPr>
          <p:cNvPr id="238" name="object 238"/>
          <p:cNvSpPr/>
          <p:nvPr/>
        </p:nvSpPr>
        <p:spPr>
          <a:xfrm>
            <a:off x="6501480" y="4848326"/>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39" name="object 239"/>
          <p:cNvSpPr/>
          <p:nvPr/>
        </p:nvSpPr>
        <p:spPr>
          <a:xfrm>
            <a:off x="6501480" y="4848326"/>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40" name="object 240"/>
          <p:cNvSpPr/>
          <p:nvPr/>
        </p:nvSpPr>
        <p:spPr>
          <a:xfrm>
            <a:off x="6428161" y="4479393"/>
            <a:ext cx="314223" cy="277322"/>
          </a:xfrm>
          <a:prstGeom prst="rect">
            <a:avLst/>
          </a:prstGeom>
          <a:blipFill>
            <a:blip r:embed="rId75" cstate="print"/>
            <a:stretch>
              <a:fillRect/>
            </a:stretch>
          </a:blipFill>
        </p:spPr>
        <p:txBody>
          <a:bodyPr wrap="square" lIns="0" tIns="0" rIns="0" bIns="0" rtlCol="0"/>
          <a:lstStyle/>
          <a:p>
            <a:endParaRPr/>
          </a:p>
        </p:txBody>
      </p:sp>
      <p:sp>
        <p:nvSpPr>
          <p:cNvPr id="241" name="object 241"/>
          <p:cNvSpPr/>
          <p:nvPr/>
        </p:nvSpPr>
        <p:spPr>
          <a:xfrm>
            <a:off x="6501480" y="4531568"/>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42" name="object 242"/>
          <p:cNvSpPr/>
          <p:nvPr/>
        </p:nvSpPr>
        <p:spPr>
          <a:xfrm>
            <a:off x="6501480" y="4531568"/>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43" name="object 243"/>
          <p:cNvSpPr/>
          <p:nvPr/>
        </p:nvSpPr>
        <p:spPr>
          <a:xfrm>
            <a:off x="6428161" y="5070210"/>
            <a:ext cx="314223" cy="277322"/>
          </a:xfrm>
          <a:prstGeom prst="rect">
            <a:avLst/>
          </a:prstGeom>
          <a:blipFill>
            <a:blip r:embed="rId76" cstate="print"/>
            <a:stretch>
              <a:fillRect/>
            </a:stretch>
          </a:blipFill>
        </p:spPr>
        <p:txBody>
          <a:bodyPr wrap="square" lIns="0" tIns="0" rIns="0" bIns="0" rtlCol="0"/>
          <a:lstStyle/>
          <a:p>
            <a:endParaRPr/>
          </a:p>
        </p:txBody>
      </p:sp>
      <p:sp>
        <p:nvSpPr>
          <p:cNvPr id="244" name="object 244"/>
          <p:cNvSpPr/>
          <p:nvPr/>
        </p:nvSpPr>
        <p:spPr>
          <a:xfrm>
            <a:off x="6501480" y="512175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45" name="object 245"/>
          <p:cNvSpPr/>
          <p:nvPr/>
        </p:nvSpPr>
        <p:spPr>
          <a:xfrm>
            <a:off x="6501480" y="512175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46" name="object 246"/>
          <p:cNvSpPr/>
          <p:nvPr/>
        </p:nvSpPr>
        <p:spPr>
          <a:xfrm>
            <a:off x="6851154" y="5419878"/>
            <a:ext cx="314223" cy="265264"/>
          </a:xfrm>
          <a:prstGeom prst="rect">
            <a:avLst/>
          </a:prstGeom>
          <a:blipFill>
            <a:blip r:embed="rId77" cstate="print"/>
            <a:stretch>
              <a:fillRect/>
            </a:stretch>
          </a:blipFill>
        </p:spPr>
        <p:txBody>
          <a:bodyPr wrap="square" lIns="0" tIns="0" rIns="0" bIns="0" rtlCol="0"/>
          <a:lstStyle/>
          <a:p>
            <a:endParaRPr/>
          </a:p>
        </p:txBody>
      </p:sp>
      <p:sp>
        <p:nvSpPr>
          <p:cNvPr id="247" name="object 247"/>
          <p:cNvSpPr/>
          <p:nvPr/>
        </p:nvSpPr>
        <p:spPr>
          <a:xfrm>
            <a:off x="6924473" y="546504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48" name="object 248"/>
          <p:cNvSpPr/>
          <p:nvPr/>
        </p:nvSpPr>
        <p:spPr>
          <a:xfrm>
            <a:off x="6924473" y="546504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49" name="object 249"/>
          <p:cNvSpPr/>
          <p:nvPr/>
        </p:nvSpPr>
        <p:spPr>
          <a:xfrm>
            <a:off x="7346660" y="5419878"/>
            <a:ext cx="314223" cy="265264"/>
          </a:xfrm>
          <a:prstGeom prst="rect">
            <a:avLst/>
          </a:prstGeom>
          <a:blipFill>
            <a:blip r:embed="rId78" cstate="print"/>
            <a:stretch>
              <a:fillRect/>
            </a:stretch>
          </a:blipFill>
        </p:spPr>
        <p:txBody>
          <a:bodyPr wrap="square" lIns="0" tIns="0" rIns="0" bIns="0" rtlCol="0"/>
          <a:lstStyle/>
          <a:p>
            <a:endParaRPr/>
          </a:p>
        </p:txBody>
      </p:sp>
      <p:sp>
        <p:nvSpPr>
          <p:cNvPr id="250" name="object 250"/>
          <p:cNvSpPr/>
          <p:nvPr/>
        </p:nvSpPr>
        <p:spPr>
          <a:xfrm>
            <a:off x="7419334" y="546504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51" name="object 251"/>
          <p:cNvSpPr/>
          <p:nvPr/>
        </p:nvSpPr>
        <p:spPr>
          <a:xfrm>
            <a:off x="7419334" y="546504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52" name="object 252"/>
          <p:cNvSpPr/>
          <p:nvPr/>
        </p:nvSpPr>
        <p:spPr>
          <a:xfrm>
            <a:off x="7745482" y="3261617"/>
            <a:ext cx="314223" cy="265264"/>
          </a:xfrm>
          <a:prstGeom prst="rect">
            <a:avLst/>
          </a:prstGeom>
          <a:blipFill>
            <a:blip r:embed="rId79" cstate="print"/>
            <a:stretch>
              <a:fillRect/>
            </a:stretch>
          </a:blipFill>
        </p:spPr>
        <p:txBody>
          <a:bodyPr wrap="square" lIns="0" tIns="0" rIns="0" bIns="0" rtlCol="0"/>
          <a:lstStyle/>
          <a:p>
            <a:endParaRPr/>
          </a:p>
        </p:txBody>
      </p:sp>
      <p:sp>
        <p:nvSpPr>
          <p:cNvPr id="253" name="object 253"/>
          <p:cNvSpPr/>
          <p:nvPr/>
        </p:nvSpPr>
        <p:spPr>
          <a:xfrm>
            <a:off x="7819123" y="3307812"/>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54" name="object 254"/>
          <p:cNvSpPr/>
          <p:nvPr/>
        </p:nvSpPr>
        <p:spPr>
          <a:xfrm>
            <a:off x="7819123" y="3307812"/>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55" name="object 255"/>
          <p:cNvSpPr/>
          <p:nvPr/>
        </p:nvSpPr>
        <p:spPr>
          <a:xfrm>
            <a:off x="7745482" y="3900665"/>
            <a:ext cx="314223" cy="265264"/>
          </a:xfrm>
          <a:prstGeom prst="rect">
            <a:avLst/>
          </a:prstGeom>
          <a:blipFill>
            <a:blip r:embed="rId73" cstate="print"/>
            <a:stretch>
              <a:fillRect/>
            </a:stretch>
          </a:blipFill>
        </p:spPr>
        <p:txBody>
          <a:bodyPr wrap="square" lIns="0" tIns="0" rIns="0" bIns="0" rtlCol="0"/>
          <a:lstStyle/>
          <a:p>
            <a:endParaRPr/>
          </a:p>
        </p:txBody>
      </p:sp>
      <p:sp>
        <p:nvSpPr>
          <p:cNvPr id="256" name="object 256"/>
          <p:cNvSpPr/>
          <p:nvPr/>
        </p:nvSpPr>
        <p:spPr>
          <a:xfrm>
            <a:off x="7819123" y="3945734"/>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57" name="object 257"/>
          <p:cNvSpPr/>
          <p:nvPr/>
        </p:nvSpPr>
        <p:spPr>
          <a:xfrm>
            <a:off x="7819123" y="3945734"/>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58" name="object 258"/>
          <p:cNvSpPr/>
          <p:nvPr/>
        </p:nvSpPr>
        <p:spPr>
          <a:xfrm>
            <a:off x="7745482" y="3587170"/>
            <a:ext cx="314223" cy="265264"/>
          </a:xfrm>
          <a:prstGeom prst="rect">
            <a:avLst/>
          </a:prstGeom>
          <a:blipFill>
            <a:blip r:embed="rId80" cstate="print"/>
            <a:stretch>
              <a:fillRect/>
            </a:stretch>
          </a:blipFill>
        </p:spPr>
        <p:txBody>
          <a:bodyPr wrap="square" lIns="0" tIns="0" rIns="0" bIns="0" rtlCol="0"/>
          <a:lstStyle/>
          <a:p>
            <a:endParaRPr/>
          </a:p>
        </p:txBody>
      </p:sp>
      <p:sp>
        <p:nvSpPr>
          <p:cNvPr id="259" name="object 259"/>
          <p:cNvSpPr/>
          <p:nvPr/>
        </p:nvSpPr>
        <p:spPr>
          <a:xfrm>
            <a:off x="7819123" y="3629024"/>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60" name="object 260"/>
          <p:cNvSpPr/>
          <p:nvPr/>
        </p:nvSpPr>
        <p:spPr>
          <a:xfrm>
            <a:off x="7819123" y="3629024"/>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61" name="object 261"/>
          <p:cNvSpPr/>
          <p:nvPr/>
        </p:nvSpPr>
        <p:spPr>
          <a:xfrm>
            <a:off x="7745482" y="4804945"/>
            <a:ext cx="314223" cy="277322"/>
          </a:xfrm>
          <a:prstGeom prst="rect">
            <a:avLst/>
          </a:prstGeom>
          <a:blipFill>
            <a:blip r:embed="rId75" cstate="print"/>
            <a:stretch>
              <a:fillRect/>
            </a:stretch>
          </a:blipFill>
        </p:spPr>
        <p:txBody>
          <a:bodyPr wrap="square" lIns="0" tIns="0" rIns="0" bIns="0" rtlCol="0"/>
          <a:lstStyle/>
          <a:p>
            <a:endParaRPr/>
          </a:p>
        </p:txBody>
      </p:sp>
      <p:sp>
        <p:nvSpPr>
          <p:cNvPr id="262" name="object 262"/>
          <p:cNvSpPr/>
          <p:nvPr/>
        </p:nvSpPr>
        <p:spPr>
          <a:xfrm>
            <a:off x="7819123" y="4857185"/>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63" name="object 263"/>
          <p:cNvSpPr/>
          <p:nvPr/>
        </p:nvSpPr>
        <p:spPr>
          <a:xfrm>
            <a:off x="7819123" y="4857185"/>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64" name="object 264"/>
          <p:cNvSpPr/>
          <p:nvPr/>
        </p:nvSpPr>
        <p:spPr>
          <a:xfrm>
            <a:off x="7745482" y="4491450"/>
            <a:ext cx="314223" cy="277322"/>
          </a:xfrm>
          <a:prstGeom prst="rect">
            <a:avLst/>
          </a:prstGeom>
          <a:blipFill>
            <a:blip r:embed="rId71" cstate="print"/>
            <a:stretch>
              <a:fillRect/>
            </a:stretch>
          </a:blipFill>
        </p:spPr>
        <p:txBody>
          <a:bodyPr wrap="square" lIns="0" tIns="0" rIns="0" bIns="0" rtlCol="0"/>
          <a:lstStyle/>
          <a:p>
            <a:endParaRPr/>
          </a:p>
        </p:txBody>
      </p:sp>
      <p:sp>
        <p:nvSpPr>
          <p:cNvPr id="265" name="object 265"/>
          <p:cNvSpPr/>
          <p:nvPr/>
        </p:nvSpPr>
        <p:spPr>
          <a:xfrm>
            <a:off x="7819123" y="4540410"/>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66" name="object 266"/>
          <p:cNvSpPr/>
          <p:nvPr/>
        </p:nvSpPr>
        <p:spPr>
          <a:xfrm>
            <a:off x="7819123" y="4540410"/>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67" name="object 267"/>
          <p:cNvSpPr/>
          <p:nvPr/>
        </p:nvSpPr>
        <p:spPr>
          <a:xfrm>
            <a:off x="7745482" y="5082268"/>
            <a:ext cx="314223" cy="277322"/>
          </a:xfrm>
          <a:prstGeom prst="rect">
            <a:avLst/>
          </a:prstGeom>
          <a:blipFill>
            <a:blip r:embed="rId72" cstate="print"/>
            <a:stretch>
              <a:fillRect/>
            </a:stretch>
          </a:blipFill>
        </p:spPr>
        <p:txBody>
          <a:bodyPr wrap="square" lIns="0" tIns="0" rIns="0" bIns="0" rtlCol="0"/>
          <a:lstStyle/>
          <a:p>
            <a:endParaRPr/>
          </a:p>
        </p:txBody>
      </p:sp>
      <p:sp>
        <p:nvSpPr>
          <p:cNvPr id="268" name="object 268"/>
          <p:cNvSpPr/>
          <p:nvPr/>
        </p:nvSpPr>
        <p:spPr>
          <a:xfrm>
            <a:off x="7819123" y="5130617"/>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69" name="object 269"/>
          <p:cNvSpPr/>
          <p:nvPr/>
        </p:nvSpPr>
        <p:spPr>
          <a:xfrm>
            <a:off x="7819123" y="5130617"/>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70" name="object 270"/>
          <p:cNvSpPr/>
          <p:nvPr/>
        </p:nvSpPr>
        <p:spPr>
          <a:xfrm>
            <a:off x="1421666" y="3686202"/>
            <a:ext cx="8028305" cy="0"/>
          </a:xfrm>
          <a:custGeom>
            <a:avLst/>
            <a:gdLst/>
            <a:ahLst/>
            <a:cxnLst/>
            <a:rect l="l" t="t" r="r" b="b"/>
            <a:pathLst>
              <a:path w="8028305">
                <a:moveTo>
                  <a:pt x="0" y="0"/>
                </a:moveTo>
                <a:lnTo>
                  <a:pt x="8027872" y="0"/>
                </a:lnTo>
              </a:path>
            </a:pathLst>
          </a:custGeom>
          <a:ln w="16076">
            <a:solidFill>
              <a:srgbClr val="0000FF"/>
            </a:solidFill>
          </a:ln>
        </p:spPr>
        <p:txBody>
          <a:bodyPr wrap="square" lIns="0" tIns="0" rIns="0" bIns="0" rtlCol="0"/>
          <a:lstStyle/>
          <a:p>
            <a:endParaRPr/>
          </a:p>
        </p:txBody>
      </p:sp>
      <p:sp>
        <p:nvSpPr>
          <p:cNvPr id="271" name="object 271"/>
          <p:cNvSpPr/>
          <p:nvPr/>
        </p:nvSpPr>
        <p:spPr>
          <a:xfrm>
            <a:off x="1416219" y="4910103"/>
            <a:ext cx="8028305" cy="0"/>
          </a:xfrm>
          <a:custGeom>
            <a:avLst/>
            <a:gdLst/>
            <a:ahLst/>
            <a:cxnLst/>
            <a:rect l="l" t="t" r="r" b="b"/>
            <a:pathLst>
              <a:path w="8028305">
                <a:moveTo>
                  <a:pt x="0" y="0"/>
                </a:moveTo>
                <a:lnTo>
                  <a:pt x="8028001" y="0"/>
                </a:lnTo>
              </a:path>
            </a:pathLst>
          </a:custGeom>
          <a:ln w="16076">
            <a:solidFill>
              <a:srgbClr val="0000FF"/>
            </a:solidFill>
          </a:ln>
        </p:spPr>
        <p:txBody>
          <a:bodyPr wrap="square" lIns="0" tIns="0" rIns="0" bIns="0" rtlCol="0"/>
          <a:lstStyle/>
          <a:p>
            <a:endParaRPr/>
          </a:p>
        </p:txBody>
      </p:sp>
      <p:sp>
        <p:nvSpPr>
          <p:cNvPr id="272" name="object 272"/>
          <p:cNvSpPr/>
          <p:nvPr/>
        </p:nvSpPr>
        <p:spPr>
          <a:xfrm>
            <a:off x="9520280" y="2844750"/>
            <a:ext cx="0" cy="626745"/>
          </a:xfrm>
          <a:custGeom>
            <a:avLst/>
            <a:gdLst/>
            <a:ahLst/>
            <a:cxnLst/>
            <a:rect l="l" t="t" r="r" b="b"/>
            <a:pathLst>
              <a:path h="626745">
                <a:moveTo>
                  <a:pt x="0" y="0"/>
                </a:moveTo>
                <a:lnTo>
                  <a:pt x="0" y="626562"/>
                </a:lnTo>
              </a:path>
            </a:pathLst>
          </a:custGeom>
          <a:ln w="16114">
            <a:solidFill>
              <a:srgbClr val="0000FF"/>
            </a:solidFill>
          </a:ln>
        </p:spPr>
        <p:txBody>
          <a:bodyPr wrap="square" lIns="0" tIns="0" rIns="0" bIns="0" rtlCol="0"/>
          <a:lstStyle/>
          <a:p>
            <a:endParaRPr/>
          </a:p>
        </p:txBody>
      </p:sp>
      <p:sp>
        <p:nvSpPr>
          <p:cNvPr id="273" name="object 273"/>
          <p:cNvSpPr/>
          <p:nvPr/>
        </p:nvSpPr>
        <p:spPr>
          <a:xfrm>
            <a:off x="9520280" y="3585241"/>
            <a:ext cx="0" cy="44450"/>
          </a:xfrm>
          <a:custGeom>
            <a:avLst/>
            <a:gdLst/>
            <a:ahLst/>
            <a:cxnLst/>
            <a:rect l="l" t="t" r="r" b="b"/>
            <a:pathLst>
              <a:path h="44450">
                <a:moveTo>
                  <a:pt x="0" y="0"/>
                </a:moveTo>
                <a:lnTo>
                  <a:pt x="0" y="44104"/>
                </a:lnTo>
              </a:path>
            </a:pathLst>
          </a:custGeom>
          <a:ln w="16114">
            <a:solidFill>
              <a:srgbClr val="0000FF"/>
            </a:solidFill>
          </a:ln>
        </p:spPr>
        <p:txBody>
          <a:bodyPr wrap="square" lIns="0" tIns="0" rIns="0" bIns="0" rtlCol="0"/>
          <a:lstStyle/>
          <a:p>
            <a:endParaRPr/>
          </a:p>
        </p:txBody>
      </p:sp>
      <p:sp>
        <p:nvSpPr>
          <p:cNvPr id="274" name="object 274"/>
          <p:cNvSpPr/>
          <p:nvPr/>
        </p:nvSpPr>
        <p:spPr>
          <a:xfrm>
            <a:off x="9520280" y="3743275"/>
            <a:ext cx="0" cy="525780"/>
          </a:xfrm>
          <a:custGeom>
            <a:avLst/>
            <a:gdLst/>
            <a:ahLst/>
            <a:cxnLst/>
            <a:rect l="l" t="t" r="r" b="b"/>
            <a:pathLst>
              <a:path h="525779">
                <a:moveTo>
                  <a:pt x="0" y="0"/>
                </a:moveTo>
                <a:lnTo>
                  <a:pt x="0" y="525440"/>
                </a:lnTo>
              </a:path>
            </a:pathLst>
          </a:custGeom>
          <a:ln w="16114">
            <a:solidFill>
              <a:srgbClr val="0000FF"/>
            </a:solidFill>
          </a:ln>
        </p:spPr>
        <p:txBody>
          <a:bodyPr wrap="square" lIns="0" tIns="0" rIns="0" bIns="0" rtlCol="0"/>
          <a:lstStyle/>
          <a:p>
            <a:endParaRPr/>
          </a:p>
        </p:txBody>
      </p:sp>
      <p:sp>
        <p:nvSpPr>
          <p:cNvPr id="275" name="object 275"/>
          <p:cNvSpPr/>
          <p:nvPr/>
        </p:nvSpPr>
        <p:spPr>
          <a:xfrm>
            <a:off x="9520280" y="4382644"/>
            <a:ext cx="0" cy="455930"/>
          </a:xfrm>
          <a:custGeom>
            <a:avLst/>
            <a:gdLst/>
            <a:ahLst/>
            <a:cxnLst/>
            <a:rect l="l" t="t" r="r" b="b"/>
            <a:pathLst>
              <a:path h="455929">
                <a:moveTo>
                  <a:pt x="0" y="0"/>
                </a:moveTo>
                <a:lnTo>
                  <a:pt x="0" y="455795"/>
                </a:lnTo>
              </a:path>
            </a:pathLst>
          </a:custGeom>
          <a:ln w="16114">
            <a:solidFill>
              <a:srgbClr val="0000FF"/>
            </a:solidFill>
          </a:ln>
        </p:spPr>
        <p:txBody>
          <a:bodyPr wrap="square" lIns="0" tIns="0" rIns="0" bIns="0" rtlCol="0"/>
          <a:lstStyle/>
          <a:p>
            <a:endParaRPr/>
          </a:p>
        </p:txBody>
      </p:sp>
      <p:sp>
        <p:nvSpPr>
          <p:cNvPr id="276" name="object 276"/>
          <p:cNvSpPr/>
          <p:nvPr/>
        </p:nvSpPr>
        <p:spPr>
          <a:xfrm>
            <a:off x="9520280" y="4952368"/>
            <a:ext cx="0" cy="171450"/>
          </a:xfrm>
          <a:custGeom>
            <a:avLst/>
            <a:gdLst/>
            <a:ahLst/>
            <a:cxnLst/>
            <a:rect l="l" t="t" r="r" b="b"/>
            <a:pathLst>
              <a:path h="171450">
                <a:moveTo>
                  <a:pt x="0" y="0"/>
                </a:moveTo>
                <a:lnTo>
                  <a:pt x="0" y="170885"/>
                </a:lnTo>
              </a:path>
            </a:pathLst>
          </a:custGeom>
          <a:ln w="16114">
            <a:solidFill>
              <a:srgbClr val="0000FF"/>
            </a:solidFill>
          </a:ln>
        </p:spPr>
        <p:txBody>
          <a:bodyPr wrap="square" lIns="0" tIns="0" rIns="0" bIns="0" rtlCol="0"/>
          <a:lstStyle/>
          <a:p>
            <a:endParaRPr/>
          </a:p>
        </p:txBody>
      </p:sp>
      <p:sp>
        <p:nvSpPr>
          <p:cNvPr id="277" name="object 277"/>
          <p:cNvSpPr/>
          <p:nvPr/>
        </p:nvSpPr>
        <p:spPr>
          <a:xfrm>
            <a:off x="9520280" y="5237183"/>
            <a:ext cx="0" cy="570230"/>
          </a:xfrm>
          <a:custGeom>
            <a:avLst/>
            <a:gdLst/>
            <a:ahLst/>
            <a:cxnLst/>
            <a:rect l="l" t="t" r="r" b="b"/>
            <a:pathLst>
              <a:path h="570229">
                <a:moveTo>
                  <a:pt x="0" y="0"/>
                </a:moveTo>
                <a:lnTo>
                  <a:pt x="0" y="569650"/>
                </a:lnTo>
              </a:path>
            </a:pathLst>
          </a:custGeom>
          <a:ln w="16114">
            <a:solidFill>
              <a:srgbClr val="0000FF"/>
            </a:solidFill>
          </a:ln>
        </p:spPr>
        <p:txBody>
          <a:bodyPr wrap="square" lIns="0" tIns="0" rIns="0" bIns="0" rtlCol="0"/>
          <a:lstStyle/>
          <a:p>
            <a:endParaRPr/>
          </a:p>
        </p:txBody>
      </p:sp>
      <p:sp>
        <p:nvSpPr>
          <p:cNvPr id="278" name="object 278"/>
          <p:cNvSpPr/>
          <p:nvPr/>
        </p:nvSpPr>
        <p:spPr>
          <a:xfrm>
            <a:off x="9377026" y="2682858"/>
            <a:ext cx="302137" cy="277322"/>
          </a:xfrm>
          <a:prstGeom prst="rect">
            <a:avLst/>
          </a:prstGeom>
          <a:blipFill>
            <a:blip r:embed="rId81" cstate="print"/>
            <a:stretch>
              <a:fillRect/>
            </a:stretch>
          </a:blipFill>
        </p:spPr>
        <p:txBody>
          <a:bodyPr wrap="square" lIns="0" tIns="0" rIns="0" bIns="0" rtlCol="0"/>
          <a:lstStyle/>
          <a:p>
            <a:endParaRPr/>
          </a:p>
        </p:txBody>
      </p:sp>
      <p:sp>
        <p:nvSpPr>
          <p:cNvPr id="279" name="object 279"/>
          <p:cNvSpPr/>
          <p:nvPr/>
        </p:nvSpPr>
        <p:spPr>
          <a:xfrm>
            <a:off x="9444221" y="2730821"/>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80" name="object 280"/>
          <p:cNvSpPr/>
          <p:nvPr/>
        </p:nvSpPr>
        <p:spPr>
          <a:xfrm>
            <a:off x="9444221" y="2730821"/>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81" name="object 281"/>
          <p:cNvSpPr/>
          <p:nvPr/>
        </p:nvSpPr>
        <p:spPr>
          <a:xfrm>
            <a:off x="9377026" y="3587170"/>
            <a:ext cx="314223" cy="265264"/>
          </a:xfrm>
          <a:prstGeom prst="rect">
            <a:avLst/>
          </a:prstGeom>
          <a:blipFill>
            <a:blip r:embed="rId82" cstate="print"/>
            <a:stretch>
              <a:fillRect/>
            </a:stretch>
          </a:blipFill>
        </p:spPr>
        <p:txBody>
          <a:bodyPr wrap="square" lIns="0" tIns="0" rIns="0" bIns="0" rtlCol="0"/>
          <a:lstStyle/>
          <a:p>
            <a:endParaRPr/>
          </a:p>
        </p:txBody>
      </p:sp>
      <p:sp>
        <p:nvSpPr>
          <p:cNvPr id="282" name="object 282"/>
          <p:cNvSpPr/>
          <p:nvPr/>
        </p:nvSpPr>
        <p:spPr>
          <a:xfrm>
            <a:off x="9449539" y="3629346"/>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83" name="object 283"/>
          <p:cNvSpPr/>
          <p:nvPr/>
        </p:nvSpPr>
        <p:spPr>
          <a:xfrm>
            <a:off x="9449539" y="3629345"/>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84" name="object 284"/>
          <p:cNvSpPr/>
          <p:nvPr/>
        </p:nvSpPr>
        <p:spPr>
          <a:xfrm>
            <a:off x="9377026" y="3430423"/>
            <a:ext cx="302137" cy="265264"/>
          </a:xfrm>
          <a:prstGeom prst="rect">
            <a:avLst/>
          </a:prstGeom>
          <a:blipFill>
            <a:blip r:embed="rId83" cstate="print"/>
            <a:stretch>
              <a:fillRect/>
            </a:stretch>
          </a:blipFill>
        </p:spPr>
        <p:txBody>
          <a:bodyPr wrap="square" lIns="0" tIns="0" rIns="0" bIns="0" rtlCol="0"/>
          <a:lstStyle/>
          <a:p>
            <a:endParaRPr/>
          </a:p>
        </p:txBody>
      </p:sp>
      <p:sp>
        <p:nvSpPr>
          <p:cNvPr id="285" name="object 285"/>
          <p:cNvSpPr/>
          <p:nvPr/>
        </p:nvSpPr>
        <p:spPr>
          <a:xfrm>
            <a:off x="9444221" y="3471312"/>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86" name="object 286"/>
          <p:cNvSpPr/>
          <p:nvPr/>
        </p:nvSpPr>
        <p:spPr>
          <a:xfrm>
            <a:off x="9444221" y="3471312"/>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87" name="object 287"/>
          <p:cNvSpPr/>
          <p:nvPr/>
        </p:nvSpPr>
        <p:spPr>
          <a:xfrm>
            <a:off x="9377026" y="4226218"/>
            <a:ext cx="302137" cy="265264"/>
          </a:xfrm>
          <a:prstGeom prst="rect">
            <a:avLst/>
          </a:prstGeom>
          <a:blipFill>
            <a:blip r:embed="rId84" cstate="print"/>
            <a:stretch>
              <a:fillRect/>
            </a:stretch>
          </a:blipFill>
        </p:spPr>
        <p:txBody>
          <a:bodyPr wrap="square" lIns="0" tIns="0" rIns="0" bIns="0" rtlCol="0"/>
          <a:lstStyle/>
          <a:p>
            <a:endParaRPr/>
          </a:p>
        </p:txBody>
      </p:sp>
      <p:sp>
        <p:nvSpPr>
          <p:cNvPr id="288" name="object 288"/>
          <p:cNvSpPr/>
          <p:nvPr/>
        </p:nvSpPr>
        <p:spPr>
          <a:xfrm>
            <a:off x="9444221" y="4268715"/>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89" name="object 289"/>
          <p:cNvSpPr/>
          <p:nvPr/>
        </p:nvSpPr>
        <p:spPr>
          <a:xfrm>
            <a:off x="9444221" y="4268715"/>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90" name="object 290"/>
          <p:cNvSpPr/>
          <p:nvPr/>
        </p:nvSpPr>
        <p:spPr>
          <a:xfrm>
            <a:off x="9377026" y="4792888"/>
            <a:ext cx="302137" cy="265264"/>
          </a:xfrm>
          <a:prstGeom prst="rect">
            <a:avLst/>
          </a:prstGeom>
          <a:blipFill>
            <a:blip r:embed="rId85" cstate="print"/>
            <a:stretch>
              <a:fillRect/>
            </a:stretch>
          </a:blipFill>
        </p:spPr>
        <p:txBody>
          <a:bodyPr wrap="square" lIns="0" tIns="0" rIns="0" bIns="0" rtlCol="0"/>
          <a:lstStyle/>
          <a:p>
            <a:endParaRPr/>
          </a:p>
        </p:txBody>
      </p:sp>
      <p:sp>
        <p:nvSpPr>
          <p:cNvPr id="291" name="object 291"/>
          <p:cNvSpPr/>
          <p:nvPr/>
        </p:nvSpPr>
        <p:spPr>
          <a:xfrm>
            <a:off x="9444221" y="483843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92" name="object 292"/>
          <p:cNvSpPr/>
          <p:nvPr/>
        </p:nvSpPr>
        <p:spPr>
          <a:xfrm>
            <a:off x="9444221" y="4838439"/>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93" name="object 293"/>
          <p:cNvSpPr/>
          <p:nvPr/>
        </p:nvSpPr>
        <p:spPr>
          <a:xfrm>
            <a:off x="9377026" y="5082268"/>
            <a:ext cx="302137" cy="265264"/>
          </a:xfrm>
          <a:prstGeom prst="rect">
            <a:avLst/>
          </a:prstGeom>
          <a:blipFill>
            <a:blip r:embed="rId83" cstate="print"/>
            <a:stretch>
              <a:fillRect/>
            </a:stretch>
          </a:blipFill>
        </p:spPr>
        <p:txBody>
          <a:bodyPr wrap="square" lIns="0" tIns="0" rIns="0" bIns="0" rtlCol="0"/>
          <a:lstStyle/>
          <a:p>
            <a:endParaRPr/>
          </a:p>
        </p:txBody>
      </p:sp>
      <p:sp>
        <p:nvSpPr>
          <p:cNvPr id="294" name="object 294"/>
          <p:cNvSpPr/>
          <p:nvPr/>
        </p:nvSpPr>
        <p:spPr>
          <a:xfrm>
            <a:off x="9444221" y="512325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95" name="object 295"/>
          <p:cNvSpPr/>
          <p:nvPr/>
        </p:nvSpPr>
        <p:spPr>
          <a:xfrm>
            <a:off x="9444221" y="512325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96" name="object 296"/>
          <p:cNvSpPr/>
          <p:nvPr/>
        </p:nvSpPr>
        <p:spPr>
          <a:xfrm>
            <a:off x="9377026" y="5757488"/>
            <a:ext cx="302137" cy="277322"/>
          </a:xfrm>
          <a:prstGeom prst="rect">
            <a:avLst/>
          </a:prstGeom>
          <a:blipFill>
            <a:blip r:embed="rId86" cstate="print"/>
            <a:stretch>
              <a:fillRect/>
            </a:stretch>
          </a:blipFill>
        </p:spPr>
        <p:txBody>
          <a:bodyPr wrap="square" lIns="0" tIns="0" rIns="0" bIns="0" rtlCol="0"/>
          <a:lstStyle/>
          <a:p>
            <a:endParaRPr/>
          </a:p>
        </p:txBody>
      </p:sp>
      <p:sp>
        <p:nvSpPr>
          <p:cNvPr id="297" name="object 297"/>
          <p:cNvSpPr/>
          <p:nvPr/>
        </p:nvSpPr>
        <p:spPr>
          <a:xfrm>
            <a:off x="9444221" y="580683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solidFill>
            <a:srgbClr val="6F2F9F"/>
          </a:solidFill>
        </p:spPr>
        <p:txBody>
          <a:bodyPr wrap="square" lIns="0" tIns="0" rIns="0" bIns="0" rtlCol="0"/>
          <a:lstStyle/>
          <a:p>
            <a:endParaRPr/>
          </a:p>
        </p:txBody>
      </p:sp>
      <p:sp>
        <p:nvSpPr>
          <p:cNvPr id="298" name="object 298"/>
          <p:cNvSpPr/>
          <p:nvPr/>
        </p:nvSpPr>
        <p:spPr>
          <a:xfrm>
            <a:off x="9444221" y="5806833"/>
            <a:ext cx="152400" cy="114300"/>
          </a:xfrm>
          <a:custGeom>
            <a:avLst/>
            <a:gdLst/>
            <a:ahLst/>
            <a:cxnLst/>
            <a:rect l="l" t="t" r="r" b="b"/>
            <a:pathLst>
              <a:path w="152400" h="114300">
                <a:moveTo>
                  <a:pt x="0" y="113928"/>
                </a:moveTo>
                <a:lnTo>
                  <a:pt x="152258" y="113928"/>
                </a:lnTo>
                <a:lnTo>
                  <a:pt x="152258" y="0"/>
                </a:lnTo>
                <a:lnTo>
                  <a:pt x="0" y="0"/>
                </a:lnTo>
                <a:lnTo>
                  <a:pt x="0" y="113928"/>
                </a:lnTo>
                <a:close/>
              </a:path>
            </a:pathLst>
          </a:custGeom>
          <a:ln w="12079">
            <a:solidFill>
              <a:srgbClr val="C7C7C7"/>
            </a:solidFill>
          </a:ln>
        </p:spPr>
        <p:txBody>
          <a:bodyPr wrap="square" lIns="0" tIns="0" rIns="0" bIns="0" rtlCol="0"/>
          <a:lstStyle/>
          <a:p>
            <a:endParaRPr/>
          </a:p>
        </p:txBody>
      </p:sp>
      <p:sp>
        <p:nvSpPr>
          <p:cNvPr id="299" name="object 299"/>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spcBef>
                  <a:spcPts val="60"/>
                </a:spcBef>
              </a:pPr>
              <a:t>15</a:t>
            </a:fld>
            <a:endParaRPr spc="75" dirty="0"/>
          </a:p>
        </p:txBody>
      </p:sp>
      <p:sp>
        <p:nvSpPr>
          <p:cNvPr id="300" name="object 300"/>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361645"/>
            <a:ext cx="6430645"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鲲鹏</a:t>
            </a:r>
            <a:r>
              <a:rPr sz="3200" spc="170" dirty="0">
                <a:solidFill>
                  <a:srgbClr val="000000"/>
                </a:solidFill>
                <a:latin typeface="Gill Sans MT"/>
                <a:cs typeface="Gill Sans MT"/>
              </a:rPr>
              <a:t>920</a:t>
            </a:r>
            <a:r>
              <a:rPr sz="3200" spc="-15" dirty="0">
                <a:solidFill>
                  <a:srgbClr val="000000"/>
                </a:solidFill>
                <a:latin typeface="Arial Unicode MS"/>
                <a:cs typeface="Arial Unicode MS"/>
              </a:rPr>
              <a:t>系列芯</a:t>
            </a:r>
            <a:r>
              <a:rPr sz="3200" spc="-10" dirty="0">
                <a:solidFill>
                  <a:srgbClr val="000000"/>
                </a:solidFill>
                <a:latin typeface="Arial Unicode MS"/>
                <a:cs typeface="Arial Unicode MS"/>
              </a:rPr>
              <a:t>片架</a:t>
            </a:r>
            <a:r>
              <a:rPr sz="3200" spc="-15" dirty="0">
                <a:solidFill>
                  <a:srgbClr val="000000"/>
                </a:solidFill>
                <a:latin typeface="Arial Unicode MS"/>
                <a:cs typeface="Arial Unicode MS"/>
              </a:rPr>
              <a:t>构</a:t>
            </a:r>
            <a:r>
              <a:rPr sz="3200" spc="180" dirty="0">
                <a:solidFill>
                  <a:srgbClr val="000000"/>
                </a:solidFill>
                <a:latin typeface="Gill Sans MT"/>
                <a:cs typeface="Gill Sans MT"/>
              </a:rPr>
              <a:t>——</a:t>
            </a:r>
            <a:r>
              <a:rPr sz="3200" spc="-10" dirty="0">
                <a:solidFill>
                  <a:srgbClr val="000000"/>
                </a:solidFill>
                <a:latin typeface="Arial Unicode MS"/>
                <a:cs typeface="Arial Unicode MS"/>
              </a:rPr>
              <a:t>多片</a:t>
            </a:r>
            <a:r>
              <a:rPr sz="3200" dirty="0">
                <a:solidFill>
                  <a:srgbClr val="000000"/>
                </a:solidFill>
                <a:latin typeface="Arial Unicode MS"/>
                <a:cs typeface="Arial Unicode MS"/>
              </a:rPr>
              <a:t>互</a:t>
            </a:r>
            <a:r>
              <a:rPr sz="3200" spc="-10" dirty="0">
                <a:solidFill>
                  <a:srgbClr val="000000"/>
                </a:solidFill>
                <a:latin typeface="Arial Unicode MS"/>
                <a:cs typeface="Arial Unicode MS"/>
              </a:rPr>
              <a:t>联</a:t>
            </a:r>
            <a:endParaRPr sz="3200">
              <a:latin typeface="Arial Unicode MS"/>
              <a:cs typeface="Arial Unicode MS"/>
            </a:endParaRPr>
          </a:p>
        </p:txBody>
      </p:sp>
      <p:sp>
        <p:nvSpPr>
          <p:cNvPr id="3" name="object 3"/>
          <p:cNvSpPr/>
          <p:nvPr/>
        </p:nvSpPr>
        <p:spPr>
          <a:xfrm>
            <a:off x="1012844" y="1192671"/>
            <a:ext cx="4422971" cy="423005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457672" y="1202393"/>
            <a:ext cx="4415583" cy="423070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255572" y="5615736"/>
            <a:ext cx="3900170" cy="361950"/>
          </a:xfrm>
          <a:prstGeom prst="rect">
            <a:avLst/>
          </a:prstGeom>
        </p:spPr>
        <p:txBody>
          <a:bodyPr vert="horz" wrap="square" lIns="0" tIns="13335" rIns="0" bIns="0" rtlCol="0">
            <a:spAutoFit/>
          </a:bodyPr>
          <a:lstStyle/>
          <a:p>
            <a:pPr marL="335280" indent="-323215">
              <a:lnSpc>
                <a:spcPct val="100000"/>
              </a:lnSpc>
              <a:spcBef>
                <a:spcPts val="105"/>
              </a:spcBef>
              <a:buSzPct val="59090"/>
              <a:buFont typeface="Wingdings"/>
              <a:buChar char=""/>
              <a:tabLst>
                <a:tab pos="335280" algn="l"/>
                <a:tab pos="335915" algn="l"/>
              </a:tabLst>
            </a:pPr>
            <a:r>
              <a:rPr sz="2200" spc="5" dirty="0">
                <a:latin typeface="Arial Unicode MS"/>
                <a:cs typeface="Arial Unicode MS"/>
              </a:rPr>
              <a:t>鲲鹏</a:t>
            </a:r>
            <a:r>
              <a:rPr sz="2200" spc="114" dirty="0">
                <a:latin typeface="Gill Sans MT"/>
                <a:cs typeface="Gill Sans MT"/>
              </a:rPr>
              <a:t>920</a:t>
            </a:r>
            <a:r>
              <a:rPr sz="2200" spc="5" dirty="0">
                <a:latin typeface="Arial Unicode MS"/>
                <a:cs typeface="Arial Unicode MS"/>
              </a:rPr>
              <a:t>处理器片上系统组成</a:t>
            </a:r>
            <a:endParaRPr sz="2200">
              <a:latin typeface="Arial Unicode MS"/>
              <a:cs typeface="Arial Unicode MS"/>
            </a:endParaRPr>
          </a:p>
        </p:txBody>
      </p:sp>
      <p:sp>
        <p:nvSpPr>
          <p:cNvPr id="7" name="object 7"/>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spcBef>
                  <a:spcPts val="60"/>
                </a:spcBef>
              </a:pPr>
              <a:t>16</a:t>
            </a:fld>
            <a:endParaRPr spc="75" dirty="0"/>
          </a:p>
        </p:txBody>
      </p:sp>
      <p:sp>
        <p:nvSpPr>
          <p:cNvPr id="8" name="object 8"/>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
        <p:nvSpPr>
          <p:cNvPr id="6" name="object 6"/>
          <p:cNvSpPr txBox="1"/>
          <p:nvPr/>
        </p:nvSpPr>
        <p:spPr>
          <a:xfrm>
            <a:off x="6628892" y="5615736"/>
            <a:ext cx="4024629" cy="361950"/>
          </a:xfrm>
          <a:prstGeom prst="rect">
            <a:avLst/>
          </a:prstGeom>
        </p:spPr>
        <p:txBody>
          <a:bodyPr vert="horz" wrap="square" lIns="0" tIns="13335" rIns="0" bIns="0" rtlCol="0">
            <a:spAutoFit/>
          </a:bodyPr>
          <a:lstStyle/>
          <a:p>
            <a:pPr marL="335280" indent="-323215">
              <a:lnSpc>
                <a:spcPct val="100000"/>
              </a:lnSpc>
              <a:spcBef>
                <a:spcPts val="105"/>
              </a:spcBef>
              <a:buSzPct val="59090"/>
              <a:buFont typeface="Wingdings"/>
              <a:buChar char=""/>
              <a:tabLst>
                <a:tab pos="335280" algn="l"/>
                <a:tab pos="335915" algn="l"/>
              </a:tabLst>
            </a:pPr>
            <a:r>
              <a:rPr sz="2200" spc="120" dirty="0">
                <a:latin typeface="Gill Sans MT"/>
                <a:cs typeface="Gill Sans MT"/>
              </a:rPr>
              <a:t>2P</a:t>
            </a:r>
            <a:r>
              <a:rPr sz="2200" spc="5" dirty="0">
                <a:latin typeface="Arial Unicode MS"/>
                <a:cs typeface="Arial Unicode MS"/>
              </a:rPr>
              <a:t>服务器处理器多片互联</a:t>
            </a:r>
            <a:r>
              <a:rPr sz="2200" spc="-20" dirty="0">
                <a:latin typeface="Arial Unicode MS"/>
                <a:cs typeface="Arial Unicode MS"/>
              </a:rPr>
              <a:t>方</a:t>
            </a:r>
            <a:r>
              <a:rPr sz="2200" spc="5" dirty="0">
                <a:latin typeface="Arial Unicode MS"/>
                <a:cs typeface="Arial Unicode MS"/>
              </a:rPr>
              <a:t>案</a:t>
            </a:r>
            <a:endParaRPr sz="2200">
              <a:latin typeface="Arial Unicode MS"/>
              <a:cs typeface="Arial Unicode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1523" y="1223779"/>
            <a:ext cx="3858767" cy="275842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638288" y="1240536"/>
            <a:ext cx="3770629" cy="2670175"/>
          </a:xfrm>
          <a:custGeom>
            <a:avLst/>
            <a:gdLst/>
            <a:ahLst/>
            <a:cxnLst/>
            <a:rect l="l" t="t" r="r" b="b"/>
            <a:pathLst>
              <a:path w="3770629" h="2670175">
                <a:moveTo>
                  <a:pt x="3683000" y="0"/>
                </a:moveTo>
                <a:lnTo>
                  <a:pt x="87375" y="0"/>
                </a:lnTo>
                <a:lnTo>
                  <a:pt x="53363" y="6865"/>
                </a:lnTo>
                <a:lnTo>
                  <a:pt x="25590" y="25590"/>
                </a:lnTo>
                <a:lnTo>
                  <a:pt x="6865" y="53363"/>
                </a:lnTo>
                <a:lnTo>
                  <a:pt x="0" y="87375"/>
                </a:lnTo>
                <a:lnTo>
                  <a:pt x="0" y="2582672"/>
                </a:lnTo>
                <a:lnTo>
                  <a:pt x="6865" y="2616684"/>
                </a:lnTo>
                <a:lnTo>
                  <a:pt x="25590" y="2644457"/>
                </a:lnTo>
                <a:lnTo>
                  <a:pt x="53363" y="2663182"/>
                </a:lnTo>
                <a:lnTo>
                  <a:pt x="87375" y="2670047"/>
                </a:lnTo>
                <a:lnTo>
                  <a:pt x="3683000" y="2670047"/>
                </a:lnTo>
                <a:lnTo>
                  <a:pt x="3717012" y="2663182"/>
                </a:lnTo>
                <a:lnTo>
                  <a:pt x="3744785" y="2644457"/>
                </a:lnTo>
                <a:lnTo>
                  <a:pt x="3763510" y="2616684"/>
                </a:lnTo>
                <a:lnTo>
                  <a:pt x="3770376" y="2582672"/>
                </a:lnTo>
                <a:lnTo>
                  <a:pt x="3770376" y="87375"/>
                </a:lnTo>
                <a:lnTo>
                  <a:pt x="3763510" y="53363"/>
                </a:lnTo>
                <a:lnTo>
                  <a:pt x="3744785" y="25590"/>
                </a:lnTo>
                <a:lnTo>
                  <a:pt x="3717012" y="6865"/>
                </a:lnTo>
                <a:lnTo>
                  <a:pt x="3683000" y="0"/>
                </a:lnTo>
                <a:close/>
              </a:path>
            </a:pathLst>
          </a:custGeom>
          <a:solidFill>
            <a:srgbClr val="D9D9D9"/>
          </a:solidFill>
        </p:spPr>
        <p:txBody>
          <a:bodyPr wrap="square" lIns="0" tIns="0" rIns="0" bIns="0" rtlCol="0"/>
          <a:lstStyle/>
          <a:p>
            <a:endParaRPr/>
          </a:p>
        </p:txBody>
      </p:sp>
      <p:sp>
        <p:nvSpPr>
          <p:cNvPr id="4" name="object 4"/>
          <p:cNvSpPr/>
          <p:nvPr/>
        </p:nvSpPr>
        <p:spPr>
          <a:xfrm>
            <a:off x="7638288" y="1240536"/>
            <a:ext cx="3770629" cy="2670175"/>
          </a:xfrm>
          <a:custGeom>
            <a:avLst/>
            <a:gdLst/>
            <a:ahLst/>
            <a:cxnLst/>
            <a:rect l="l" t="t" r="r" b="b"/>
            <a:pathLst>
              <a:path w="3770629" h="2670175">
                <a:moveTo>
                  <a:pt x="0" y="87375"/>
                </a:moveTo>
                <a:lnTo>
                  <a:pt x="6865" y="53363"/>
                </a:lnTo>
                <a:lnTo>
                  <a:pt x="25590" y="25590"/>
                </a:lnTo>
                <a:lnTo>
                  <a:pt x="53363" y="6865"/>
                </a:lnTo>
                <a:lnTo>
                  <a:pt x="87375" y="0"/>
                </a:lnTo>
                <a:lnTo>
                  <a:pt x="3683000" y="0"/>
                </a:lnTo>
                <a:lnTo>
                  <a:pt x="3717012" y="6865"/>
                </a:lnTo>
                <a:lnTo>
                  <a:pt x="3744785" y="25590"/>
                </a:lnTo>
                <a:lnTo>
                  <a:pt x="3763510" y="53363"/>
                </a:lnTo>
                <a:lnTo>
                  <a:pt x="3770376" y="87375"/>
                </a:lnTo>
                <a:lnTo>
                  <a:pt x="3770376" y="2582672"/>
                </a:lnTo>
                <a:lnTo>
                  <a:pt x="3763510" y="2616684"/>
                </a:lnTo>
                <a:lnTo>
                  <a:pt x="3744785" y="2644457"/>
                </a:lnTo>
                <a:lnTo>
                  <a:pt x="3717012" y="2663182"/>
                </a:lnTo>
                <a:lnTo>
                  <a:pt x="3683000" y="2670047"/>
                </a:lnTo>
                <a:lnTo>
                  <a:pt x="87375" y="2670047"/>
                </a:lnTo>
                <a:lnTo>
                  <a:pt x="53363" y="2663182"/>
                </a:lnTo>
                <a:lnTo>
                  <a:pt x="25590" y="2644457"/>
                </a:lnTo>
                <a:lnTo>
                  <a:pt x="6865" y="2616684"/>
                </a:lnTo>
                <a:lnTo>
                  <a:pt x="0" y="2582672"/>
                </a:lnTo>
                <a:lnTo>
                  <a:pt x="0" y="87375"/>
                </a:lnTo>
                <a:close/>
              </a:path>
            </a:pathLst>
          </a:custGeom>
          <a:ln w="6095">
            <a:solidFill>
              <a:srgbClr val="A4A4A4"/>
            </a:solidFill>
          </a:ln>
        </p:spPr>
        <p:txBody>
          <a:bodyPr wrap="square" lIns="0" tIns="0" rIns="0" bIns="0" rtlCol="0"/>
          <a:lstStyle/>
          <a:p>
            <a:endParaRPr/>
          </a:p>
        </p:txBody>
      </p:sp>
      <p:sp>
        <p:nvSpPr>
          <p:cNvPr id="5" name="object 5"/>
          <p:cNvSpPr/>
          <p:nvPr/>
        </p:nvSpPr>
        <p:spPr>
          <a:xfrm>
            <a:off x="758247" y="1361801"/>
            <a:ext cx="6744288" cy="4221155"/>
          </a:xfrm>
          <a:prstGeom prst="rect">
            <a:avLst/>
          </a:prstGeom>
          <a:blipFill>
            <a:blip r:embed="rId3"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7704010" y="4027233"/>
          <a:ext cx="3667125" cy="1645802"/>
        </p:xfrm>
        <a:graphic>
          <a:graphicData uri="http://schemas.openxmlformats.org/drawingml/2006/table">
            <a:tbl>
              <a:tblPr firstRow="1" bandRow="1">
                <a:tableStyleId>{2D5ABB26-0587-4C30-8999-92F81FD0307C}</a:tableStyleId>
              </a:tblPr>
              <a:tblGrid>
                <a:gridCol w="857885">
                  <a:extLst>
                    <a:ext uri="{9D8B030D-6E8A-4147-A177-3AD203B41FA5}">
                      <a16:colId xmlns:a16="http://schemas.microsoft.com/office/drawing/2014/main" val="20000"/>
                    </a:ext>
                  </a:extLst>
                </a:gridCol>
                <a:gridCol w="1417955">
                  <a:extLst>
                    <a:ext uri="{9D8B030D-6E8A-4147-A177-3AD203B41FA5}">
                      <a16:colId xmlns:a16="http://schemas.microsoft.com/office/drawing/2014/main" val="20001"/>
                    </a:ext>
                  </a:extLst>
                </a:gridCol>
                <a:gridCol w="1391285">
                  <a:extLst>
                    <a:ext uri="{9D8B030D-6E8A-4147-A177-3AD203B41FA5}">
                      <a16:colId xmlns:a16="http://schemas.microsoft.com/office/drawing/2014/main" val="20002"/>
                    </a:ext>
                  </a:extLst>
                </a:gridCol>
              </a:tblGrid>
              <a:tr h="274320">
                <a:tc>
                  <a:txBody>
                    <a:bodyPr/>
                    <a:lstStyle/>
                    <a:p>
                      <a:pPr marL="330835">
                        <a:lnSpc>
                          <a:spcPct val="100000"/>
                        </a:lnSpc>
                        <a:spcBef>
                          <a:spcPts val="300"/>
                        </a:spcBef>
                      </a:pPr>
                      <a:r>
                        <a:rPr sz="1200" b="1" spc="20" dirty="0">
                          <a:latin typeface="Microsoft JhengHei"/>
                          <a:cs typeface="Microsoft JhengHei"/>
                        </a:rPr>
                        <a:t>时延</a:t>
                      </a:r>
                      <a:endParaRPr sz="1200">
                        <a:latin typeface="Microsoft JhengHei"/>
                        <a:cs typeface="Microsoft JhengHei"/>
                      </a:endParaRPr>
                    </a:p>
                  </a:txBody>
                  <a:tcPr marL="0" marR="0" marT="3810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D9D9D9"/>
                    </a:solidFill>
                  </a:tcPr>
                </a:tc>
                <a:tc>
                  <a:txBody>
                    <a:bodyPr/>
                    <a:lstStyle/>
                    <a:p>
                      <a:pPr algn="ctr">
                        <a:lnSpc>
                          <a:spcPct val="100000"/>
                        </a:lnSpc>
                        <a:spcBef>
                          <a:spcPts val="325"/>
                        </a:spcBef>
                      </a:pPr>
                      <a:r>
                        <a:rPr sz="1200" b="1" spc="10" dirty="0">
                          <a:latin typeface="Arial"/>
                          <a:cs typeface="Arial"/>
                        </a:rPr>
                        <a:t>ARM </a:t>
                      </a:r>
                      <a:r>
                        <a:rPr sz="1200" b="1" spc="-65" dirty="0">
                          <a:latin typeface="Arial"/>
                          <a:cs typeface="Arial"/>
                        </a:rPr>
                        <a:t>CPU</a:t>
                      </a:r>
                      <a:r>
                        <a:rPr sz="1200" b="1" dirty="0">
                          <a:latin typeface="Arial"/>
                          <a:cs typeface="Arial"/>
                        </a:rPr>
                        <a:t> </a:t>
                      </a:r>
                      <a:r>
                        <a:rPr sz="1200" b="1" spc="-55" dirty="0">
                          <a:latin typeface="Arial"/>
                          <a:cs typeface="Arial"/>
                        </a:rPr>
                        <a:t>Cycles</a:t>
                      </a:r>
                      <a:endParaRPr sz="1200">
                        <a:latin typeface="Arial"/>
                        <a:cs typeface="Arial"/>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D9D9D9"/>
                    </a:solidFill>
                  </a:tcPr>
                </a:tc>
                <a:tc>
                  <a:txBody>
                    <a:bodyPr/>
                    <a:lstStyle/>
                    <a:p>
                      <a:pPr marL="635" algn="ctr">
                        <a:lnSpc>
                          <a:spcPct val="100000"/>
                        </a:lnSpc>
                        <a:spcBef>
                          <a:spcPts val="325"/>
                        </a:spcBef>
                      </a:pPr>
                      <a:r>
                        <a:rPr sz="1200" b="1" spc="-5" dirty="0">
                          <a:latin typeface="Arial"/>
                          <a:cs typeface="Arial"/>
                        </a:rPr>
                        <a:t>Skylake</a:t>
                      </a:r>
                      <a:r>
                        <a:rPr sz="1200" b="1" spc="45" dirty="0">
                          <a:latin typeface="Arial"/>
                          <a:cs typeface="Arial"/>
                        </a:rPr>
                        <a:t> </a:t>
                      </a:r>
                      <a:r>
                        <a:rPr sz="1200" b="1" spc="-55" dirty="0">
                          <a:latin typeface="Arial"/>
                          <a:cs typeface="Arial"/>
                        </a:rPr>
                        <a:t>Cycles</a:t>
                      </a:r>
                      <a:endParaRPr sz="1200">
                        <a:latin typeface="Arial"/>
                        <a:cs typeface="Arial"/>
                      </a:endParaRPr>
                    </a:p>
                  </a:txBody>
                  <a:tcPr marL="0" marR="0" marT="4127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D9D9D9"/>
                    </a:solidFill>
                  </a:tcPr>
                </a:tc>
                <a:extLst>
                  <a:ext uri="{0D108BD9-81ED-4DB2-BD59-A6C34878D82A}">
                    <a16:rowId xmlns:a16="http://schemas.microsoft.com/office/drawing/2014/main" val="10000"/>
                  </a:ext>
                </a:extLst>
              </a:tr>
              <a:tr h="274319">
                <a:tc>
                  <a:txBody>
                    <a:bodyPr/>
                    <a:lstStyle/>
                    <a:p>
                      <a:pPr marL="93345">
                        <a:lnSpc>
                          <a:spcPct val="100000"/>
                        </a:lnSpc>
                        <a:spcBef>
                          <a:spcPts val="325"/>
                        </a:spcBef>
                      </a:pPr>
                      <a:r>
                        <a:rPr sz="1200" b="1" spc="-15" dirty="0">
                          <a:latin typeface="Arial"/>
                          <a:cs typeface="Arial"/>
                        </a:rPr>
                        <a:t>Register</a:t>
                      </a:r>
                      <a:endParaRPr sz="1200">
                        <a:latin typeface="Arial"/>
                        <a:cs typeface="Arial"/>
                      </a:endParaRPr>
                    </a:p>
                  </a:txBody>
                  <a:tcPr marL="0" marR="0" marT="4127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325"/>
                        </a:spcBef>
                      </a:pPr>
                      <a:r>
                        <a:rPr sz="1200" b="1" dirty="0">
                          <a:latin typeface="Arial"/>
                          <a:cs typeface="Arial"/>
                        </a:rPr>
                        <a:t>1</a:t>
                      </a:r>
                      <a:endParaRPr sz="120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25"/>
                        </a:spcBef>
                      </a:pPr>
                      <a:r>
                        <a:rPr sz="1200" b="1" dirty="0">
                          <a:latin typeface="Arial"/>
                          <a:cs typeface="Arial"/>
                        </a:rPr>
                        <a:t>1</a:t>
                      </a:r>
                      <a:endParaRPr sz="1200">
                        <a:latin typeface="Arial"/>
                        <a:cs typeface="Arial"/>
                      </a:endParaRPr>
                    </a:p>
                  </a:txBody>
                  <a:tcPr marL="0" marR="0" marT="4127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74319">
                <a:tc>
                  <a:txBody>
                    <a:bodyPr/>
                    <a:lstStyle/>
                    <a:p>
                      <a:pPr marL="93345">
                        <a:lnSpc>
                          <a:spcPct val="100000"/>
                        </a:lnSpc>
                        <a:spcBef>
                          <a:spcPts val="325"/>
                        </a:spcBef>
                      </a:pPr>
                      <a:r>
                        <a:rPr sz="1200" b="1" spc="-35" dirty="0">
                          <a:latin typeface="Arial"/>
                          <a:cs typeface="Arial"/>
                        </a:rPr>
                        <a:t>L1</a:t>
                      </a:r>
                      <a:r>
                        <a:rPr sz="1200" b="1" spc="5" dirty="0">
                          <a:latin typeface="Arial"/>
                          <a:cs typeface="Arial"/>
                        </a:rPr>
                        <a:t> </a:t>
                      </a:r>
                      <a:r>
                        <a:rPr sz="1200" b="1" spc="-30" dirty="0">
                          <a:latin typeface="Arial"/>
                          <a:cs typeface="Arial"/>
                        </a:rPr>
                        <a:t>cache</a:t>
                      </a:r>
                      <a:endParaRPr sz="1200">
                        <a:latin typeface="Arial"/>
                        <a:cs typeface="Arial"/>
                      </a:endParaRPr>
                    </a:p>
                  </a:txBody>
                  <a:tcPr marL="0" marR="0" marT="4127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325"/>
                        </a:spcBef>
                      </a:pPr>
                      <a:r>
                        <a:rPr sz="1200" b="1" dirty="0">
                          <a:latin typeface="Arial"/>
                          <a:cs typeface="Arial"/>
                        </a:rPr>
                        <a:t>4</a:t>
                      </a:r>
                      <a:endParaRPr sz="120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25"/>
                        </a:spcBef>
                      </a:pPr>
                      <a:r>
                        <a:rPr sz="1200" b="1" dirty="0">
                          <a:latin typeface="Arial"/>
                          <a:cs typeface="Arial"/>
                        </a:rPr>
                        <a:t>4</a:t>
                      </a:r>
                      <a:endParaRPr sz="1200">
                        <a:latin typeface="Arial"/>
                        <a:cs typeface="Arial"/>
                      </a:endParaRPr>
                    </a:p>
                  </a:txBody>
                  <a:tcPr marL="0" marR="0" marT="4127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4319">
                <a:tc>
                  <a:txBody>
                    <a:bodyPr/>
                    <a:lstStyle/>
                    <a:p>
                      <a:pPr marL="93345">
                        <a:lnSpc>
                          <a:spcPct val="100000"/>
                        </a:lnSpc>
                        <a:spcBef>
                          <a:spcPts val="330"/>
                        </a:spcBef>
                      </a:pPr>
                      <a:r>
                        <a:rPr sz="1200" b="1" spc="-35" dirty="0">
                          <a:latin typeface="Arial"/>
                          <a:cs typeface="Arial"/>
                        </a:rPr>
                        <a:t>L2</a:t>
                      </a:r>
                      <a:r>
                        <a:rPr sz="1200" b="1" spc="5" dirty="0">
                          <a:latin typeface="Arial"/>
                          <a:cs typeface="Arial"/>
                        </a:rPr>
                        <a:t> </a:t>
                      </a:r>
                      <a:r>
                        <a:rPr sz="1200" b="1" spc="-30" dirty="0">
                          <a:latin typeface="Arial"/>
                          <a:cs typeface="Arial"/>
                        </a:rPr>
                        <a:t>cache</a:t>
                      </a:r>
                      <a:endParaRPr sz="1200">
                        <a:latin typeface="Arial"/>
                        <a:cs typeface="Arial"/>
                      </a:endParaRPr>
                    </a:p>
                  </a:txBody>
                  <a:tcPr marL="0" marR="0" marT="4191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330"/>
                        </a:spcBef>
                      </a:pPr>
                      <a:r>
                        <a:rPr sz="1200" b="1" dirty="0">
                          <a:latin typeface="Arial"/>
                          <a:cs typeface="Arial"/>
                        </a:rPr>
                        <a:t>8</a:t>
                      </a:r>
                      <a:endParaRPr sz="120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30"/>
                        </a:spcBef>
                      </a:pPr>
                      <a:r>
                        <a:rPr sz="1200" b="1" spc="20" dirty="0">
                          <a:latin typeface="Arial"/>
                          <a:cs typeface="Arial"/>
                        </a:rPr>
                        <a:t>14</a:t>
                      </a:r>
                      <a:endParaRPr sz="1200">
                        <a:latin typeface="Arial"/>
                        <a:cs typeface="Arial"/>
                      </a:endParaRPr>
                    </a:p>
                  </a:txBody>
                  <a:tcPr marL="0" marR="0" marT="4191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74193">
                <a:tc>
                  <a:txBody>
                    <a:bodyPr/>
                    <a:lstStyle/>
                    <a:p>
                      <a:pPr marL="93345">
                        <a:lnSpc>
                          <a:spcPct val="100000"/>
                        </a:lnSpc>
                        <a:spcBef>
                          <a:spcPts val="330"/>
                        </a:spcBef>
                      </a:pPr>
                      <a:r>
                        <a:rPr sz="1200" b="1" spc="-35" dirty="0">
                          <a:latin typeface="Arial"/>
                          <a:cs typeface="Arial"/>
                        </a:rPr>
                        <a:t>L3</a:t>
                      </a:r>
                      <a:r>
                        <a:rPr sz="1200" b="1" spc="5" dirty="0">
                          <a:latin typeface="Arial"/>
                          <a:cs typeface="Arial"/>
                        </a:rPr>
                        <a:t> </a:t>
                      </a:r>
                      <a:r>
                        <a:rPr sz="1200" b="1" spc="-30" dirty="0">
                          <a:latin typeface="Arial"/>
                          <a:cs typeface="Arial"/>
                        </a:rPr>
                        <a:t>cache</a:t>
                      </a:r>
                      <a:endParaRPr sz="1200">
                        <a:latin typeface="Arial"/>
                        <a:cs typeface="Arial"/>
                      </a:endParaRPr>
                    </a:p>
                  </a:txBody>
                  <a:tcPr marL="0" marR="0" marT="4191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330"/>
                        </a:spcBef>
                      </a:pPr>
                      <a:r>
                        <a:rPr sz="1200" b="1" spc="20" dirty="0">
                          <a:latin typeface="Arial"/>
                          <a:cs typeface="Arial"/>
                        </a:rPr>
                        <a:t>40</a:t>
                      </a:r>
                      <a:endParaRPr sz="120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330"/>
                        </a:spcBef>
                      </a:pPr>
                      <a:r>
                        <a:rPr sz="1200" b="1" spc="20" dirty="0">
                          <a:latin typeface="Arial"/>
                          <a:cs typeface="Arial"/>
                        </a:rPr>
                        <a:t>55</a:t>
                      </a:r>
                      <a:endParaRPr sz="1200">
                        <a:latin typeface="Arial"/>
                        <a:cs typeface="Arial"/>
                      </a:endParaRPr>
                    </a:p>
                  </a:txBody>
                  <a:tcPr marL="0" marR="0" marT="4191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74332">
                <a:tc>
                  <a:txBody>
                    <a:bodyPr/>
                    <a:lstStyle/>
                    <a:p>
                      <a:pPr marL="93345">
                        <a:lnSpc>
                          <a:spcPct val="100000"/>
                        </a:lnSpc>
                        <a:spcBef>
                          <a:spcPts val="330"/>
                        </a:spcBef>
                      </a:pPr>
                      <a:r>
                        <a:rPr sz="1200" b="1" spc="15" dirty="0">
                          <a:latin typeface="Arial"/>
                          <a:cs typeface="Arial"/>
                        </a:rPr>
                        <a:t>DRAM</a:t>
                      </a:r>
                      <a:endParaRPr sz="1200">
                        <a:latin typeface="Arial"/>
                        <a:cs typeface="Arial"/>
                      </a:endParaRPr>
                    </a:p>
                  </a:txBody>
                  <a:tcPr marL="0" marR="0" marT="4191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175" algn="ctr">
                        <a:lnSpc>
                          <a:spcPct val="100000"/>
                        </a:lnSpc>
                        <a:spcBef>
                          <a:spcPts val="330"/>
                        </a:spcBef>
                      </a:pPr>
                      <a:r>
                        <a:rPr sz="1200" b="1" spc="25" dirty="0">
                          <a:latin typeface="Arial"/>
                          <a:cs typeface="Arial"/>
                        </a:rPr>
                        <a:t>71</a:t>
                      </a:r>
                      <a:r>
                        <a:rPr sz="1200" b="1" spc="15" dirty="0">
                          <a:latin typeface="Arial"/>
                          <a:cs typeface="Arial"/>
                        </a:rPr>
                        <a:t> </a:t>
                      </a:r>
                      <a:r>
                        <a:rPr sz="1200" b="1" spc="40" dirty="0">
                          <a:latin typeface="Arial"/>
                          <a:cs typeface="Arial"/>
                        </a:rPr>
                        <a:t>-221(ns)</a:t>
                      </a:r>
                      <a:endParaRPr sz="120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810" algn="ctr">
                        <a:lnSpc>
                          <a:spcPct val="100000"/>
                        </a:lnSpc>
                        <a:spcBef>
                          <a:spcPts val="330"/>
                        </a:spcBef>
                      </a:pPr>
                      <a:r>
                        <a:rPr sz="1200" b="1" spc="35" dirty="0">
                          <a:latin typeface="Arial"/>
                          <a:cs typeface="Arial"/>
                        </a:rPr>
                        <a:t>83-143(ns)</a:t>
                      </a:r>
                      <a:endParaRPr sz="1200">
                        <a:latin typeface="Arial"/>
                        <a:cs typeface="Arial"/>
                      </a:endParaRPr>
                    </a:p>
                  </a:txBody>
                  <a:tcPr marL="0" marR="0" marT="4191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5"/>
                  </a:ext>
                </a:extLst>
              </a:tr>
            </a:tbl>
          </a:graphicData>
        </a:graphic>
      </p:graphicFrame>
      <p:sp>
        <p:nvSpPr>
          <p:cNvPr id="9" name="object 9"/>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spcBef>
                  <a:spcPts val="60"/>
                </a:spcBef>
              </a:pPr>
              <a:t>17</a:t>
            </a:fld>
            <a:endParaRPr spc="75" dirty="0"/>
          </a:p>
        </p:txBody>
      </p:sp>
      <p:sp>
        <p:nvSpPr>
          <p:cNvPr id="10" name="object 10"/>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
        <p:nvSpPr>
          <p:cNvPr id="7" name="object 7"/>
          <p:cNvSpPr txBox="1">
            <a:spLocks noGrp="1"/>
          </p:cNvSpPr>
          <p:nvPr>
            <p:ph type="title"/>
          </p:nvPr>
        </p:nvSpPr>
        <p:spPr>
          <a:xfrm>
            <a:off x="719429" y="361645"/>
            <a:ext cx="7541895"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鲲鹏</a:t>
            </a:r>
            <a:r>
              <a:rPr sz="3200" spc="170" dirty="0">
                <a:solidFill>
                  <a:srgbClr val="000000"/>
                </a:solidFill>
                <a:latin typeface="Gill Sans MT"/>
                <a:cs typeface="Gill Sans MT"/>
              </a:rPr>
              <a:t>920</a:t>
            </a:r>
            <a:r>
              <a:rPr sz="3200" spc="-15" dirty="0">
                <a:solidFill>
                  <a:srgbClr val="000000"/>
                </a:solidFill>
                <a:latin typeface="Arial Unicode MS"/>
                <a:cs typeface="Arial Unicode MS"/>
              </a:rPr>
              <a:t>系</a:t>
            </a:r>
            <a:r>
              <a:rPr sz="3200" spc="-10" dirty="0">
                <a:solidFill>
                  <a:srgbClr val="000000"/>
                </a:solidFill>
                <a:latin typeface="Arial Unicode MS"/>
                <a:cs typeface="Arial Unicode MS"/>
              </a:rPr>
              <a:t>列</a:t>
            </a:r>
            <a:r>
              <a:rPr sz="3200" spc="-15" dirty="0">
                <a:solidFill>
                  <a:srgbClr val="000000"/>
                </a:solidFill>
                <a:latin typeface="Arial Unicode MS"/>
                <a:cs typeface="Arial Unicode MS"/>
              </a:rPr>
              <a:t>芯片</a:t>
            </a:r>
            <a:r>
              <a:rPr sz="3200" spc="-10" dirty="0">
                <a:solidFill>
                  <a:srgbClr val="000000"/>
                </a:solidFill>
                <a:latin typeface="Arial Unicode MS"/>
                <a:cs typeface="Arial Unicode MS"/>
              </a:rPr>
              <a:t>架</a:t>
            </a:r>
            <a:r>
              <a:rPr sz="3200" spc="-15" dirty="0">
                <a:solidFill>
                  <a:srgbClr val="000000"/>
                </a:solidFill>
                <a:latin typeface="Arial Unicode MS"/>
                <a:cs typeface="Arial Unicode MS"/>
              </a:rPr>
              <a:t>构</a:t>
            </a:r>
            <a:r>
              <a:rPr sz="3200" spc="180" dirty="0">
                <a:solidFill>
                  <a:srgbClr val="000000"/>
                </a:solidFill>
                <a:latin typeface="Gill Sans MT"/>
                <a:cs typeface="Gill Sans MT"/>
              </a:rPr>
              <a:t>——</a:t>
            </a:r>
            <a:r>
              <a:rPr sz="3200" spc="-10" dirty="0" err="1">
                <a:solidFill>
                  <a:srgbClr val="000000"/>
                </a:solidFill>
                <a:latin typeface="Arial Unicode MS"/>
                <a:cs typeface="Arial Unicode MS"/>
              </a:rPr>
              <a:t>内存</a:t>
            </a:r>
            <a:r>
              <a:rPr sz="3200" dirty="0" err="1">
                <a:solidFill>
                  <a:srgbClr val="000000"/>
                </a:solidFill>
                <a:latin typeface="Arial Unicode MS"/>
                <a:cs typeface="Arial Unicode MS"/>
              </a:rPr>
              <a:t>子</a:t>
            </a:r>
            <a:r>
              <a:rPr sz="3200" spc="-10" dirty="0" err="1">
                <a:solidFill>
                  <a:srgbClr val="000000"/>
                </a:solidFill>
                <a:latin typeface="Arial Unicode MS"/>
                <a:cs typeface="Arial Unicode MS"/>
              </a:rPr>
              <a:t>系统</a:t>
            </a:r>
            <a:endParaRPr sz="3200" dirty="0">
              <a:latin typeface="Gill Sans MT"/>
              <a:cs typeface="Gill Sans MT"/>
            </a:endParaRPr>
          </a:p>
        </p:txBody>
      </p:sp>
      <p:sp>
        <p:nvSpPr>
          <p:cNvPr id="8" name="object 8"/>
          <p:cNvSpPr txBox="1"/>
          <p:nvPr/>
        </p:nvSpPr>
        <p:spPr>
          <a:xfrm>
            <a:off x="7717663" y="1319910"/>
            <a:ext cx="3515995" cy="2465070"/>
          </a:xfrm>
          <a:prstGeom prst="rect">
            <a:avLst/>
          </a:prstGeom>
        </p:spPr>
        <p:txBody>
          <a:bodyPr vert="horz" wrap="square" lIns="0" tIns="12700" rIns="0" bIns="0" rtlCol="0">
            <a:spAutoFit/>
          </a:bodyPr>
          <a:lstStyle/>
          <a:p>
            <a:pPr marL="302260" marR="541020" indent="-290195">
              <a:lnSpc>
                <a:spcPct val="111100"/>
              </a:lnSpc>
              <a:spcBef>
                <a:spcPts val="100"/>
              </a:spcBef>
              <a:buSzPct val="58333"/>
              <a:buFont typeface="Wingdings"/>
              <a:buChar char=""/>
              <a:tabLst>
                <a:tab pos="302260" algn="l"/>
                <a:tab pos="302895" algn="l"/>
              </a:tabLst>
            </a:pPr>
            <a:r>
              <a:rPr sz="1800" dirty="0">
                <a:latin typeface="Arial Unicode MS"/>
                <a:cs typeface="Arial Unicode MS"/>
              </a:rPr>
              <a:t>一个</a:t>
            </a:r>
            <a:r>
              <a:rPr sz="1800" spc="-10" dirty="0">
                <a:latin typeface="Gill Sans MT"/>
                <a:cs typeface="Gill Sans MT"/>
              </a:rPr>
              <a:t>CPU</a:t>
            </a:r>
            <a:r>
              <a:rPr sz="1800" spc="15" dirty="0">
                <a:latin typeface="Gill Sans MT"/>
                <a:cs typeface="Gill Sans MT"/>
              </a:rPr>
              <a:t> </a:t>
            </a:r>
            <a:r>
              <a:rPr sz="1800" spc="35" dirty="0">
                <a:latin typeface="Gill Sans MT"/>
                <a:cs typeface="Gill Sans MT"/>
              </a:rPr>
              <a:t>Die</a:t>
            </a:r>
            <a:r>
              <a:rPr sz="1800" dirty="0">
                <a:latin typeface="Arial Unicode MS"/>
                <a:cs typeface="Arial Unicode MS"/>
              </a:rPr>
              <a:t>包含</a:t>
            </a:r>
            <a:r>
              <a:rPr sz="1800" spc="105" dirty="0">
                <a:latin typeface="Gill Sans MT"/>
                <a:cs typeface="Gill Sans MT"/>
              </a:rPr>
              <a:t>4</a:t>
            </a:r>
            <a:r>
              <a:rPr sz="1800" dirty="0">
                <a:latin typeface="Arial Unicode MS"/>
                <a:cs typeface="Arial Unicode MS"/>
              </a:rPr>
              <a:t>个</a:t>
            </a:r>
            <a:r>
              <a:rPr sz="1800" spc="10" dirty="0">
                <a:latin typeface="Arial Unicode MS"/>
                <a:cs typeface="Arial Unicode MS"/>
              </a:rPr>
              <a:t> </a:t>
            </a:r>
            <a:r>
              <a:rPr sz="1800" spc="-35" dirty="0">
                <a:latin typeface="Gill Sans MT"/>
                <a:cs typeface="Gill Sans MT"/>
              </a:rPr>
              <a:t>DDR  </a:t>
            </a:r>
            <a:r>
              <a:rPr sz="1800" spc="95" dirty="0">
                <a:latin typeface="Gill Sans MT"/>
                <a:cs typeface="Gill Sans MT"/>
              </a:rPr>
              <a:t>Channel</a:t>
            </a:r>
            <a:endParaRPr sz="1800">
              <a:latin typeface="Gill Sans MT"/>
              <a:cs typeface="Gill Sans MT"/>
            </a:endParaRPr>
          </a:p>
          <a:p>
            <a:pPr marL="302260" indent="-290195">
              <a:lnSpc>
                <a:spcPct val="100000"/>
              </a:lnSpc>
              <a:spcBef>
                <a:spcPts val="240"/>
              </a:spcBef>
              <a:buSzPct val="58333"/>
              <a:buFont typeface="Wingdings"/>
              <a:buChar char=""/>
              <a:tabLst>
                <a:tab pos="302260" algn="l"/>
                <a:tab pos="302895" algn="l"/>
              </a:tabLst>
            </a:pPr>
            <a:r>
              <a:rPr sz="1800" spc="-5" dirty="0">
                <a:latin typeface="Arial Unicode MS"/>
                <a:cs typeface="Arial Unicode MS"/>
              </a:rPr>
              <a:t>一个</a:t>
            </a:r>
            <a:r>
              <a:rPr sz="1800" spc="70" dirty="0">
                <a:latin typeface="Gill Sans MT"/>
                <a:cs typeface="Gill Sans MT"/>
              </a:rPr>
              <a:t>Socket</a:t>
            </a:r>
            <a:r>
              <a:rPr sz="1800" spc="-5" dirty="0">
                <a:latin typeface="Arial Unicode MS"/>
                <a:cs typeface="Arial Unicode MS"/>
              </a:rPr>
              <a:t>包含</a:t>
            </a:r>
            <a:r>
              <a:rPr sz="1800" spc="105" dirty="0">
                <a:latin typeface="Gill Sans MT"/>
                <a:cs typeface="Gill Sans MT"/>
              </a:rPr>
              <a:t>2</a:t>
            </a:r>
            <a:r>
              <a:rPr sz="1800" spc="-5" dirty="0">
                <a:latin typeface="Arial Unicode MS"/>
                <a:cs typeface="Arial Unicode MS"/>
              </a:rPr>
              <a:t>个</a:t>
            </a:r>
            <a:r>
              <a:rPr sz="1800" spc="-10" dirty="0">
                <a:latin typeface="Gill Sans MT"/>
                <a:cs typeface="Gill Sans MT"/>
              </a:rPr>
              <a:t>CPU</a:t>
            </a:r>
            <a:r>
              <a:rPr sz="1800" spc="25" dirty="0">
                <a:latin typeface="Gill Sans MT"/>
                <a:cs typeface="Gill Sans MT"/>
              </a:rPr>
              <a:t> </a:t>
            </a:r>
            <a:r>
              <a:rPr sz="1800" spc="40" dirty="0">
                <a:latin typeface="Gill Sans MT"/>
                <a:cs typeface="Gill Sans MT"/>
              </a:rPr>
              <a:t>Die</a:t>
            </a:r>
            <a:r>
              <a:rPr sz="1800" spc="40" dirty="0">
                <a:latin typeface="Arial Unicode MS"/>
                <a:cs typeface="Arial Unicode MS"/>
              </a:rPr>
              <a:t>，</a:t>
            </a:r>
            <a:r>
              <a:rPr sz="1800" spc="40" dirty="0">
                <a:latin typeface="Gill Sans MT"/>
                <a:cs typeface="Gill Sans MT"/>
              </a:rPr>
              <a:t>8</a:t>
            </a:r>
            <a:endParaRPr sz="1800">
              <a:latin typeface="Gill Sans MT"/>
              <a:cs typeface="Gill Sans MT"/>
            </a:endParaRPr>
          </a:p>
          <a:p>
            <a:pPr marL="302260">
              <a:lnSpc>
                <a:spcPct val="100000"/>
              </a:lnSpc>
              <a:spcBef>
                <a:spcPts val="240"/>
              </a:spcBef>
            </a:pPr>
            <a:r>
              <a:rPr sz="1800" dirty="0">
                <a:latin typeface="Arial Unicode MS"/>
                <a:cs typeface="Arial Unicode MS"/>
              </a:rPr>
              <a:t>个</a:t>
            </a:r>
            <a:r>
              <a:rPr sz="1800" spc="-35" dirty="0">
                <a:latin typeface="Gill Sans MT"/>
                <a:cs typeface="Gill Sans MT"/>
              </a:rPr>
              <a:t>DDR</a:t>
            </a:r>
            <a:r>
              <a:rPr sz="1800" spc="70" dirty="0">
                <a:latin typeface="Gill Sans MT"/>
                <a:cs typeface="Gill Sans MT"/>
              </a:rPr>
              <a:t> </a:t>
            </a:r>
            <a:r>
              <a:rPr sz="1800" spc="95" dirty="0">
                <a:latin typeface="Gill Sans MT"/>
                <a:cs typeface="Gill Sans MT"/>
              </a:rPr>
              <a:t>Channel</a:t>
            </a:r>
            <a:endParaRPr sz="1800">
              <a:latin typeface="Gill Sans MT"/>
              <a:cs typeface="Gill Sans MT"/>
            </a:endParaRPr>
          </a:p>
          <a:p>
            <a:pPr marL="302260" indent="-290195">
              <a:lnSpc>
                <a:spcPct val="100000"/>
              </a:lnSpc>
              <a:spcBef>
                <a:spcPts val="240"/>
              </a:spcBef>
              <a:buSzPct val="58333"/>
              <a:buFont typeface="Wingdings"/>
              <a:buChar char=""/>
              <a:tabLst>
                <a:tab pos="302260" algn="l"/>
                <a:tab pos="302895" algn="l"/>
              </a:tabLst>
            </a:pPr>
            <a:r>
              <a:rPr sz="1800" spc="-5" dirty="0">
                <a:latin typeface="Arial Unicode MS"/>
                <a:cs typeface="Arial Unicode MS"/>
              </a:rPr>
              <a:t>每个控制器支</a:t>
            </a:r>
            <a:r>
              <a:rPr sz="1800" dirty="0">
                <a:latin typeface="Arial Unicode MS"/>
                <a:cs typeface="Arial Unicode MS"/>
              </a:rPr>
              <a:t>持</a:t>
            </a:r>
            <a:r>
              <a:rPr sz="1800" spc="-5" dirty="0">
                <a:latin typeface="Gill Sans MT"/>
                <a:cs typeface="Gill Sans MT"/>
              </a:rPr>
              <a:t>2DPC</a:t>
            </a:r>
            <a:r>
              <a:rPr sz="1800" spc="45" dirty="0">
                <a:latin typeface="Gill Sans MT"/>
                <a:cs typeface="Gill Sans MT"/>
              </a:rPr>
              <a:t> </a:t>
            </a:r>
            <a:r>
              <a:rPr sz="1800" spc="100" dirty="0">
                <a:latin typeface="Gill Sans MT"/>
                <a:cs typeface="Gill Sans MT"/>
              </a:rPr>
              <a:t>2933</a:t>
            </a:r>
            <a:endParaRPr sz="1800">
              <a:latin typeface="Gill Sans MT"/>
              <a:cs typeface="Gill Sans MT"/>
            </a:endParaRPr>
          </a:p>
          <a:p>
            <a:pPr marL="302260" marR="5080" indent="-290195" algn="just">
              <a:lnSpc>
                <a:spcPct val="111200"/>
              </a:lnSpc>
              <a:buSzPct val="58333"/>
              <a:buFont typeface="Wingdings"/>
              <a:buChar char=""/>
              <a:tabLst>
                <a:tab pos="302895" algn="l"/>
              </a:tabLst>
            </a:pPr>
            <a:r>
              <a:rPr sz="1800" dirty="0">
                <a:latin typeface="Arial Unicode MS"/>
                <a:cs typeface="Arial Unicode MS"/>
              </a:rPr>
              <a:t>本地内存访问均在本地进行，不 走片间互联总线，因此访存时延 最小，总体性能最好。</a:t>
            </a:r>
            <a:endParaRPr sz="1800">
              <a:latin typeface="Arial Unicode MS"/>
              <a:cs typeface="Arial Unicode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361645"/>
            <a:ext cx="6614795"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鲲鹏</a:t>
            </a:r>
            <a:r>
              <a:rPr sz="3200" spc="170" dirty="0">
                <a:solidFill>
                  <a:srgbClr val="000000"/>
                </a:solidFill>
                <a:latin typeface="Gill Sans MT"/>
                <a:cs typeface="Gill Sans MT"/>
              </a:rPr>
              <a:t>920</a:t>
            </a:r>
            <a:r>
              <a:rPr sz="3200" spc="-15" dirty="0">
                <a:solidFill>
                  <a:srgbClr val="000000"/>
                </a:solidFill>
                <a:latin typeface="Arial Unicode MS"/>
                <a:cs typeface="Arial Unicode MS"/>
              </a:rPr>
              <a:t>系列芯</a:t>
            </a:r>
            <a:r>
              <a:rPr sz="3200" spc="-10" dirty="0">
                <a:solidFill>
                  <a:srgbClr val="000000"/>
                </a:solidFill>
                <a:latin typeface="Arial Unicode MS"/>
                <a:cs typeface="Arial Unicode MS"/>
              </a:rPr>
              <a:t>片架</a:t>
            </a:r>
            <a:r>
              <a:rPr sz="3200" spc="-15" dirty="0">
                <a:solidFill>
                  <a:srgbClr val="000000"/>
                </a:solidFill>
                <a:latin typeface="Arial Unicode MS"/>
                <a:cs typeface="Arial Unicode MS"/>
              </a:rPr>
              <a:t>构</a:t>
            </a:r>
            <a:r>
              <a:rPr sz="3200" spc="135" dirty="0">
                <a:solidFill>
                  <a:srgbClr val="000000"/>
                </a:solidFill>
                <a:latin typeface="Gill Sans MT"/>
                <a:cs typeface="Gill Sans MT"/>
              </a:rPr>
              <a:t>——I/O</a:t>
            </a:r>
            <a:r>
              <a:rPr sz="3200" spc="-10" dirty="0">
                <a:solidFill>
                  <a:srgbClr val="000000"/>
                </a:solidFill>
                <a:latin typeface="Arial Unicode MS"/>
                <a:cs typeface="Arial Unicode MS"/>
              </a:rPr>
              <a:t>子系统</a:t>
            </a:r>
            <a:endParaRPr sz="3200">
              <a:latin typeface="Arial Unicode MS"/>
              <a:cs typeface="Arial Unicode MS"/>
            </a:endParaRPr>
          </a:p>
        </p:txBody>
      </p:sp>
      <p:sp>
        <p:nvSpPr>
          <p:cNvPr id="3" name="object 3"/>
          <p:cNvSpPr txBox="1"/>
          <p:nvPr/>
        </p:nvSpPr>
        <p:spPr>
          <a:xfrm>
            <a:off x="762101" y="1155903"/>
            <a:ext cx="128270" cy="465455"/>
          </a:xfrm>
          <a:prstGeom prst="rect">
            <a:avLst/>
          </a:prstGeom>
        </p:spPr>
        <p:txBody>
          <a:bodyPr vert="horz" wrap="square" lIns="0" tIns="16510" rIns="0" bIns="0" rtlCol="0">
            <a:spAutoFit/>
          </a:bodyPr>
          <a:lstStyle/>
          <a:p>
            <a:pPr marL="12700">
              <a:lnSpc>
                <a:spcPct val="100000"/>
              </a:lnSpc>
              <a:spcBef>
                <a:spcPts val="130"/>
              </a:spcBef>
            </a:pPr>
            <a:r>
              <a:rPr sz="1050" spc="20" dirty="0">
                <a:latin typeface="Wingdings"/>
                <a:cs typeface="Wingdings"/>
              </a:rPr>
              <a:t></a:t>
            </a:r>
            <a:endParaRPr sz="1050">
              <a:latin typeface="Wingdings"/>
              <a:cs typeface="Wingdings"/>
            </a:endParaRPr>
          </a:p>
          <a:p>
            <a:pPr marL="12700">
              <a:lnSpc>
                <a:spcPct val="100000"/>
              </a:lnSpc>
              <a:spcBef>
                <a:spcPts val="905"/>
              </a:spcBef>
            </a:pPr>
            <a:r>
              <a:rPr sz="1050" spc="20" dirty="0">
                <a:latin typeface="Wingdings"/>
                <a:cs typeface="Wingdings"/>
              </a:rPr>
              <a:t></a:t>
            </a:r>
            <a:endParaRPr sz="1050">
              <a:latin typeface="Wingdings"/>
              <a:cs typeface="Wingdings"/>
            </a:endParaRPr>
          </a:p>
        </p:txBody>
      </p:sp>
      <p:sp>
        <p:nvSpPr>
          <p:cNvPr id="4" name="object 4"/>
          <p:cNvSpPr txBox="1"/>
          <p:nvPr/>
        </p:nvSpPr>
        <p:spPr>
          <a:xfrm>
            <a:off x="978814" y="1071117"/>
            <a:ext cx="3785870" cy="1690370"/>
          </a:xfrm>
          <a:prstGeom prst="rect">
            <a:avLst/>
          </a:prstGeom>
        </p:spPr>
        <p:txBody>
          <a:bodyPr vert="horz" wrap="square" lIns="0" tIns="31114" rIns="0" bIns="0" rtlCol="0">
            <a:spAutoFit/>
          </a:bodyPr>
          <a:lstStyle/>
          <a:p>
            <a:pPr marL="12700">
              <a:lnSpc>
                <a:spcPct val="100000"/>
              </a:lnSpc>
              <a:spcBef>
                <a:spcPts val="244"/>
              </a:spcBef>
            </a:pPr>
            <a:r>
              <a:rPr sz="1800" dirty="0">
                <a:latin typeface="Arial Unicode MS"/>
                <a:cs typeface="Arial Unicode MS"/>
              </a:rPr>
              <a:t>丰富</a:t>
            </a:r>
            <a:r>
              <a:rPr sz="1800" spc="-5" dirty="0">
                <a:latin typeface="Arial Unicode MS"/>
                <a:cs typeface="Arial Unicode MS"/>
              </a:rPr>
              <a:t>的</a:t>
            </a:r>
            <a:r>
              <a:rPr sz="2700" spc="60" baseline="-4629" dirty="0">
                <a:latin typeface="Gill Sans MT"/>
                <a:cs typeface="Gill Sans MT"/>
              </a:rPr>
              <a:t>I/O</a:t>
            </a:r>
            <a:r>
              <a:rPr sz="1800" spc="40" dirty="0">
                <a:latin typeface="Arial Unicode MS"/>
                <a:cs typeface="Arial Unicode MS"/>
              </a:rPr>
              <a:t>，</a:t>
            </a:r>
            <a:r>
              <a:rPr sz="2700" spc="60" baseline="-4629" dirty="0">
                <a:latin typeface="Gill Sans MT"/>
                <a:cs typeface="Gill Sans MT"/>
              </a:rPr>
              <a:t>PCI-e</a:t>
            </a:r>
            <a:r>
              <a:rPr sz="1800" dirty="0">
                <a:latin typeface="Arial Unicode MS"/>
                <a:cs typeface="Arial Unicode MS"/>
              </a:rPr>
              <a:t>化设</a:t>
            </a:r>
            <a:r>
              <a:rPr sz="1800" spc="-5" dirty="0">
                <a:latin typeface="Arial Unicode MS"/>
                <a:cs typeface="Arial Unicode MS"/>
              </a:rPr>
              <a:t>计</a:t>
            </a:r>
            <a:r>
              <a:rPr sz="1800" dirty="0">
                <a:latin typeface="Arial Unicode MS"/>
                <a:cs typeface="Arial Unicode MS"/>
              </a:rPr>
              <a:t>。</a:t>
            </a:r>
            <a:endParaRPr sz="1800">
              <a:latin typeface="Arial Unicode MS"/>
              <a:cs typeface="Arial Unicode MS"/>
            </a:endParaRPr>
          </a:p>
          <a:p>
            <a:pPr marL="12700">
              <a:lnSpc>
                <a:spcPct val="100000"/>
              </a:lnSpc>
              <a:spcBef>
                <a:spcPts val="140"/>
              </a:spcBef>
              <a:tabLst>
                <a:tab pos="1116330" algn="l"/>
              </a:tabLst>
            </a:pPr>
            <a:r>
              <a:rPr sz="2700" spc="179" baseline="4629" dirty="0">
                <a:latin typeface="Arial Unicode MS"/>
                <a:cs typeface="Arial Unicode MS"/>
              </a:rPr>
              <a:t>各子系</a:t>
            </a:r>
            <a:r>
              <a:rPr sz="2700" baseline="4629" dirty="0">
                <a:latin typeface="Arial Unicode MS"/>
                <a:cs typeface="Arial Unicode MS"/>
              </a:rPr>
              <a:t>统	</a:t>
            </a:r>
            <a:r>
              <a:rPr sz="1800" spc="70" dirty="0">
                <a:latin typeface="Gill Sans MT"/>
                <a:cs typeface="Gill Sans MT"/>
              </a:rPr>
              <a:t>PCI-e</a:t>
            </a:r>
            <a:r>
              <a:rPr sz="2700" spc="104" baseline="4629" dirty="0">
                <a:latin typeface="Arial Unicode MS"/>
                <a:cs typeface="Arial Unicode MS"/>
              </a:rPr>
              <a:t>（</a:t>
            </a:r>
            <a:r>
              <a:rPr sz="2700" spc="179" baseline="4629" dirty="0">
                <a:latin typeface="Arial Unicode MS"/>
                <a:cs typeface="Arial Unicode MS"/>
              </a:rPr>
              <a:t>含</a:t>
            </a:r>
            <a:r>
              <a:rPr sz="1800" spc="20" dirty="0">
                <a:latin typeface="Gill Sans MT"/>
                <a:cs typeface="Gill Sans MT"/>
              </a:rPr>
              <a:t>CCIX</a:t>
            </a:r>
            <a:r>
              <a:rPr sz="2700" spc="30" baseline="4629" dirty="0">
                <a:latin typeface="Arial Unicode MS"/>
                <a:cs typeface="Arial Unicode MS"/>
              </a:rPr>
              <a:t>），</a:t>
            </a:r>
            <a:r>
              <a:rPr sz="1800" spc="20" dirty="0">
                <a:latin typeface="Gill Sans MT"/>
                <a:cs typeface="Gill Sans MT"/>
              </a:rPr>
              <a:t>Hydra</a:t>
            </a:r>
            <a:endParaRPr sz="1800">
              <a:latin typeface="Gill Sans MT"/>
              <a:cs typeface="Gill Sans MT"/>
            </a:endParaRPr>
          </a:p>
          <a:p>
            <a:pPr marL="12700" marR="5715" algn="just">
              <a:lnSpc>
                <a:spcPct val="97800"/>
              </a:lnSpc>
              <a:spcBef>
                <a:spcPts val="50"/>
              </a:spcBef>
            </a:pPr>
            <a:r>
              <a:rPr sz="2700" spc="-7" baseline="4629" dirty="0">
                <a:latin typeface="Arial Unicode MS"/>
                <a:cs typeface="Arial Unicode MS"/>
              </a:rPr>
              <a:t>（多片互</a:t>
            </a:r>
            <a:r>
              <a:rPr sz="2700" baseline="4629" dirty="0">
                <a:latin typeface="Arial Unicode MS"/>
                <a:cs typeface="Arial Unicode MS"/>
              </a:rPr>
              <a:t>联</a:t>
            </a:r>
            <a:r>
              <a:rPr sz="2700" spc="-7" baseline="4629" dirty="0">
                <a:latin typeface="Arial Unicode MS"/>
                <a:cs typeface="Arial Unicode MS"/>
              </a:rPr>
              <a:t>），</a:t>
            </a:r>
            <a:r>
              <a:rPr sz="1800" spc="-40" dirty="0">
                <a:latin typeface="Gill Sans MT"/>
                <a:cs typeface="Gill Sans MT"/>
              </a:rPr>
              <a:t>N</a:t>
            </a:r>
            <a:r>
              <a:rPr sz="1800" spc="90" dirty="0">
                <a:latin typeface="Gill Sans MT"/>
                <a:cs typeface="Gill Sans MT"/>
              </a:rPr>
              <a:t>e</a:t>
            </a:r>
            <a:r>
              <a:rPr sz="1800" spc="45" dirty="0">
                <a:latin typeface="Gill Sans MT"/>
                <a:cs typeface="Gill Sans MT"/>
              </a:rPr>
              <a:t>t</a:t>
            </a:r>
            <a:r>
              <a:rPr sz="1800" spc="90" dirty="0">
                <a:latin typeface="Gill Sans MT"/>
                <a:cs typeface="Gill Sans MT"/>
              </a:rPr>
              <a:t>w</a:t>
            </a:r>
            <a:r>
              <a:rPr sz="1800" spc="60" dirty="0">
                <a:latin typeface="Gill Sans MT"/>
                <a:cs typeface="Gill Sans MT"/>
              </a:rPr>
              <a:t>o</a:t>
            </a:r>
            <a:r>
              <a:rPr sz="1800" spc="25" dirty="0">
                <a:latin typeface="Gill Sans MT"/>
                <a:cs typeface="Gill Sans MT"/>
              </a:rPr>
              <a:t>rk</a:t>
            </a:r>
            <a:r>
              <a:rPr sz="2700" spc="-7" baseline="4629" dirty="0">
                <a:latin typeface="Arial Unicode MS"/>
                <a:cs typeface="Arial Unicode MS"/>
              </a:rPr>
              <a:t>，</a:t>
            </a:r>
            <a:r>
              <a:rPr sz="1800" spc="105" dirty="0">
                <a:latin typeface="Gill Sans MT"/>
                <a:cs typeface="Gill Sans MT"/>
              </a:rPr>
              <a:t>S</a:t>
            </a:r>
            <a:r>
              <a:rPr sz="1800" spc="90" dirty="0">
                <a:latin typeface="Gill Sans MT"/>
                <a:cs typeface="Gill Sans MT"/>
              </a:rPr>
              <a:t>t</a:t>
            </a:r>
            <a:r>
              <a:rPr sz="1800" spc="60" dirty="0">
                <a:latin typeface="Gill Sans MT"/>
                <a:cs typeface="Gill Sans MT"/>
              </a:rPr>
              <a:t>o</a:t>
            </a:r>
            <a:r>
              <a:rPr sz="1800" spc="90" dirty="0">
                <a:latin typeface="Gill Sans MT"/>
                <a:cs typeface="Gill Sans MT"/>
              </a:rPr>
              <a:t>r</a:t>
            </a:r>
            <a:r>
              <a:rPr sz="1800" spc="75" dirty="0">
                <a:latin typeface="Gill Sans MT"/>
                <a:cs typeface="Gill Sans MT"/>
              </a:rPr>
              <a:t>a</a:t>
            </a:r>
            <a:r>
              <a:rPr sz="1800" spc="160" dirty="0">
                <a:latin typeface="Gill Sans MT"/>
                <a:cs typeface="Gill Sans MT"/>
              </a:rPr>
              <a:t>g</a:t>
            </a:r>
            <a:r>
              <a:rPr sz="1800" spc="190" dirty="0">
                <a:latin typeface="Gill Sans MT"/>
                <a:cs typeface="Gill Sans MT"/>
              </a:rPr>
              <a:t>e</a:t>
            </a:r>
            <a:r>
              <a:rPr sz="2700" baseline="4629" dirty="0">
                <a:latin typeface="Arial Unicode MS"/>
                <a:cs typeface="Arial Unicode MS"/>
              </a:rPr>
              <a:t>，  </a:t>
            </a:r>
            <a:r>
              <a:rPr sz="2700" spc="67" baseline="-4629" dirty="0">
                <a:latin typeface="Gill Sans MT"/>
                <a:cs typeface="Gill Sans MT"/>
              </a:rPr>
              <a:t>H</a:t>
            </a:r>
            <a:r>
              <a:rPr sz="2700" spc="-150" baseline="-4629" dirty="0">
                <a:latin typeface="Gill Sans MT"/>
                <a:cs typeface="Gill Sans MT"/>
              </a:rPr>
              <a:t>A</a:t>
            </a:r>
            <a:r>
              <a:rPr sz="2700" spc="22" baseline="-4629" dirty="0">
                <a:latin typeface="Gill Sans MT"/>
                <a:cs typeface="Gill Sans MT"/>
              </a:rPr>
              <a:t>C</a:t>
            </a:r>
            <a:r>
              <a:rPr sz="1800" spc="120" dirty="0">
                <a:latin typeface="Arial Unicode MS"/>
                <a:cs typeface="Arial Unicode MS"/>
              </a:rPr>
              <a:t>，</a:t>
            </a:r>
            <a:r>
              <a:rPr sz="2700" spc="330" baseline="-4629" dirty="0">
                <a:latin typeface="Gill Sans MT"/>
                <a:cs typeface="Gill Sans MT"/>
              </a:rPr>
              <a:t>M</a:t>
            </a:r>
            <a:r>
              <a:rPr sz="2700" spc="382" baseline="-4629" dirty="0">
                <a:latin typeface="Gill Sans MT"/>
                <a:cs typeface="Gill Sans MT"/>
              </a:rPr>
              <a:t>E</a:t>
            </a:r>
            <a:r>
              <a:rPr sz="1800" spc="140" dirty="0">
                <a:latin typeface="Arial Unicode MS"/>
                <a:cs typeface="Arial Unicode MS"/>
              </a:rPr>
              <a:t>。</a:t>
            </a:r>
            <a:r>
              <a:rPr sz="1800" spc="114" dirty="0">
                <a:latin typeface="Arial Unicode MS"/>
                <a:cs typeface="Arial Unicode MS"/>
              </a:rPr>
              <a:t>各</a:t>
            </a:r>
            <a:r>
              <a:rPr sz="1800" spc="140" dirty="0">
                <a:latin typeface="Arial Unicode MS"/>
                <a:cs typeface="Arial Unicode MS"/>
              </a:rPr>
              <a:t>自</a:t>
            </a:r>
            <a:r>
              <a:rPr sz="1800" spc="114" dirty="0">
                <a:latin typeface="Arial Unicode MS"/>
                <a:cs typeface="Arial Unicode MS"/>
              </a:rPr>
              <a:t>遵</a:t>
            </a:r>
            <a:r>
              <a:rPr sz="1800" spc="140" dirty="0">
                <a:latin typeface="Arial Unicode MS"/>
                <a:cs typeface="Arial Unicode MS"/>
              </a:rPr>
              <a:t>循</a:t>
            </a:r>
            <a:r>
              <a:rPr sz="1800" spc="114" dirty="0">
                <a:latin typeface="Arial Unicode MS"/>
                <a:cs typeface="Arial Unicode MS"/>
              </a:rPr>
              <a:t>行业</a:t>
            </a:r>
            <a:r>
              <a:rPr sz="1800" spc="140" dirty="0">
                <a:latin typeface="Arial Unicode MS"/>
                <a:cs typeface="Arial Unicode MS"/>
              </a:rPr>
              <a:t>标</a:t>
            </a:r>
            <a:r>
              <a:rPr sz="1800" spc="130" dirty="0">
                <a:latin typeface="Arial Unicode MS"/>
                <a:cs typeface="Arial Unicode MS"/>
              </a:rPr>
              <a:t>准</a:t>
            </a:r>
            <a:r>
              <a:rPr sz="1800" spc="120" dirty="0">
                <a:latin typeface="Arial Unicode MS"/>
                <a:cs typeface="Arial Unicode MS"/>
              </a:rPr>
              <a:t>，</a:t>
            </a:r>
            <a:r>
              <a:rPr sz="1800" dirty="0">
                <a:latin typeface="Arial Unicode MS"/>
                <a:cs typeface="Arial Unicode MS"/>
              </a:rPr>
              <a:t>兼 </a:t>
            </a:r>
            <a:r>
              <a:rPr sz="1800" spc="45" dirty="0">
                <a:latin typeface="Arial Unicode MS"/>
                <a:cs typeface="Arial Unicode MS"/>
              </a:rPr>
              <a:t>容软件接口</a:t>
            </a:r>
            <a:r>
              <a:rPr sz="1800" spc="70" dirty="0">
                <a:latin typeface="Arial Unicode MS"/>
                <a:cs typeface="Arial Unicode MS"/>
              </a:rPr>
              <a:t>规</a:t>
            </a:r>
            <a:r>
              <a:rPr sz="1800" spc="55" dirty="0">
                <a:latin typeface="Arial Unicode MS"/>
                <a:cs typeface="Arial Unicode MS"/>
              </a:rPr>
              <a:t>范</a:t>
            </a:r>
            <a:r>
              <a:rPr sz="1800" spc="45" dirty="0">
                <a:latin typeface="Arial Unicode MS"/>
                <a:cs typeface="Arial Unicode MS"/>
              </a:rPr>
              <a:t>，满</a:t>
            </a:r>
            <a:r>
              <a:rPr sz="1800" spc="70" dirty="0">
                <a:latin typeface="Arial Unicode MS"/>
                <a:cs typeface="Arial Unicode MS"/>
              </a:rPr>
              <a:t>足</a:t>
            </a:r>
            <a:r>
              <a:rPr sz="1800" spc="45" dirty="0">
                <a:latin typeface="Arial Unicode MS"/>
                <a:cs typeface="Arial Unicode MS"/>
              </a:rPr>
              <a:t>开源</a:t>
            </a:r>
            <a:r>
              <a:rPr sz="1800" spc="70" dirty="0">
                <a:latin typeface="Arial Unicode MS"/>
                <a:cs typeface="Arial Unicode MS"/>
              </a:rPr>
              <a:t>及</a:t>
            </a:r>
            <a:r>
              <a:rPr sz="1800" spc="45" dirty="0">
                <a:latin typeface="Arial Unicode MS"/>
                <a:cs typeface="Arial Unicode MS"/>
              </a:rPr>
              <a:t>演进</a:t>
            </a:r>
            <a:r>
              <a:rPr sz="1800" dirty="0">
                <a:latin typeface="Arial Unicode MS"/>
                <a:cs typeface="Arial Unicode MS"/>
              </a:rPr>
              <a:t>要 </a:t>
            </a:r>
            <a:r>
              <a:rPr sz="1800" spc="-5" dirty="0">
                <a:latin typeface="Arial Unicode MS"/>
                <a:cs typeface="Arial Unicode MS"/>
              </a:rPr>
              <a:t>求</a:t>
            </a:r>
            <a:r>
              <a:rPr sz="1800" dirty="0">
                <a:latin typeface="Arial Unicode MS"/>
                <a:cs typeface="Arial Unicode MS"/>
              </a:rPr>
              <a:t>。</a:t>
            </a:r>
            <a:endParaRPr sz="1800">
              <a:latin typeface="Arial Unicode MS"/>
              <a:cs typeface="Arial Unicode MS"/>
            </a:endParaRPr>
          </a:p>
        </p:txBody>
      </p:sp>
      <p:sp>
        <p:nvSpPr>
          <p:cNvPr id="5" name="object 5"/>
          <p:cNvSpPr/>
          <p:nvPr/>
        </p:nvSpPr>
        <p:spPr>
          <a:xfrm>
            <a:off x="4898644" y="4946891"/>
            <a:ext cx="1537970" cy="419100"/>
          </a:xfrm>
          <a:custGeom>
            <a:avLst/>
            <a:gdLst/>
            <a:ahLst/>
            <a:cxnLst/>
            <a:rect l="l" t="t" r="r" b="b"/>
            <a:pathLst>
              <a:path w="1537970" h="419100">
                <a:moveTo>
                  <a:pt x="0" y="418477"/>
                </a:moveTo>
                <a:lnTo>
                  <a:pt x="1537715" y="418477"/>
                </a:lnTo>
                <a:lnTo>
                  <a:pt x="1537715" y="0"/>
                </a:lnTo>
                <a:lnTo>
                  <a:pt x="0" y="0"/>
                </a:lnTo>
                <a:lnTo>
                  <a:pt x="0" y="418477"/>
                </a:lnTo>
                <a:close/>
              </a:path>
            </a:pathLst>
          </a:custGeom>
          <a:solidFill>
            <a:srgbClr val="A6A6A6"/>
          </a:solidFill>
        </p:spPr>
        <p:txBody>
          <a:bodyPr wrap="square" lIns="0" tIns="0" rIns="0" bIns="0" rtlCol="0"/>
          <a:lstStyle/>
          <a:p>
            <a:endParaRPr/>
          </a:p>
        </p:txBody>
      </p:sp>
      <p:graphicFrame>
        <p:nvGraphicFramePr>
          <p:cNvPr id="6" name="object 6"/>
          <p:cNvGraphicFramePr>
            <a:graphicFrameLocks noGrp="1"/>
          </p:cNvGraphicFramePr>
          <p:nvPr/>
        </p:nvGraphicFramePr>
        <p:xfrm>
          <a:off x="4884356" y="1051369"/>
          <a:ext cx="6529704" cy="4358126"/>
        </p:xfrm>
        <a:graphic>
          <a:graphicData uri="http://schemas.openxmlformats.org/drawingml/2006/table">
            <a:tbl>
              <a:tblPr firstRow="1" bandRow="1">
                <a:tableStyleId>{2D5ABB26-0587-4C30-8999-92F81FD0307C}</a:tableStyleId>
              </a:tblPr>
              <a:tblGrid>
                <a:gridCol w="1537970">
                  <a:extLst>
                    <a:ext uri="{9D8B030D-6E8A-4147-A177-3AD203B41FA5}">
                      <a16:colId xmlns:a16="http://schemas.microsoft.com/office/drawing/2014/main" val="20000"/>
                    </a:ext>
                  </a:extLst>
                </a:gridCol>
                <a:gridCol w="4991734">
                  <a:extLst>
                    <a:ext uri="{9D8B030D-6E8A-4147-A177-3AD203B41FA5}">
                      <a16:colId xmlns:a16="http://schemas.microsoft.com/office/drawing/2014/main" val="20001"/>
                    </a:ext>
                  </a:extLst>
                </a:gridCol>
              </a:tblGrid>
              <a:tr h="418464">
                <a:tc>
                  <a:txBody>
                    <a:bodyPr/>
                    <a:lstStyle/>
                    <a:p>
                      <a:pPr marL="63500">
                        <a:lnSpc>
                          <a:spcPct val="100000"/>
                        </a:lnSpc>
                        <a:spcBef>
                          <a:spcPts val="855"/>
                        </a:spcBef>
                      </a:pPr>
                      <a:r>
                        <a:rPr sz="1200" b="1" spc="-110" dirty="0">
                          <a:solidFill>
                            <a:srgbClr val="FFFFFF"/>
                          </a:solidFill>
                          <a:latin typeface="Arial"/>
                          <a:cs typeface="Arial"/>
                        </a:rPr>
                        <a:t>SBSA</a:t>
                      </a:r>
                      <a:endParaRPr sz="1200">
                        <a:latin typeface="Arial"/>
                        <a:cs typeface="Arial"/>
                      </a:endParaRPr>
                    </a:p>
                  </a:txBody>
                  <a:tcPr marL="0" marR="0" marT="10858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6A6A6"/>
                    </a:solidFill>
                  </a:tcPr>
                </a:tc>
                <a:tc>
                  <a:txBody>
                    <a:bodyPr/>
                    <a:lstStyle/>
                    <a:p>
                      <a:pPr marL="64135">
                        <a:lnSpc>
                          <a:spcPts val="1430"/>
                        </a:lnSpc>
                        <a:spcBef>
                          <a:spcPts val="130"/>
                        </a:spcBef>
                      </a:pPr>
                      <a:r>
                        <a:rPr sz="1200" spc="-25" dirty="0">
                          <a:latin typeface="Gill Sans MT"/>
                          <a:cs typeface="Gill Sans MT"/>
                        </a:rPr>
                        <a:t>GIC:</a:t>
                      </a:r>
                      <a:r>
                        <a:rPr sz="1200" spc="10" dirty="0">
                          <a:latin typeface="Gill Sans MT"/>
                          <a:cs typeface="Gill Sans MT"/>
                        </a:rPr>
                        <a:t> </a:t>
                      </a:r>
                      <a:r>
                        <a:rPr sz="1200" spc="65" dirty="0">
                          <a:latin typeface="Gill Sans MT"/>
                          <a:cs typeface="Gill Sans MT"/>
                        </a:rPr>
                        <a:t>GICv3/v4</a:t>
                      </a:r>
                      <a:r>
                        <a:rPr sz="1200" spc="65" dirty="0">
                          <a:latin typeface="Arial Unicode MS"/>
                          <a:cs typeface="Arial Unicode MS"/>
                        </a:rPr>
                        <a:t>；</a:t>
                      </a:r>
                      <a:r>
                        <a:rPr sz="1200" spc="65" dirty="0">
                          <a:latin typeface="Gill Sans MT"/>
                          <a:cs typeface="Gill Sans MT"/>
                        </a:rPr>
                        <a:t>SMMU</a:t>
                      </a:r>
                      <a:r>
                        <a:rPr sz="1200" spc="65" dirty="0">
                          <a:latin typeface="Arial Unicode MS"/>
                          <a:cs typeface="Arial Unicode MS"/>
                        </a:rPr>
                        <a:t>：</a:t>
                      </a:r>
                      <a:r>
                        <a:rPr sz="1200" spc="65" dirty="0">
                          <a:latin typeface="Gill Sans MT"/>
                          <a:cs typeface="Gill Sans MT"/>
                        </a:rPr>
                        <a:t>SMMUv3.1</a:t>
                      </a:r>
                      <a:endParaRPr sz="1200">
                        <a:latin typeface="Gill Sans MT"/>
                        <a:cs typeface="Gill Sans MT"/>
                      </a:endParaRPr>
                    </a:p>
                    <a:p>
                      <a:pPr marL="64135">
                        <a:lnSpc>
                          <a:spcPts val="1430"/>
                        </a:lnSpc>
                      </a:pPr>
                      <a:r>
                        <a:rPr sz="1200" spc="40" dirty="0">
                          <a:latin typeface="Gill Sans MT"/>
                          <a:cs typeface="Gill Sans MT"/>
                        </a:rPr>
                        <a:t>UART/Watchdog:</a:t>
                      </a:r>
                      <a:endParaRPr sz="1200">
                        <a:latin typeface="Gill Sans MT"/>
                        <a:cs typeface="Gill Sans MT"/>
                      </a:endParaRPr>
                    </a:p>
                  </a:txBody>
                  <a:tcPr marL="0" marR="0" marT="1651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18464">
                <a:tc>
                  <a:txBody>
                    <a:bodyPr/>
                    <a:lstStyle/>
                    <a:p>
                      <a:pPr marL="63500">
                        <a:lnSpc>
                          <a:spcPct val="100000"/>
                        </a:lnSpc>
                        <a:spcBef>
                          <a:spcPts val="860"/>
                        </a:spcBef>
                      </a:pPr>
                      <a:r>
                        <a:rPr sz="1200" b="1" spc="-20" dirty="0">
                          <a:solidFill>
                            <a:srgbClr val="FFFFFF"/>
                          </a:solidFill>
                          <a:latin typeface="Arial"/>
                          <a:cs typeface="Arial"/>
                        </a:rPr>
                        <a:t>PCI-e</a:t>
                      </a:r>
                      <a:endParaRPr sz="1200">
                        <a:latin typeface="Arial"/>
                        <a:cs typeface="Arial"/>
                      </a:endParaRPr>
                    </a:p>
                  </a:txBody>
                  <a:tcPr marL="0" marR="0" marT="1092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6A6A6"/>
                    </a:solidFill>
                  </a:tcPr>
                </a:tc>
                <a:tc>
                  <a:txBody>
                    <a:bodyPr/>
                    <a:lstStyle/>
                    <a:p>
                      <a:pPr marL="64135" marR="367665">
                        <a:lnSpc>
                          <a:spcPts val="1390"/>
                        </a:lnSpc>
                        <a:spcBef>
                          <a:spcPts val="245"/>
                        </a:spcBef>
                      </a:pPr>
                      <a:r>
                        <a:rPr sz="1200" spc="65" dirty="0">
                          <a:latin typeface="Gill Sans MT"/>
                          <a:cs typeface="Gill Sans MT"/>
                        </a:rPr>
                        <a:t>36 </a:t>
                      </a:r>
                      <a:r>
                        <a:rPr sz="1200" spc="80" dirty="0">
                          <a:latin typeface="Gill Sans MT"/>
                          <a:cs typeface="Gill Sans MT"/>
                        </a:rPr>
                        <a:t>lanes </a:t>
                      </a:r>
                      <a:r>
                        <a:rPr sz="1200" spc="70" dirty="0">
                          <a:latin typeface="Gill Sans MT"/>
                          <a:cs typeface="Gill Sans MT"/>
                        </a:rPr>
                        <a:t>of </a:t>
                      </a:r>
                      <a:r>
                        <a:rPr sz="1200" spc="25" dirty="0">
                          <a:latin typeface="Gill Sans MT"/>
                          <a:cs typeface="Gill Sans MT"/>
                        </a:rPr>
                        <a:t>PCI-e </a:t>
                      </a:r>
                      <a:r>
                        <a:rPr sz="1200" spc="30" dirty="0">
                          <a:latin typeface="Gill Sans MT"/>
                          <a:cs typeface="Gill Sans MT"/>
                        </a:rPr>
                        <a:t>G4.0, </a:t>
                      </a:r>
                      <a:r>
                        <a:rPr sz="1200" spc="65" dirty="0">
                          <a:latin typeface="Gill Sans MT"/>
                          <a:cs typeface="Gill Sans MT"/>
                        </a:rPr>
                        <a:t>20 </a:t>
                      </a:r>
                      <a:r>
                        <a:rPr sz="1200" spc="25" dirty="0">
                          <a:latin typeface="Gill Sans MT"/>
                          <a:cs typeface="Gill Sans MT"/>
                        </a:rPr>
                        <a:t>Root </a:t>
                      </a:r>
                      <a:r>
                        <a:rPr sz="1200" spc="35" dirty="0">
                          <a:latin typeface="Gill Sans MT"/>
                          <a:cs typeface="Gill Sans MT"/>
                        </a:rPr>
                        <a:t>ports </a:t>
                      </a:r>
                      <a:r>
                        <a:rPr sz="1200" spc="95" dirty="0">
                          <a:latin typeface="Gill Sans MT"/>
                          <a:cs typeface="Gill Sans MT"/>
                        </a:rPr>
                        <a:t>at </a:t>
                      </a:r>
                      <a:r>
                        <a:rPr sz="1200" spc="75" dirty="0">
                          <a:latin typeface="Gill Sans MT"/>
                          <a:cs typeface="Gill Sans MT"/>
                        </a:rPr>
                        <a:t>max, </a:t>
                      </a:r>
                      <a:r>
                        <a:rPr sz="1200" spc="35" dirty="0">
                          <a:latin typeface="Gill Sans MT"/>
                          <a:cs typeface="Gill Sans MT"/>
                        </a:rPr>
                        <a:t>Peer2Peer,</a:t>
                      </a:r>
                      <a:r>
                        <a:rPr sz="1200" spc="-100" dirty="0">
                          <a:latin typeface="Gill Sans MT"/>
                          <a:cs typeface="Gill Sans MT"/>
                        </a:rPr>
                        <a:t> </a:t>
                      </a:r>
                      <a:r>
                        <a:rPr sz="1200" spc="35" dirty="0">
                          <a:latin typeface="Gill Sans MT"/>
                          <a:cs typeface="Gill Sans MT"/>
                        </a:rPr>
                        <a:t>ATS/PRI,  </a:t>
                      </a:r>
                      <a:r>
                        <a:rPr sz="1200" spc="-85" dirty="0">
                          <a:latin typeface="Gill Sans MT"/>
                          <a:cs typeface="Gill Sans MT"/>
                        </a:rPr>
                        <a:t>CCIX</a:t>
                      </a:r>
                      <a:endParaRPr sz="1200">
                        <a:latin typeface="Gill Sans MT"/>
                        <a:cs typeface="Gill Sans MT"/>
                      </a:endParaRPr>
                    </a:p>
                  </a:txBody>
                  <a:tcPr marL="0" marR="0" marT="3111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774064">
                <a:tc>
                  <a:txBody>
                    <a:bodyPr/>
                    <a:lstStyle/>
                    <a:p>
                      <a:pPr>
                        <a:lnSpc>
                          <a:spcPct val="100000"/>
                        </a:lnSpc>
                        <a:spcBef>
                          <a:spcPts val="10"/>
                        </a:spcBef>
                      </a:pPr>
                      <a:endParaRPr sz="1400">
                        <a:latin typeface="Times New Roman"/>
                        <a:cs typeface="Times New Roman"/>
                      </a:endParaRPr>
                    </a:p>
                    <a:p>
                      <a:pPr marL="63500" marR="20955">
                        <a:lnSpc>
                          <a:spcPts val="1390"/>
                        </a:lnSpc>
                        <a:spcBef>
                          <a:spcPts val="5"/>
                        </a:spcBef>
                      </a:pPr>
                      <a:r>
                        <a:rPr sz="1200" b="1" spc="5" dirty="0">
                          <a:solidFill>
                            <a:srgbClr val="FFFFFF"/>
                          </a:solidFill>
                          <a:latin typeface="Arial"/>
                          <a:cs typeface="Arial"/>
                        </a:rPr>
                        <a:t>N</a:t>
                      </a:r>
                      <a:r>
                        <a:rPr sz="1200" b="1" spc="-5" dirty="0">
                          <a:solidFill>
                            <a:srgbClr val="FFFFFF"/>
                          </a:solidFill>
                          <a:latin typeface="Arial"/>
                          <a:cs typeface="Arial"/>
                        </a:rPr>
                        <a:t>e</a:t>
                      </a:r>
                      <a:r>
                        <a:rPr sz="1200" b="1" spc="5" dirty="0">
                          <a:solidFill>
                            <a:srgbClr val="FFFFFF"/>
                          </a:solidFill>
                          <a:latin typeface="Arial"/>
                          <a:cs typeface="Arial"/>
                        </a:rPr>
                        <a:t>t</a:t>
                      </a:r>
                      <a:r>
                        <a:rPr sz="1200" b="1" spc="-5" dirty="0">
                          <a:solidFill>
                            <a:srgbClr val="FFFFFF"/>
                          </a:solidFill>
                          <a:latin typeface="Arial"/>
                          <a:cs typeface="Arial"/>
                        </a:rPr>
                        <a:t>w</a:t>
                      </a:r>
                      <a:r>
                        <a:rPr sz="1200" b="1" spc="5" dirty="0">
                          <a:solidFill>
                            <a:srgbClr val="FFFFFF"/>
                          </a:solidFill>
                          <a:latin typeface="Arial"/>
                          <a:cs typeface="Arial"/>
                        </a:rPr>
                        <a:t>o</a:t>
                      </a:r>
                      <a:r>
                        <a:rPr sz="1200" b="1" spc="10" dirty="0">
                          <a:solidFill>
                            <a:srgbClr val="FFFFFF"/>
                          </a:solidFill>
                          <a:latin typeface="Arial"/>
                          <a:cs typeface="Arial"/>
                        </a:rPr>
                        <a:t>r</a:t>
                      </a:r>
                      <a:r>
                        <a:rPr sz="1200" b="1" spc="-15" dirty="0">
                          <a:solidFill>
                            <a:srgbClr val="FFFFFF"/>
                          </a:solidFill>
                          <a:latin typeface="Arial"/>
                          <a:cs typeface="Arial"/>
                        </a:rPr>
                        <a:t>k</a:t>
                      </a:r>
                      <a:r>
                        <a:rPr sz="1200" b="1" spc="5" dirty="0">
                          <a:solidFill>
                            <a:srgbClr val="FFFFFF"/>
                          </a:solidFill>
                          <a:latin typeface="Arial"/>
                          <a:cs typeface="Arial"/>
                        </a:rPr>
                        <a:t>i</a:t>
                      </a:r>
                      <a:r>
                        <a:rPr sz="1200" b="1" dirty="0">
                          <a:solidFill>
                            <a:srgbClr val="FFFFFF"/>
                          </a:solidFill>
                          <a:latin typeface="Arial"/>
                          <a:cs typeface="Arial"/>
                        </a:rPr>
                        <a:t>n</a:t>
                      </a:r>
                      <a:r>
                        <a:rPr sz="1200" b="1" spc="-5" dirty="0">
                          <a:solidFill>
                            <a:srgbClr val="FFFFFF"/>
                          </a:solidFill>
                          <a:latin typeface="Arial"/>
                          <a:cs typeface="Arial"/>
                        </a:rPr>
                        <a:t>g</a:t>
                      </a:r>
                      <a:r>
                        <a:rPr sz="1200" b="1" dirty="0">
                          <a:solidFill>
                            <a:srgbClr val="FFFFFF"/>
                          </a:solidFill>
                          <a:latin typeface="Microsoft JhengHei"/>
                          <a:cs typeface="Microsoft JhengHei"/>
                        </a:rPr>
                        <a:t>（</a:t>
                      </a:r>
                      <a:r>
                        <a:rPr sz="1200" b="1" spc="5" dirty="0">
                          <a:solidFill>
                            <a:srgbClr val="FFFFFF"/>
                          </a:solidFill>
                          <a:latin typeface="Arial"/>
                          <a:cs typeface="Arial"/>
                        </a:rPr>
                        <a:t>N</a:t>
                      </a:r>
                      <a:r>
                        <a:rPr sz="1200" b="1" dirty="0">
                          <a:solidFill>
                            <a:srgbClr val="FFFFFF"/>
                          </a:solidFill>
                          <a:latin typeface="Arial"/>
                          <a:cs typeface="Arial"/>
                        </a:rPr>
                        <a:t>I</a:t>
                      </a:r>
                      <a:r>
                        <a:rPr sz="1200" b="1" spc="-35" dirty="0">
                          <a:solidFill>
                            <a:srgbClr val="FFFFFF"/>
                          </a:solidFill>
                          <a:latin typeface="Arial"/>
                          <a:cs typeface="Arial"/>
                        </a:rPr>
                        <a:t>C</a:t>
                      </a:r>
                      <a:r>
                        <a:rPr sz="1200" b="1" dirty="0">
                          <a:solidFill>
                            <a:srgbClr val="FFFFFF"/>
                          </a:solidFill>
                          <a:latin typeface="Microsoft JhengHei"/>
                          <a:cs typeface="Microsoft JhengHei"/>
                        </a:rPr>
                        <a:t>、  </a:t>
                      </a:r>
                      <a:r>
                        <a:rPr sz="1200" b="1" spc="-65" dirty="0">
                          <a:solidFill>
                            <a:srgbClr val="FFFFFF"/>
                          </a:solidFill>
                          <a:latin typeface="Arial"/>
                          <a:cs typeface="Arial"/>
                        </a:rPr>
                        <a:t>ROCE</a:t>
                      </a:r>
                      <a:r>
                        <a:rPr sz="1200" b="1" spc="-65" dirty="0">
                          <a:solidFill>
                            <a:srgbClr val="FFFFFF"/>
                          </a:solidFill>
                          <a:latin typeface="Microsoft JhengHei"/>
                          <a:cs typeface="Microsoft JhengHei"/>
                        </a:rPr>
                        <a:t>）</a:t>
                      </a:r>
                      <a:endParaRPr sz="1200">
                        <a:latin typeface="Microsoft JhengHei"/>
                        <a:cs typeface="Microsoft JhengHei"/>
                      </a:endParaRPr>
                    </a:p>
                  </a:txBody>
                  <a:tcPr marL="0" marR="0" marT="12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6A6A6"/>
                    </a:solidFill>
                  </a:tcPr>
                </a:tc>
                <a:tc>
                  <a:txBody>
                    <a:bodyPr/>
                    <a:lstStyle/>
                    <a:p>
                      <a:pPr marL="64135">
                        <a:lnSpc>
                          <a:spcPts val="1415"/>
                        </a:lnSpc>
                        <a:spcBef>
                          <a:spcPts val="155"/>
                        </a:spcBef>
                      </a:pPr>
                      <a:r>
                        <a:rPr sz="1200" spc="70" dirty="0">
                          <a:latin typeface="Gill Sans MT"/>
                          <a:cs typeface="Gill Sans MT"/>
                        </a:rPr>
                        <a:t>8 </a:t>
                      </a:r>
                      <a:r>
                        <a:rPr sz="1200" spc="80" dirty="0">
                          <a:latin typeface="Gill Sans MT"/>
                          <a:cs typeface="Gill Sans MT"/>
                        </a:rPr>
                        <a:t>lanes </a:t>
                      </a:r>
                      <a:r>
                        <a:rPr sz="1200" spc="70" dirty="0">
                          <a:latin typeface="Gill Sans MT"/>
                          <a:cs typeface="Gill Sans MT"/>
                        </a:rPr>
                        <a:t>of </a:t>
                      </a:r>
                      <a:r>
                        <a:rPr sz="1200" spc="10" dirty="0">
                          <a:latin typeface="Gill Sans MT"/>
                          <a:cs typeface="Gill Sans MT"/>
                        </a:rPr>
                        <a:t>ETH, </a:t>
                      </a:r>
                      <a:r>
                        <a:rPr sz="1200" spc="35" dirty="0">
                          <a:latin typeface="Gill Sans MT"/>
                          <a:cs typeface="Gill Sans MT"/>
                        </a:rPr>
                        <a:t>Combo </a:t>
                      </a:r>
                      <a:r>
                        <a:rPr sz="1200" spc="20" dirty="0">
                          <a:latin typeface="Gill Sans MT"/>
                          <a:cs typeface="Gill Sans MT"/>
                        </a:rPr>
                        <a:t>MACs </a:t>
                      </a:r>
                      <a:r>
                        <a:rPr sz="1200" spc="50" dirty="0">
                          <a:latin typeface="Gill Sans MT"/>
                          <a:cs typeface="Gill Sans MT"/>
                        </a:rPr>
                        <a:t>support </a:t>
                      </a:r>
                      <a:r>
                        <a:rPr sz="1200" spc="20" dirty="0">
                          <a:latin typeface="Gill Sans MT"/>
                          <a:cs typeface="Gill Sans MT"/>
                        </a:rPr>
                        <a:t>2x </a:t>
                      </a:r>
                      <a:r>
                        <a:rPr sz="1200" spc="35" dirty="0">
                          <a:latin typeface="Gill Sans MT"/>
                          <a:cs typeface="Gill Sans MT"/>
                        </a:rPr>
                        <a:t>100GE, </a:t>
                      </a:r>
                      <a:r>
                        <a:rPr sz="1200" spc="20" dirty="0">
                          <a:latin typeface="Gill Sans MT"/>
                          <a:cs typeface="Gill Sans MT"/>
                        </a:rPr>
                        <a:t>2x </a:t>
                      </a:r>
                      <a:r>
                        <a:rPr sz="1200" spc="30" dirty="0">
                          <a:latin typeface="Gill Sans MT"/>
                          <a:cs typeface="Gill Sans MT"/>
                        </a:rPr>
                        <a:t>50GE, </a:t>
                      </a:r>
                      <a:r>
                        <a:rPr sz="1200" spc="20" dirty="0">
                          <a:latin typeface="Gill Sans MT"/>
                          <a:cs typeface="Gill Sans MT"/>
                        </a:rPr>
                        <a:t>4x</a:t>
                      </a:r>
                      <a:r>
                        <a:rPr sz="1200" spc="90" dirty="0">
                          <a:latin typeface="Gill Sans MT"/>
                          <a:cs typeface="Gill Sans MT"/>
                        </a:rPr>
                        <a:t> </a:t>
                      </a:r>
                      <a:r>
                        <a:rPr sz="1200" spc="30" dirty="0">
                          <a:latin typeface="Gill Sans MT"/>
                          <a:cs typeface="Gill Sans MT"/>
                        </a:rPr>
                        <a:t>25GE,</a:t>
                      </a:r>
                      <a:endParaRPr sz="1200">
                        <a:latin typeface="Gill Sans MT"/>
                        <a:cs typeface="Gill Sans MT"/>
                      </a:endParaRPr>
                    </a:p>
                    <a:p>
                      <a:pPr marL="64135">
                        <a:lnSpc>
                          <a:spcPts val="1395"/>
                        </a:lnSpc>
                      </a:pPr>
                      <a:r>
                        <a:rPr sz="1200" spc="20" dirty="0">
                          <a:latin typeface="Gill Sans MT"/>
                          <a:cs typeface="Gill Sans MT"/>
                        </a:rPr>
                        <a:t>8x </a:t>
                      </a:r>
                      <a:r>
                        <a:rPr sz="1200" spc="30" dirty="0">
                          <a:latin typeface="Gill Sans MT"/>
                          <a:cs typeface="Gill Sans MT"/>
                        </a:rPr>
                        <a:t>10GE, </a:t>
                      </a:r>
                      <a:r>
                        <a:rPr sz="1200" spc="20" dirty="0">
                          <a:latin typeface="Gill Sans MT"/>
                          <a:cs typeface="Gill Sans MT"/>
                        </a:rPr>
                        <a:t>8x</a:t>
                      </a:r>
                      <a:r>
                        <a:rPr sz="1200" spc="85" dirty="0">
                          <a:latin typeface="Gill Sans MT"/>
                          <a:cs typeface="Gill Sans MT"/>
                        </a:rPr>
                        <a:t> </a:t>
                      </a:r>
                      <a:r>
                        <a:rPr sz="1200" spc="10" dirty="0">
                          <a:latin typeface="Gill Sans MT"/>
                          <a:cs typeface="Gill Sans MT"/>
                        </a:rPr>
                        <a:t>GE</a:t>
                      </a:r>
                      <a:endParaRPr sz="1200">
                        <a:latin typeface="Gill Sans MT"/>
                        <a:cs typeface="Gill Sans MT"/>
                      </a:endParaRPr>
                    </a:p>
                    <a:p>
                      <a:pPr marL="64135" marR="119380">
                        <a:lnSpc>
                          <a:spcPts val="1420"/>
                        </a:lnSpc>
                        <a:spcBef>
                          <a:spcPts val="40"/>
                        </a:spcBef>
                      </a:pPr>
                      <a:r>
                        <a:rPr sz="1200" spc="25" dirty="0">
                          <a:latin typeface="Gill Sans MT"/>
                          <a:cs typeface="Gill Sans MT"/>
                        </a:rPr>
                        <a:t>RoCEv2/RoCEv1 </a:t>
                      </a:r>
                      <a:r>
                        <a:rPr sz="1200" spc="60" dirty="0">
                          <a:latin typeface="Gill Sans MT"/>
                          <a:cs typeface="Gill Sans MT"/>
                        </a:rPr>
                        <a:t>with </a:t>
                      </a:r>
                      <a:r>
                        <a:rPr sz="1200" spc="90" dirty="0">
                          <a:latin typeface="Gill Sans MT"/>
                          <a:cs typeface="Gill Sans MT"/>
                        </a:rPr>
                        <a:t>programmable </a:t>
                      </a:r>
                      <a:r>
                        <a:rPr sz="1200" spc="-35" dirty="0">
                          <a:latin typeface="Gill Sans MT"/>
                          <a:cs typeface="Gill Sans MT"/>
                        </a:rPr>
                        <a:t>DC-QCN</a:t>
                      </a:r>
                      <a:r>
                        <a:rPr sz="1200" spc="-35" dirty="0">
                          <a:latin typeface="Arial Unicode MS"/>
                          <a:cs typeface="Arial Unicode MS"/>
                        </a:rPr>
                        <a:t>， </a:t>
                      </a:r>
                      <a:r>
                        <a:rPr sz="1200" spc="85" dirty="0">
                          <a:latin typeface="Gill Sans MT"/>
                          <a:cs typeface="Gill Sans MT"/>
                        </a:rPr>
                        <a:t>long/normal </a:t>
                      </a:r>
                      <a:r>
                        <a:rPr sz="1200" spc="40" dirty="0">
                          <a:latin typeface="Gill Sans MT"/>
                          <a:cs typeface="Gill Sans MT"/>
                        </a:rPr>
                        <a:t>Atomic,  </a:t>
                      </a:r>
                      <a:r>
                        <a:rPr sz="1200" spc="35" dirty="0">
                          <a:latin typeface="Gill Sans MT"/>
                          <a:cs typeface="Gill Sans MT"/>
                        </a:rPr>
                        <a:t>SR-IOV</a:t>
                      </a:r>
                      <a:endParaRPr sz="1200">
                        <a:latin typeface="Gill Sans MT"/>
                        <a:cs typeface="Gill Sans MT"/>
                      </a:endParaRPr>
                    </a:p>
                  </a:txBody>
                  <a:tcPr marL="0" marR="0" marT="1968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96264">
                <a:tc>
                  <a:txBody>
                    <a:bodyPr/>
                    <a:lstStyle/>
                    <a:p>
                      <a:pPr>
                        <a:lnSpc>
                          <a:spcPct val="100000"/>
                        </a:lnSpc>
                        <a:spcBef>
                          <a:spcPts val="10"/>
                        </a:spcBef>
                      </a:pPr>
                      <a:endParaRPr sz="1350">
                        <a:latin typeface="Times New Roman"/>
                        <a:cs typeface="Times New Roman"/>
                      </a:endParaRPr>
                    </a:p>
                    <a:p>
                      <a:pPr marL="63500">
                        <a:lnSpc>
                          <a:spcPct val="100000"/>
                        </a:lnSpc>
                      </a:pPr>
                      <a:r>
                        <a:rPr sz="1200" b="1" dirty="0">
                          <a:solidFill>
                            <a:srgbClr val="FFFFFF"/>
                          </a:solidFill>
                          <a:latin typeface="Arial"/>
                          <a:cs typeface="Arial"/>
                        </a:rPr>
                        <a:t>Storage</a:t>
                      </a:r>
                      <a:r>
                        <a:rPr sz="1200" b="1" spc="15" dirty="0">
                          <a:solidFill>
                            <a:srgbClr val="FFFFFF"/>
                          </a:solidFill>
                          <a:latin typeface="Arial"/>
                          <a:cs typeface="Arial"/>
                        </a:rPr>
                        <a:t> </a:t>
                      </a:r>
                      <a:r>
                        <a:rPr sz="1200" b="1" spc="80" dirty="0">
                          <a:solidFill>
                            <a:srgbClr val="FFFFFF"/>
                          </a:solidFill>
                          <a:latin typeface="Arial"/>
                          <a:cs typeface="Arial"/>
                        </a:rPr>
                        <a:t>I/O</a:t>
                      </a:r>
                      <a:endParaRPr sz="1200">
                        <a:latin typeface="Arial"/>
                        <a:cs typeface="Arial"/>
                      </a:endParaRPr>
                    </a:p>
                  </a:txBody>
                  <a:tcPr marL="0" marR="0" marT="12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6A6A6"/>
                    </a:solidFill>
                  </a:tcPr>
                </a:tc>
                <a:tc>
                  <a:txBody>
                    <a:bodyPr/>
                    <a:lstStyle/>
                    <a:p>
                      <a:pPr marL="64135">
                        <a:lnSpc>
                          <a:spcPts val="1415"/>
                        </a:lnSpc>
                        <a:spcBef>
                          <a:spcPts val="160"/>
                        </a:spcBef>
                      </a:pPr>
                      <a:r>
                        <a:rPr sz="1200" spc="20" dirty="0">
                          <a:latin typeface="Gill Sans MT"/>
                          <a:cs typeface="Gill Sans MT"/>
                        </a:rPr>
                        <a:t>x4 </a:t>
                      </a:r>
                      <a:r>
                        <a:rPr sz="1200" spc="55" dirty="0">
                          <a:latin typeface="Gill Sans MT"/>
                          <a:cs typeface="Gill Sans MT"/>
                        </a:rPr>
                        <a:t>USB </a:t>
                      </a:r>
                      <a:r>
                        <a:rPr sz="1200" spc="50" dirty="0">
                          <a:latin typeface="Gill Sans MT"/>
                          <a:cs typeface="Gill Sans MT"/>
                        </a:rPr>
                        <a:t>3.0</a:t>
                      </a:r>
                      <a:r>
                        <a:rPr sz="1200" spc="25" dirty="0">
                          <a:latin typeface="Gill Sans MT"/>
                          <a:cs typeface="Gill Sans MT"/>
                        </a:rPr>
                        <a:t> </a:t>
                      </a:r>
                      <a:r>
                        <a:rPr sz="1200" spc="15" dirty="0">
                          <a:latin typeface="Gill Sans MT"/>
                          <a:cs typeface="Gill Sans MT"/>
                        </a:rPr>
                        <a:t>EHCI/UHCI</a:t>
                      </a:r>
                      <a:endParaRPr sz="1200">
                        <a:latin typeface="Gill Sans MT"/>
                        <a:cs typeface="Gill Sans MT"/>
                      </a:endParaRPr>
                    </a:p>
                    <a:p>
                      <a:pPr marL="64135">
                        <a:lnSpc>
                          <a:spcPts val="1405"/>
                        </a:lnSpc>
                      </a:pPr>
                      <a:r>
                        <a:rPr sz="1200" spc="35" dirty="0">
                          <a:latin typeface="Gill Sans MT"/>
                          <a:cs typeface="Gill Sans MT"/>
                        </a:rPr>
                        <a:t>x16 </a:t>
                      </a:r>
                      <a:r>
                        <a:rPr sz="1200" spc="55" dirty="0">
                          <a:latin typeface="Gill Sans MT"/>
                          <a:cs typeface="Gill Sans MT"/>
                        </a:rPr>
                        <a:t>SAS </a:t>
                      </a:r>
                      <a:r>
                        <a:rPr sz="1200" spc="50" dirty="0">
                          <a:latin typeface="Gill Sans MT"/>
                          <a:cs typeface="Gill Sans MT"/>
                        </a:rPr>
                        <a:t>3.0(STP</a:t>
                      </a:r>
                      <a:r>
                        <a:rPr sz="1200" spc="-10" dirty="0">
                          <a:latin typeface="Gill Sans MT"/>
                          <a:cs typeface="Gill Sans MT"/>
                        </a:rPr>
                        <a:t> </a:t>
                      </a:r>
                      <a:r>
                        <a:rPr sz="1200" spc="55" dirty="0">
                          <a:latin typeface="Gill Sans MT"/>
                          <a:cs typeface="Gill Sans MT"/>
                        </a:rPr>
                        <a:t>supported)</a:t>
                      </a:r>
                      <a:endParaRPr sz="1200">
                        <a:latin typeface="Gill Sans MT"/>
                        <a:cs typeface="Gill Sans MT"/>
                      </a:endParaRPr>
                    </a:p>
                    <a:p>
                      <a:pPr marL="64135">
                        <a:lnSpc>
                          <a:spcPts val="1430"/>
                        </a:lnSpc>
                      </a:pPr>
                      <a:r>
                        <a:rPr sz="1200" spc="20" dirty="0">
                          <a:latin typeface="Gill Sans MT"/>
                          <a:cs typeface="Gill Sans MT"/>
                        </a:rPr>
                        <a:t>x2 </a:t>
                      </a:r>
                      <a:r>
                        <a:rPr sz="1200" dirty="0">
                          <a:latin typeface="Gill Sans MT"/>
                          <a:cs typeface="Gill Sans MT"/>
                        </a:rPr>
                        <a:t>SATA </a:t>
                      </a:r>
                      <a:r>
                        <a:rPr sz="1200" spc="50" dirty="0">
                          <a:latin typeface="Gill Sans MT"/>
                          <a:cs typeface="Gill Sans MT"/>
                        </a:rPr>
                        <a:t>3.0</a:t>
                      </a:r>
                      <a:r>
                        <a:rPr sz="1200" spc="105" dirty="0">
                          <a:latin typeface="Gill Sans MT"/>
                          <a:cs typeface="Gill Sans MT"/>
                        </a:rPr>
                        <a:t> </a:t>
                      </a:r>
                      <a:r>
                        <a:rPr sz="1200" spc="-15" dirty="0">
                          <a:latin typeface="Gill Sans MT"/>
                          <a:cs typeface="Gill Sans MT"/>
                        </a:rPr>
                        <a:t>AHCI</a:t>
                      </a:r>
                      <a:endParaRPr sz="1200">
                        <a:latin typeface="Gill Sans MT"/>
                        <a:cs typeface="Gill Sans MT"/>
                      </a:endParaRPr>
                    </a:p>
                  </a:txBody>
                  <a:tcPr marL="0" marR="0" marT="203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18592">
                <a:tc>
                  <a:txBody>
                    <a:bodyPr/>
                    <a:lstStyle/>
                    <a:p>
                      <a:pPr marL="63500">
                        <a:lnSpc>
                          <a:spcPct val="100000"/>
                        </a:lnSpc>
                        <a:spcBef>
                          <a:spcPts val="865"/>
                        </a:spcBef>
                      </a:pPr>
                      <a:r>
                        <a:rPr sz="1200" b="1" spc="-10" dirty="0">
                          <a:solidFill>
                            <a:srgbClr val="FFFFFF"/>
                          </a:solidFill>
                          <a:latin typeface="Arial"/>
                          <a:cs typeface="Arial"/>
                        </a:rPr>
                        <a:t>Crypto</a:t>
                      </a:r>
                      <a:r>
                        <a:rPr sz="1200" b="1" spc="5" dirty="0">
                          <a:solidFill>
                            <a:srgbClr val="FFFFFF"/>
                          </a:solidFill>
                          <a:latin typeface="Arial"/>
                          <a:cs typeface="Arial"/>
                        </a:rPr>
                        <a:t> </a:t>
                      </a:r>
                      <a:r>
                        <a:rPr sz="1200" b="1" spc="-20" dirty="0">
                          <a:solidFill>
                            <a:srgbClr val="FFFFFF"/>
                          </a:solidFill>
                          <a:latin typeface="Arial"/>
                          <a:cs typeface="Arial"/>
                        </a:rPr>
                        <a:t>Engine</a:t>
                      </a:r>
                      <a:endParaRPr sz="1200">
                        <a:latin typeface="Arial"/>
                        <a:cs typeface="Arial"/>
                      </a:endParaRPr>
                    </a:p>
                  </a:txBody>
                  <a:tcPr marL="0" marR="0" marT="10985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6A6A6"/>
                    </a:solidFill>
                  </a:tcPr>
                </a:tc>
                <a:tc>
                  <a:txBody>
                    <a:bodyPr/>
                    <a:lstStyle/>
                    <a:p>
                      <a:pPr marL="64135">
                        <a:lnSpc>
                          <a:spcPts val="1415"/>
                        </a:lnSpc>
                        <a:spcBef>
                          <a:spcPts val="160"/>
                        </a:spcBef>
                      </a:pPr>
                      <a:r>
                        <a:rPr sz="1200" spc="35" dirty="0">
                          <a:latin typeface="Gill Sans MT"/>
                          <a:cs typeface="Gill Sans MT"/>
                        </a:rPr>
                        <a:t>AES, </a:t>
                      </a:r>
                      <a:r>
                        <a:rPr sz="1200" spc="45" dirty="0">
                          <a:latin typeface="Gill Sans MT"/>
                          <a:cs typeface="Gill Sans MT"/>
                        </a:rPr>
                        <a:t>DES/3DES, </a:t>
                      </a:r>
                      <a:r>
                        <a:rPr sz="1200" spc="35" dirty="0">
                          <a:latin typeface="Gill Sans MT"/>
                          <a:cs typeface="Gill Sans MT"/>
                        </a:rPr>
                        <a:t>MD5,SHA1,SHA2,HMAC,</a:t>
                      </a:r>
                      <a:r>
                        <a:rPr sz="1200" spc="70" dirty="0">
                          <a:latin typeface="Gill Sans MT"/>
                          <a:cs typeface="Gill Sans MT"/>
                        </a:rPr>
                        <a:t> </a:t>
                      </a:r>
                      <a:r>
                        <a:rPr sz="1200" spc="-20" dirty="0">
                          <a:latin typeface="Gill Sans MT"/>
                          <a:cs typeface="Gill Sans MT"/>
                        </a:rPr>
                        <a:t>CMAC</a:t>
                      </a:r>
                      <a:endParaRPr sz="1200">
                        <a:latin typeface="Gill Sans MT"/>
                        <a:cs typeface="Gill Sans MT"/>
                      </a:endParaRPr>
                    </a:p>
                    <a:p>
                      <a:pPr marL="64135">
                        <a:lnSpc>
                          <a:spcPts val="1415"/>
                        </a:lnSpc>
                      </a:pPr>
                      <a:r>
                        <a:rPr sz="1200" spc="60" dirty="0">
                          <a:latin typeface="Gill Sans MT"/>
                          <a:cs typeface="Gill Sans MT"/>
                        </a:rPr>
                        <a:t>Up </a:t>
                      </a:r>
                      <a:r>
                        <a:rPr sz="1200" spc="25" dirty="0">
                          <a:latin typeface="Gill Sans MT"/>
                          <a:cs typeface="Gill Sans MT"/>
                        </a:rPr>
                        <a:t>to</a:t>
                      </a:r>
                      <a:r>
                        <a:rPr sz="1200" spc="-10" dirty="0">
                          <a:latin typeface="Gill Sans MT"/>
                          <a:cs typeface="Gill Sans MT"/>
                        </a:rPr>
                        <a:t> </a:t>
                      </a:r>
                      <a:r>
                        <a:rPr sz="1200" spc="55" dirty="0">
                          <a:latin typeface="Gill Sans MT"/>
                          <a:cs typeface="Gill Sans MT"/>
                        </a:rPr>
                        <a:t>50Gbps</a:t>
                      </a:r>
                      <a:endParaRPr sz="1200">
                        <a:latin typeface="Gill Sans MT"/>
                        <a:cs typeface="Gill Sans MT"/>
                      </a:endParaRPr>
                    </a:p>
                  </a:txBody>
                  <a:tcPr marL="0" marR="0" marT="203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96265">
                <a:tc>
                  <a:txBody>
                    <a:bodyPr/>
                    <a:lstStyle/>
                    <a:p>
                      <a:pPr marL="63500" marR="353695">
                        <a:lnSpc>
                          <a:spcPts val="1390"/>
                        </a:lnSpc>
                        <a:spcBef>
                          <a:spcPts val="955"/>
                        </a:spcBef>
                      </a:pPr>
                      <a:r>
                        <a:rPr sz="1200" b="1" spc="-15" dirty="0">
                          <a:solidFill>
                            <a:srgbClr val="FFFFFF"/>
                          </a:solidFill>
                          <a:latin typeface="Arial"/>
                          <a:cs typeface="Arial"/>
                        </a:rPr>
                        <a:t>Compression/  </a:t>
                      </a:r>
                      <a:r>
                        <a:rPr sz="1200" b="1" dirty="0">
                          <a:solidFill>
                            <a:srgbClr val="FFFFFF"/>
                          </a:solidFill>
                          <a:latin typeface="Arial"/>
                          <a:cs typeface="Arial"/>
                        </a:rPr>
                        <a:t>Dec</a:t>
                      </a:r>
                      <a:r>
                        <a:rPr sz="1200" b="1" spc="5" dirty="0">
                          <a:solidFill>
                            <a:srgbClr val="FFFFFF"/>
                          </a:solidFill>
                          <a:latin typeface="Arial"/>
                          <a:cs typeface="Arial"/>
                        </a:rPr>
                        <a:t>o</a:t>
                      </a:r>
                      <a:r>
                        <a:rPr sz="1200" b="1" dirty="0">
                          <a:solidFill>
                            <a:srgbClr val="FFFFFF"/>
                          </a:solidFill>
                          <a:latin typeface="Arial"/>
                          <a:cs typeface="Arial"/>
                        </a:rPr>
                        <a:t>m</a:t>
                      </a:r>
                      <a:r>
                        <a:rPr sz="1200" b="1" spc="-15" dirty="0">
                          <a:solidFill>
                            <a:srgbClr val="FFFFFF"/>
                          </a:solidFill>
                          <a:latin typeface="Arial"/>
                          <a:cs typeface="Arial"/>
                        </a:rPr>
                        <a:t>p</a:t>
                      </a:r>
                      <a:r>
                        <a:rPr sz="1200" b="1" spc="10" dirty="0">
                          <a:solidFill>
                            <a:srgbClr val="FFFFFF"/>
                          </a:solidFill>
                          <a:latin typeface="Arial"/>
                          <a:cs typeface="Arial"/>
                        </a:rPr>
                        <a:t>r</a:t>
                      </a:r>
                      <a:r>
                        <a:rPr sz="1200" b="1" spc="-5" dirty="0">
                          <a:solidFill>
                            <a:srgbClr val="FFFFFF"/>
                          </a:solidFill>
                          <a:latin typeface="Arial"/>
                          <a:cs typeface="Arial"/>
                        </a:rPr>
                        <a:t>es</a:t>
                      </a:r>
                      <a:r>
                        <a:rPr sz="1200" b="1" spc="-10" dirty="0">
                          <a:solidFill>
                            <a:srgbClr val="FFFFFF"/>
                          </a:solidFill>
                          <a:latin typeface="Arial"/>
                          <a:cs typeface="Arial"/>
                        </a:rPr>
                        <a:t>s</a:t>
                      </a:r>
                      <a:r>
                        <a:rPr sz="1200" b="1" spc="5" dirty="0">
                          <a:solidFill>
                            <a:srgbClr val="FFFFFF"/>
                          </a:solidFill>
                          <a:latin typeface="Arial"/>
                          <a:cs typeface="Arial"/>
                        </a:rPr>
                        <a:t>io</a:t>
                      </a:r>
                      <a:r>
                        <a:rPr sz="1200" b="1" dirty="0">
                          <a:solidFill>
                            <a:srgbClr val="FFFFFF"/>
                          </a:solidFill>
                          <a:latin typeface="Arial"/>
                          <a:cs typeface="Arial"/>
                        </a:rPr>
                        <a:t>n</a:t>
                      </a:r>
                      <a:endParaRPr sz="1200">
                        <a:latin typeface="Arial"/>
                        <a:cs typeface="Arial"/>
                      </a:endParaRPr>
                    </a:p>
                  </a:txBody>
                  <a:tcPr marL="0" marR="0" marT="12128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6A6A6"/>
                    </a:solidFill>
                  </a:tcPr>
                </a:tc>
                <a:tc>
                  <a:txBody>
                    <a:bodyPr/>
                    <a:lstStyle/>
                    <a:p>
                      <a:pPr marL="64135">
                        <a:lnSpc>
                          <a:spcPts val="1415"/>
                        </a:lnSpc>
                        <a:spcBef>
                          <a:spcPts val="165"/>
                        </a:spcBef>
                      </a:pPr>
                      <a:r>
                        <a:rPr sz="1200" dirty="0">
                          <a:latin typeface="Gill Sans MT"/>
                          <a:cs typeface="Gill Sans MT"/>
                        </a:rPr>
                        <a:t>GZIP, </a:t>
                      </a:r>
                      <a:r>
                        <a:rPr sz="1200" spc="15" dirty="0">
                          <a:latin typeface="Gill Sans MT"/>
                          <a:cs typeface="Gill Sans MT"/>
                        </a:rPr>
                        <a:t>LZS,</a:t>
                      </a:r>
                      <a:r>
                        <a:rPr sz="1200" spc="45" dirty="0">
                          <a:latin typeface="Gill Sans MT"/>
                          <a:cs typeface="Gill Sans MT"/>
                        </a:rPr>
                        <a:t> </a:t>
                      </a:r>
                      <a:r>
                        <a:rPr sz="1200" spc="5" dirty="0">
                          <a:latin typeface="Gill Sans MT"/>
                          <a:cs typeface="Gill Sans MT"/>
                        </a:rPr>
                        <a:t>LZ4</a:t>
                      </a:r>
                      <a:endParaRPr sz="1200">
                        <a:latin typeface="Gill Sans MT"/>
                        <a:cs typeface="Gill Sans MT"/>
                      </a:endParaRPr>
                    </a:p>
                    <a:p>
                      <a:pPr marL="64135" marR="1579245">
                        <a:lnSpc>
                          <a:spcPts val="1420"/>
                        </a:lnSpc>
                        <a:spcBef>
                          <a:spcPts val="40"/>
                        </a:spcBef>
                      </a:pPr>
                      <a:r>
                        <a:rPr sz="1200" spc="60" dirty="0">
                          <a:latin typeface="Gill Sans MT"/>
                          <a:cs typeface="Gill Sans MT"/>
                        </a:rPr>
                        <a:t>Up </a:t>
                      </a:r>
                      <a:r>
                        <a:rPr sz="1200" spc="30" dirty="0">
                          <a:latin typeface="Gill Sans MT"/>
                          <a:cs typeface="Gill Sans MT"/>
                        </a:rPr>
                        <a:t>to </a:t>
                      </a:r>
                      <a:r>
                        <a:rPr sz="1200" spc="60" dirty="0">
                          <a:latin typeface="Gill Sans MT"/>
                          <a:cs typeface="Gill Sans MT"/>
                        </a:rPr>
                        <a:t>40Gbps(compress)/100Gbps(decompress)  </a:t>
                      </a:r>
                      <a:r>
                        <a:rPr sz="1200" spc="80" dirty="0">
                          <a:latin typeface="Gill Sans MT"/>
                          <a:cs typeface="Gill Sans MT"/>
                        </a:rPr>
                        <a:t>Statefull </a:t>
                      </a:r>
                      <a:r>
                        <a:rPr sz="1200" spc="105" dirty="0">
                          <a:latin typeface="Gill Sans MT"/>
                          <a:cs typeface="Gill Sans MT"/>
                        </a:rPr>
                        <a:t>and</a:t>
                      </a:r>
                      <a:r>
                        <a:rPr sz="1200" spc="-25" dirty="0">
                          <a:latin typeface="Gill Sans MT"/>
                          <a:cs typeface="Gill Sans MT"/>
                        </a:rPr>
                        <a:t> </a:t>
                      </a:r>
                      <a:r>
                        <a:rPr sz="1200" spc="55" dirty="0">
                          <a:latin typeface="Gill Sans MT"/>
                          <a:cs typeface="Gill Sans MT"/>
                        </a:rPr>
                        <a:t>stateless</a:t>
                      </a:r>
                      <a:endParaRPr sz="1200">
                        <a:latin typeface="Gill Sans MT"/>
                        <a:cs typeface="Gill Sans MT"/>
                      </a:endParaRPr>
                    </a:p>
                  </a:txBody>
                  <a:tcPr marL="0" marR="0" marT="2095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240664">
                <a:tc>
                  <a:txBody>
                    <a:bodyPr/>
                    <a:lstStyle/>
                    <a:p>
                      <a:pPr marL="63500">
                        <a:lnSpc>
                          <a:spcPct val="100000"/>
                        </a:lnSpc>
                        <a:spcBef>
                          <a:spcPts val="165"/>
                        </a:spcBef>
                      </a:pPr>
                      <a:r>
                        <a:rPr sz="1200" b="1" spc="-15" dirty="0">
                          <a:solidFill>
                            <a:srgbClr val="FFFFFF"/>
                          </a:solidFill>
                          <a:latin typeface="Arial"/>
                          <a:cs typeface="Arial"/>
                        </a:rPr>
                        <a:t>RAID</a:t>
                      </a:r>
                      <a:endParaRPr sz="1200">
                        <a:latin typeface="Arial"/>
                        <a:cs typeface="Arial"/>
                      </a:endParaRPr>
                    </a:p>
                  </a:txBody>
                  <a:tcPr marL="0" marR="0" marT="2095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6A6A6"/>
                    </a:solidFill>
                  </a:tcPr>
                </a:tc>
                <a:tc>
                  <a:txBody>
                    <a:bodyPr/>
                    <a:lstStyle/>
                    <a:p>
                      <a:pPr marL="64135">
                        <a:lnSpc>
                          <a:spcPct val="100000"/>
                        </a:lnSpc>
                        <a:spcBef>
                          <a:spcPts val="165"/>
                        </a:spcBef>
                      </a:pPr>
                      <a:r>
                        <a:rPr sz="1200" spc="35" dirty="0">
                          <a:latin typeface="Gill Sans MT"/>
                          <a:cs typeface="Gill Sans MT"/>
                        </a:rPr>
                        <a:t>XOR/PQ/EC/in-line </a:t>
                      </a:r>
                      <a:r>
                        <a:rPr sz="1200" spc="20" dirty="0">
                          <a:latin typeface="Gill Sans MT"/>
                          <a:cs typeface="Gill Sans MT"/>
                        </a:rPr>
                        <a:t>DIF</a:t>
                      </a:r>
                      <a:r>
                        <a:rPr sz="1200" spc="55" dirty="0">
                          <a:latin typeface="Gill Sans MT"/>
                          <a:cs typeface="Gill Sans MT"/>
                        </a:rPr>
                        <a:t> acceleration</a:t>
                      </a:r>
                      <a:endParaRPr sz="1200">
                        <a:latin typeface="Gill Sans MT"/>
                        <a:cs typeface="Gill Sans MT"/>
                      </a:endParaRPr>
                    </a:p>
                  </a:txBody>
                  <a:tcPr marL="0" marR="0" marT="2095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418465">
                <a:tc>
                  <a:txBody>
                    <a:bodyPr/>
                    <a:lstStyle/>
                    <a:p>
                      <a:pPr marL="63500">
                        <a:lnSpc>
                          <a:spcPct val="100000"/>
                        </a:lnSpc>
                        <a:spcBef>
                          <a:spcPts val="844"/>
                        </a:spcBef>
                      </a:pPr>
                      <a:r>
                        <a:rPr sz="1200" b="1" spc="35" dirty="0">
                          <a:solidFill>
                            <a:srgbClr val="FFFFFF"/>
                          </a:solidFill>
                          <a:latin typeface="Arial"/>
                          <a:cs typeface="Arial"/>
                        </a:rPr>
                        <a:t>ME</a:t>
                      </a:r>
                      <a:r>
                        <a:rPr sz="1200" b="1" spc="35" dirty="0">
                          <a:solidFill>
                            <a:srgbClr val="FFFFFF"/>
                          </a:solidFill>
                          <a:latin typeface="Microsoft JhengHei"/>
                          <a:cs typeface="Microsoft JhengHei"/>
                        </a:rPr>
                        <a:t>（</a:t>
                      </a:r>
                      <a:r>
                        <a:rPr sz="1200" b="1" spc="35" dirty="0">
                          <a:solidFill>
                            <a:srgbClr val="FFFFFF"/>
                          </a:solidFill>
                          <a:latin typeface="Arial"/>
                          <a:cs typeface="Arial"/>
                        </a:rPr>
                        <a:t>IMU</a:t>
                      </a:r>
                      <a:r>
                        <a:rPr sz="1200" b="1" spc="35" dirty="0">
                          <a:solidFill>
                            <a:srgbClr val="FFFFFF"/>
                          </a:solidFill>
                          <a:latin typeface="Microsoft JhengHei"/>
                          <a:cs typeface="Microsoft JhengHei"/>
                        </a:rPr>
                        <a:t>）</a:t>
                      </a:r>
                      <a:endParaRPr sz="1200">
                        <a:latin typeface="Microsoft JhengHei"/>
                        <a:cs typeface="Microsoft JhengHei"/>
                      </a:endParaRPr>
                    </a:p>
                  </a:txBody>
                  <a:tcPr marL="0" marR="0" marT="107314"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6A6A6"/>
                    </a:solidFill>
                  </a:tcPr>
                </a:tc>
                <a:tc>
                  <a:txBody>
                    <a:bodyPr/>
                    <a:lstStyle/>
                    <a:p>
                      <a:pPr marL="64135" marR="238125">
                        <a:lnSpc>
                          <a:spcPts val="1390"/>
                        </a:lnSpc>
                        <a:spcBef>
                          <a:spcPts val="254"/>
                        </a:spcBef>
                      </a:pPr>
                      <a:r>
                        <a:rPr sz="1200" spc="60" dirty="0">
                          <a:latin typeface="Gill Sans MT"/>
                          <a:cs typeface="Gill Sans MT"/>
                        </a:rPr>
                        <a:t>Isolated </a:t>
                      </a:r>
                      <a:r>
                        <a:rPr sz="1200" spc="110" dirty="0">
                          <a:latin typeface="Gill Sans MT"/>
                          <a:cs typeface="Gill Sans MT"/>
                        </a:rPr>
                        <a:t>management </a:t>
                      </a:r>
                      <a:r>
                        <a:rPr sz="1200" spc="60" dirty="0">
                          <a:latin typeface="Gill Sans MT"/>
                          <a:cs typeface="Gill Sans MT"/>
                        </a:rPr>
                        <a:t>subsystem. </a:t>
                      </a:r>
                      <a:r>
                        <a:rPr sz="1200" spc="20" dirty="0">
                          <a:latin typeface="Gill Sans MT"/>
                          <a:cs typeface="Gill Sans MT"/>
                        </a:rPr>
                        <a:t>Co-works </a:t>
                      </a:r>
                      <a:r>
                        <a:rPr sz="1200" spc="60" dirty="0">
                          <a:latin typeface="Gill Sans MT"/>
                          <a:cs typeface="Gill Sans MT"/>
                        </a:rPr>
                        <a:t>with </a:t>
                      </a:r>
                      <a:r>
                        <a:rPr sz="1200" spc="25" dirty="0">
                          <a:latin typeface="Gill Sans MT"/>
                          <a:cs typeface="Gill Sans MT"/>
                        </a:rPr>
                        <a:t>BMC </a:t>
                      </a:r>
                      <a:r>
                        <a:rPr sz="1200" spc="105" dirty="0">
                          <a:latin typeface="Gill Sans MT"/>
                          <a:cs typeface="Gill Sans MT"/>
                        </a:rPr>
                        <a:t>and </a:t>
                      </a:r>
                      <a:r>
                        <a:rPr sz="1200" spc="45" dirty="0">
                          <a:latin typeface="Gill Sans MT"/>
                          <a:cs typeface="Gill Sans MT"/>
                        </a:rPr>
                        <a:t>provides  </a:t>
                      </a:r>
                      <a:r>
                        <a:rPr sz="1200" spc="70" dirty="0">
                          <a:latin typeface="Gill Sans MT"/>
                          <a:cs typeface="Gill Sans MT"/>
                        </a:rPr>
                        <a:t>firmware configuration of </a:t>
                      </a:r>
                      <a:r>
                        <a:rPr sz="1200" spc="60" dirty="0">
                          <a:latin typeface="Gill Sans MT"/>
                          <a:cs typeface="Gill Sans MT"/>
                        </a:rPr>
                        <a:t>the </a:t>
                      </a:r>
                      <a:r>
                        <a:rPr sz="1200" spc="25" dirty="0">
                          <a:latin typeface="Gill Sans MT"/>
                          <a:cs typeface="Gill Sans MT"/>
                        </a:rPr>
                        <a:t>server</a:t>
                      </a:r>
                      <a:r>
                        <a:rPr sz="1200" spc="-145" dirty="0">
                          <a:latin typeface="Gill Sans MT"/>
                          <a:cs typeface="Gill Sans MT"/>
                        </a:rPr>
                        <a:t> </a:t>
                      </a:r>
                      <a:r>
                        <a:rPr sz="1200" spc="60" dirty="0">
                          <a:latin typeface="Gill Sans MT"/>
                          <a:cs typeface="Gill Sans MT"/>
                        </a:rPr>
                        <a:t>chip</a:t>
                      </a:r>
                      <a:endParaRPr sz="1200">
                        <a:latin typeface="Gill Sans MT"/>
                        <a:cs typeface="Gill Sans MT"/>
                      </a:endParaRPr>
                    </a:p>
                  </a:txBody>
                  <a:tcPr marL="0" marR="0" marT="32384"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418464">
                <a:tc>
                  <a:txBody>
                    <a:bodyPr/>
                    <a:lstStyle/>
                    <a:p>
                      <a:pPr marL="63500">
                        <a:lnSpc>
                          <a:spcPct val="100000"/>
                        </a:lnSpc>
                        <a:spcBef>
                          <a:spcPts val="870"/>
                        </a:spcBef>
                      </a:pPr>
                      <a:r>
                        <a:rPr sz="1200" b="1" spc="-30" dirty="0">
                          <a:solidFill>
                            <a:srgbClr val="FFFFFF"/>
                          </a:solidFill>
                          <a:latin typeface="Arial"/>
                          <a:cs typeface="Arial"/>
                        </a:rPr>
                        <a:t>Scale</a:t>
                      </a:r>
                      <a:r>
                        <a:rPr sz="1200" b="1" spc="40" dirty="0">
                          <a:solidFill>
                            <a:srgbClr val="FFFFFF"/>
                          </a:solidFill>
                          <a:latin typeface="Arial"/>
                          <a:cs typeface="Arial"/>
                        </a:rPr>
                        <a:t> </a:t>
                      </a:r>
                      <a:r>
                        <a:rPr sz="1200" b="1" spc="-5" dirty="0">
                          <a:solidFill>
                            <a:srgbClr val="FFFFFF"/>
                          </a:solidFill>
                          <a:latin typeface="Arial"/>
                          <a:cs typeface="Arial"/>
                        </a:rPr>
                        <a:t>up</a:t>
                      </a:r>
                      <a:endParaRPr sz="1200">
                        <a:latin typeface="Arial"/>
                        <a:cs typeface="Arial"/>
                      </a:endParaRPr>
                    </a:p>
                  </a:txBody>
                  <a:tcPr marL="0" marR="0" marT="11049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64135">
                        <a:lnSpc>
                          <a:spcPts val="1415"/>
                        </a:lnSpc>
                        <a:spcBef>
                          <a:spcPts val="165"/>
                        </a:spcBef>
                      </a:pPr>
                      <a:r>
                        <a:rPr sz="1200" spc="25" dirty="0">
                          <a:latin typeface="Gill Sans MT"/>
                          <a:cs typeface="Gill Sans MT"/>
                        </a:rPr>
                        <a:t>Coherent </a:t>
                      </a:r>
                      <a:r>
                        <a:rPr sz="1200" spc="105" dirty="0">
                          <a:latin typeface="Gill Sans MT"/>
                          <a:cs typeface="Gill Sans MT"/>
                        </a:rPr>
                        <a:t>SMP </a:t>
                      </a:r>
                      <a:r>
                        <a:rPr sz="1200" spc="60" dirty="0">
                          <a:latin typeface="Gill Sans MT"/>
                          <a:cs typeface="Gill Sans MT"/>
                        </a:rPr>
                        <a:t>interface </a:t>
                      </a:r>
                      <a:r>
                        <a:rPr sz="1200" spc="40" dirty="0">
                          <a:latin typeface="Gill Sans MT"/>
                          <a:cs typeface="Gill Sans MT"/>
                        </a:rPr>
                        <a:t>for</a:t>
                      </a:r>
                      <a:r>
                        <a:rPr sz="1200" spc="-50" dirty="0">
                          <a:latin typeface="Gill Sans MT"/>
                          <a:cs typeface="Gill Sans MT"/>
                        </a:rPr>
                        <a:t> </a:t>
                      </a:r>
                      <a:r>
                        <a:rPr sz="1200" spc="70" dirty="0">
                          <a:latin typeface="Gill Sans MT"/>
                          <a:cs typeface="Gill Sans MT"/>
                        </a:rPr>
                        <a:t>2P/4P</a:t>
                      </a:r>
                      <a:endParaRPr sz="1200">
                        <a:latin typeface="Gill Sans MT"/>
                        <a:cs typeface="Gill Sans MT"/>
                      </a:endParaRPr>
                    </a:p>
                    <a:p>
                      <a:pPr marL="64135">
                        <a:lnSpc>
                          <a:spcPts val="1415"/>
                        </a:lnSpc>
                      </a:pPr>
                      <a:r>
                        <a:rPr sz="1200" spc="60" dirty="0">
                          <a:latin typeface="Gill Sans MT"/>
                          <a:cs typeface="Gill Sans MT"/>
                        </a:rPr>
                        <a:t>Up </a:t>
                      </a:r>
                      <a:r>
                        <a:rPr sz="1200" spc="30" dirty="0">
                          <a:latin typeface="Gill Sans MT"/>
                          <a:cs typeface="Gill Sans MT"/>
                        </a:rPr>
                        <a:t>to </a:t>
                      </a:r>
                      <a:r>
                        <a:rPr sz="1200" spc="55" dirty="0">
                          <a:latin typeface="Gill Sans MT"/>
                          <a:cs typeface="Gill Sans MT"/>
                        </a:rPr>
                        <a:t>240Gbps </a:t>
                      </a:r>
                      <a:r>
                        <a:rPr sz="1200" spc="35" dirty="0">
                          <a:latin typeface="Gill Sans MT"/>
                          <a:cs typeface="Gill Sans MT"/>
                        </a:rPr>
                        <a:t>per</a:t>
                      </a:r>
                      <a:r>
                        <a:rPr sz="1200" spc="-20" dirty="0">
                          <a:latin typeface="Gill Sans MT"/>
                          <a:cs typeface="Gill Sans MT"/>
                        </a:rPr>
                        <a:t> </a:t>
                      </a:r>
                      <a:r>
                        <a:rPr sz="1200" spc="30" dirty="0">
                          <a:latin typeface="Gill Sans MT"/>
                          <a:cs typeface="Gill Sans MT"/>
                        </a:rPr>
                        <a:t>port</a:t>
                      </a:r>
                      <a:endParaRPr sz="1200">
                        <a:latin typeface="Gill Sans MT"/>
                        <a:cs typeface="Gill Sans MT"/>
                      </a:endParaRPr>
                    </a:p>
                  </a:txBody>
                  <a:tcPr marL="0" marR="0" marT="2095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8"/>
                  </a:ext>
                </a:extLst>
              </a:tr>
            </a:tbl>
          </a:graphicData>
        </a:graphic>
      </p:graphicFrame>
      <p:sp>
        <p:nvSpPr>
          <p:cNvPr id="7" name="object 7"/>
          <p:cNvSpPr/>
          <p:nvPr/>
        </p:nvSpPr>
        <p:spPr>
          <a:xfrm>
            <a:off x="5757671" y="5245608"/>
            <a:ext cx="600455" cy="1033272"/>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178552" y="5437632"/>
            <a:ext cx="539496" cy="676656"/>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8812783" y="5955588"/>
            <a:ext cx="3302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a:cs typeface="Arial Unicode MS"/>
              </a:rPr>
              <a:t>南桥</a:t>
            </a:r>
            <a:endParaRPr sz="1200">
              <a:latin typeface="Arial Unicode MS"/>
              <a:cs typeface="Arial Unicode MS"/>
            </a:endParaRPr>
          </a:p>
        </p:txBody>
      </p:sp>
      <p:sp>
        <p:nvSpPr>
          <p:cNvPr id="10" name="object 10"/>
          <p:cNvSpPr/>
          <p:nvPr/>
        </p:nvSpPr>
        <p:spPr>
          <a:xfrm>
            <a:off x="8622335" y="5513347"/>
            <a:ext cx="741485" cy="359350"/>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6603872" y="5964732"/>
            <a:ext cx="73596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Gill Sans MT"/>
                <a:cs typeface="Gill Sans MT"/>
              </a:rPr>
              <a:t>RoCE</a:t>
            </a:r>
            <a:r>
              <a:rPr sz="1200" spc="-45" dirty="0">
                <a:latin typeface="Gill Sans MT"/>
                <a:cs typeface="Gill Sans MT"/>
              </a:rPr>
              <a:t> </a:t>
            </a:r>
            <a:r>
              <a:rPr sz="1200" dirty="0">
                <a:latin typeface="Arial Unicode MS"/>
                <a:cs typeface="Arial Unicode MS"/>
              </a:rPr>
              <a:t>网卡</a:t>
            </a:r>
            <a:endParaRPr sz="1200">
              <a:latin typeface="Arial Unicode MS"/>
              <a:cs typeface="Arial Unicode MS"/>
            </a:endParaRPr>
          </a:p>
        </p:txBody>
      </p:sp>
      <p:sp>
        <p:nvSpPr>
          <p:cNvPr id="12" name="object 12"/>
          <p:cNvSpPr/>
          <p:nvPr/>
        </p:nvSpPr>
        <p:spPr>
          <a:xfrm>
            <a:off x="6330696" y="5474208"/>
            <a:ext cx="1341120" cy="451104"/>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7685658" y="5961075"/>
            <a:ext cx="793750" cy="208279"/>
          </a:xfrm>
          <a:prstGeom prst="rect">
            <a:avLst/>
          </a:prstGeom>
        </p:spPr>
        <p:txBody>
          <a:bodyPr vert="horz" wrap="square" lIns="0" tIns="12700" rIns="0" bIns="0" rtlCol="0">
            <a:spAutoFit/>
          </a:bodyPr>
          <a:lstStyle/>
          <a:p>
            <a:pPr marL="12700">
              <a:lnSpc>
                <a:spcPct val="100000"/>
              </a:lnSpc>
              <a:spcBef>
                <a:spcPts val="100"/>
              </a:spcBef>
            </a:pPr>
            <a:r>
              <a:rPr sz="1200" spc="55" dirty="0">
                <a:latin typeface="Gill Sans MT"/>
                <a:cs typeface="Gill Sans MT"/>
              </a:rPr>
              <a:t>SAS</a:t>
            </a:r>
            <a:r>
              <a:rPr sz="1200" spc="-35" dirty="0">
                <a:latin typeface="Gill Sans MT"/>
                <a:cs typeface="Gill Sans MT"/>
              </a:rPr>
              <a:t> </a:t>
            </a:r>
            <a:r>
              <a:rPr sz="1200" dirty="0">
                <a:latin typeface="Arial Unicode MS"/>
                <a:cs typeface="Arial Unicode MS"/>
              </a:rPr>
              <a:t>控制器</a:t>
            </a:r>
            <a:endParaRPr sz="1200">
              <a:latin typeface="Arial Unicode MS"/>
              <a:cs typeface="Arial Unicode MS"/>
            </a:endParaRPr>
          </a:p>
        </p:txBody>
      </p:sp>
      <p:sp>
        <p:nvSpPr>
          <p:cNvPr id="14" name="object 14"/>
          <p:cNvSpPr/>
          <p:nvPr/>
        </p:nvSpPr>
        <p:spPr>
          <a:xfrm>
            <a:off x="7629143" y="5477255"/>
            <a:ext cx="856488" cy="448056"/>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9561576" y="5495544"/>
            <a:ext cx="603503" cy="408431"/>
          </a:xfrm>
          <a:prstGeom prst="rect">
            <a:avLst/>
          </a:prstGeom>
          <a:blipFill>
            <a:blip r:embed="rId7" cstate="print"/>
            <a:stretch>
              <a:fillRect/>
            </a:stretch>
          </a:blipFill>
        </p:spPr>
        <p:txBody>
          <a:bodyPr wrap="square" lIns="0" tIns="0" rIns="0" bIns="0" rtlCol="0"/>
          <a:lstStyle/>
          <a:p>
            <a:endParaRPr/>
          </a:p>
        </p:txBody>
      </p:sp>
      <p:sp>
        <p:nvSpPr>
          <p:cNvPr id="16" name="object 16"/>
          <p:cNvSpPr txBox="1"/>
          <p:nvPr/>
        </p:nvSpPr>
        <p:spPr>
          <a:xfrm>
            <a:off x="9707626" y="5951321"/>
            <a:ext cx="316865" cy="208279"/>
          </a:xfrm>
          <a:prstGeom prst="rect">
            <a:avLst/>
          </a:prstGeom>
        </p:spPr>
        <p:txBody>
          <a:bodyPr vert="horz" wrap="square" lIns="0" tIns="12700" rIns="0" bIns="0" rtlCol="0">
            <a:spAutoFit/>
          </a:bodyPr>
          <a:lstStyle/>
          <a:p>
            <a:pPr marL="12700">
              <a:lnSpc>
                <a:spcPct val="100000"/>
              </a:lnSpc>
              <a:spcBef>
                <a:spcPts val="100"/>
              </a:spcBef>
            </a:pPr>
            <a:r>
              <a:rPr sz="1200" spc="-110" dirty="0">
                <a:latin typeface="Gill Sans MT"/>
                <a:cs typeface="Gill Sans MT"/>
              </a:rPr>
              <a:t>C</a:t>
            </a:r>
            <a:r>
              <a:rPr sz="1200" spc="60" dirty="0">
                <a:latin typeface="Gill Sans MT"/>
                <a:cs typeface="Gill Sans MT"/>
              </a:rPr>
              <a:t>P</a:t>
            </a:r>
            <a:r>
              <a:rPr sz="1200" spc="25" dirty="0">
                <a:latin typeface="Gill Sans MT"/>
                <a:cs typeface="Gill Sans MT"/>
              </a:rPr>
              <a:t>U</a:t>
            </a:r>
            <a:endParaRPr sz="1200">
              <a:latin typeface="Gill Sans MT"/>
              <a:cs typeface="Gill Sans MT"/>
            </a:endParaRPr>
          </a:p>
        </p:txBody>
      </p:sp>
      <p:sp>
        <p:nvSpPr>
          <p:cNvPr id="17" name="object 17"/>
          <p:cNvSpPr txBox="1"/>
          <p:nvPr/>
        </p:nvSpPr>
        <p:spPr>
          <a:xfrm>
            <a:off x="10561066" y="5949797"/>
            <a:ext cx="330835" cy="208279"/>
          </a:xfrm>
          <a:prstGeom prst="rect">
            <a:avLst/>
          </a:prstGeom>
        </p:spPr>
        <p:txBody>
          <a:bodyPr vert="horz" wrap="square" lIns="0" tIns="12700" rIns="0" bIns="0" rtlCol="0">
            <a:spAutoFit/>
          </a:bodyPr>
          <a:lstStyle/>
          <a:p>
            <a:pPr marL="12700">
              <a:lnSpc>
                <a:spcPct val="100000"/>
              </a:lnSpc>
              <a:spcBef>
                <a:spcPts val="100"/>
              </a:spcBef>
            </a:pPr>
            <a:r>
              <a:rPr sz="1200" spc="-55" dirty="0">
                <a:latin typeface="Gill Sans MT"/>
                <a:cs typeface="Gill Sans MT"/>
              </a:rPr>
              <a:t>Q</a:t>
            </a:r>
            <a:r>
              <a:rPr sz="1200" spc="-10" dirty="0">
                <a:latin typeface="Gill Sans MT"/>
                <a:cs typeface="Gill Sans MT"/>
              </a:rPr>
              <a:t>A</a:t>
            </a:r>
            <a:r>
              <a:rPr sz="1200" spc="-50" dirty="0">
                <a:latin typeface="Gill Sans MT"/>
                <a:cs typeface="Gill Sans MT"/>
              </a:rPr>
              <a:t>T</a:t>
            </a:r>
            <a:endParaRPr sz="1200">
              <a:latin typeface="Gill Sans MT"/>
              <a:cs typeface="Gill Sans MT"/>
            </a:endParaRPr>
          </a:p>
        </p:txBody>
      </p:sp>
      <p:sp>
        <p:nvSpPr>
          <p:cNvPr id="18" name="object 18"/>
          <p:cNvSpPr/>
          <p:nvPr/>
        </p:nvSpPr>
        <p:spPr>
          <a:xfrm>
            <a:off x="10341864" y="5462015"/>
            <a:ext cx="685800" cy="539495"/>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40663" y="2898396"/>
            <a:ext cx="4055170" cy="2871593"/>
          </a:xfrm>
          <a:prstGeom prst="rect">
            <a:avLst/>
          </a:prstGeom>
          <a:blipFill>
            <a:blip r:embed="rId9" cstate="print"/>
            <a:stretch>
              <a:fillRect/>
            </a:stretch>
          </a:blipFill>
        </p:spPr>
        <p:txBody>
          <a:bodyPr wrap="square" lIns="0" tIns="0" rIns="0" bIns="0" rtlCol="0"/>
          <a:lstStyle/>
          <a:p>
            <a:endParaRPr/>
          </a:p>
        </p:txBody>
      </p:sp>
      <p:sp>
        <p:nvSpPr>
          <p:cNvPr id="20" name="object 20"/>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spcBef>
                  <a:spcPts val="60"/>
                </a:spcBef>
              </a:pPr>
              <a:t>18</a:t>
            </a:fld>
            <a:endParaRPr spc="75" dirty="0"/>
          </a:p>
        </p:txBody>
      </p:sp>
      <p:sp>
        <p:nvSpPr>
          <p:cNvPr id="21" name="object 21"/>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3816" y="1213103"/>
            <a:ext cx="10564368" cy="440221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19429" y="361645"/>
            <a:ext cx="6205220"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基于</a:t>
            </a:r>
            <a:r>
              <a:rPr sz="3200" spc="145" dirty="0">
                <a:solidFill>
                  <a:srgbClr val="000000"/>
                </a:solidFill>
                <a:latin typeface="Gill Sans MT"/>
                <a:cs typeface="Gill Sans MT"/>
              </a:rPr>
              <a:t>ARMv8</a:t>
            </a:r>
            <a:r>
              <a:rPr sz="3200" spc="-10" dirty="0">
                <a:solidFill>
                  <a:srgbClr val="000000"/>
                </a:solidFill>
                <a:latin typeface="Arial Unicode MS"/>
                <a:cs typeface="Arial Unicode MS"/>
              </a:rPr>
              <a:t>的鲲鹏</a:t>
            </a:r>
            <a:r>
              <a:rPr sz="3200" spc="-20" dirty="0">
                <a:solidFill>
                  <a:srgbClr val="000000"/>
                </a:solidFill>
                <a:latin typeface="Arial Unicode MS"/>
                <a:cs typeface="Arial Unicode MS"/>
              </a:rPr>
              <a:t>流</a:t>
            </a:r>
            <a:r>
              <a:rPr sz="3200" spc="-10" dirty="0">
                <a:solidFill>
                  <a:srgbClr val="000000"/>
                </a:solidFill>
                <a:latin typeface="Arial Unicode MS"/>
                <a:cs typeface="Arial Unicode MS"/>
              </a:rPr>
              <a:t>水线</a:t>
            </a:r>
            <a:r>
              <a:rPr sz="3200" dirty="0">
                <a:solidFill>
                  <a:srgbClr val="000000"/>
                </a:solidFill>
                <a:latin typeface="Arial Unicode MS"/>
                <a:cs typeface="Arial Unicode MS"/>
              </a:rPr>
              <a:t>技</a:t>
            </a:r>
            <a:r>
              <a:rPr sz="3200" spc="-10" dirty="0">
                <a:solidFill>
                  <a:srgbClr val="000000"/>
                </a:solidFill>
                <a:latin typeface="Arial Unicode MS"/>
                <a:cs typeface="Arial Unicode MS"/>
              </a:rPr>
              <a:t>术特点</a:t>
            </a:r>
            <a:endParaRPr sz="3200">
              <a:latin typeface="Arial Unicode MS"/>
              <a:cs typeface="Arial Unicode MS"/>
            </a:endParaRPr>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r>
              <a:rPr spc="75" dirty="0"/>
              <a:t>43</a:t>
            </a:r>
          </a:p>
        </p:txBody>
      </p:sp>
      <p:sp>
        <p:nvSpPr>
          <p:cNvPr id="5" name="object 5"/>
          <p:cNvSpPr txBox="1">
            <a:spLocks noGrp="1"/>
          </p:cNvSpPr>
          <p:nvPr>
            <p:ph type="ftr" sz="quarter" idx="5"/>
          </p:nvPr>
        </p:nvSpPr>
        <p:spPr>
          <a:prstGeom prst="rect">
            <a:avLst/>
          </a:prstGeom>
        </p:spPr>
        <p:txBody>
          <a:bodyPr vert="horz" wrap="square" lIns="0" tIns="8255" rIns="0" bIns="0" rtlCol="0">
            <a:spAutoFit/>
          </a:bodyPr>
          <a:lstStyle/>
          <a:p>
            <a:pPr marL="12700">
              <a:lnSpc>
                <a:spcPct val="100000"/>
              </a:lnSpc>
              <a:spcBef>
                <a:spcPts val="65"/>
              </a:spcBef>
            </a:pPr>
            <a:r>
              <a:rPr spc="80" dirty="0"/>
              <a:t>Huawei</a:t>
            </a:r>
            <a:r>
              <a:rPr spc="-45" dirty="0"/>
              <a:t> </a:t>
            </a:r>
            <a:r>
              <a:rPr spc="55" dirty="0"/>
              <a:t>Confidential</a:t>
            </a:r>
          </a:p>
        </p:txBody>
      </p:sp>
    </p:spTree>
    <p:extLst>
      <p:ext uri="{BB962C8B-B14F-4D97-AF65-F5344CB8AC3E}">
        <p14:creationId xmlns:p14="http://schemas.microsoft.com/office/powerpoint/2010/main" val="286520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b="1" dirty="0">
                <a:solidFill>
                  <a:srgbClr val="FF0000"/>
                </a:solidFill>
              </a:rPr>
              <a:t>计算机组成与结构</a:t>
            </a:r>
            <a:endParaRPr lang="en-US" altLang="zh-CN" b="1" dirty="0">
              <a:solidFill>
                <a:srgbClr val="FF0000"/>
              </a:solidFill>
            </a:endParaRPr>
          </a:p>
          <a:p>
            <a:pPr lvl="1"/>
            <a:r>
              <a:rPr lang="en-US" altLang="zh-CN" dirty="0">
                <a:solidFill>
                  <a:srgbClr val="FF0000"/>
                </a:solidFill>
              </a:rPr>
              <a:t>ARM</a:t>
            </a:r>
            <a:r>
              <a:rPr lang="zh-CN" altLang="en-US" dirty="0">
                <a:solidFill>
                  <a:srgbClr val="FF0000"/>
                </a:solidFill>
              </a:rPr>
              <a:t>处理器体系结构</a:t>
            </a:r>
            <a:endParaRPr lang="en-US" altLang="zh-CN" dirty="0">
              <a:solidFill>
                <a:srgbClr val="FF0000"/>
              </a:solidFill>
            </a:endParaRPr>
          </a:p>
          <a:p>
            <a:pPr lvl="1"/>
            <a:r>
              <a:rPr lang="zh-CN" altLang="en-US" dirty="0"/>
              <a:t>鲲鹏系列处理器</a:t>
            </a:r>
            <a:endParaRPr lang="en-US" altLang="zh-CN" dirty="0"/>
          </a:p>
          <a:p>
            <a:r>
              <a:rPr lang="zh-CN" altLang="en-US" b="1" dirty="0"/>
              <a:t>智能芯片原理</a:t>
            </a:r>
            <a:endParaRPr lang="en-US" altLang="zh-CN" b="1" dirty="0"/>
          </a:p>
          <a:p>
            <a:pPr lvl="1"/>
            <a:r>
              <a:rPr lang="zh-CN" altLang="en-US" dirty="0"/>
              <a:t>智能芯片发展及现状</a:t>
            </a:r>
            <a:endParaRPr lang="en-US" altLang="zh-CN" dirty="0"/>
          </a:p>
          <a:p>
            <a:pPr lvl="1"/>
            <a:r>
              <a:rPr lang="zh-CN" altLang="en-US" dirty="0"/>
              <a:t>昇腾芯片架构</a:t>
            </a:r>
            <a:endParaRPr lang="en-US" altLang="zh-CN" dirty="0"/>
          </a:p>
        </p:txBody>
      </p:sp>
    </p:spTree>
    <p:extLst>
      <p:ext uri="{BB962C8B-B14F-4D97-AF65-F5344CB8AC3E}">
        <p14:creationId xmlns:p14="http://schemas.microsoft.com/office/powerpoint/2010/main" val="4035942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84751" y="4000500"/>
            <a:ext cx="5510776" cy="224942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001511" y="4017264"/>
            <a:ext cx="5422900" cy="2161540"/>
          </a:xfrm>
          <a:custGeom>
            <a:avLst/>
            <a:gdLst/>
            <a:ahLst/>
            <a:cxnLst/>
            <a:rect l="l" t="t" r="r" b="b"/>
            <a:pathLst>
              <a:path w="5422900" h="2161540">
                <a:moveTo>
                  <a:pt x="5351653" y="0"/>
                </a:moveTo>
                <a:lnTo>
                  <a:pt x="70738" y="0"/>
                </a:lnTo>
                <a:lnTo>
                  <a:pt x="43183" y="5552"/>
                </a:lnTo>
                <a:lnTo>
                  <a:pt x="20700" y="20701"/>
                </a:lnTo>
                <a:lnTo>
                  <a:pt x="5552" y="43183"/>
                </a:lnTo>
                <a:lnTo>
                  <a:pt x="0" y="70738"/>
                </a:lnTo>
                <a:lnTo>
                  <a:pt x="0" y="2090280"/>
                </a:lnTo>
                <a:lnTo>
                  <a:pt x="5552" y="2117821"/>
                </a:lnTo>
                <a:lnTo>
                  <a:pt x="20700" y="2140310"/>
                </a:lnTo>
                <a:lnTo>
                  <a:pt x="43183" y="2155472"/>
                </a:lnTo>
                <a:lnTo>
                  <a:pt x="70738" y="2161032"/>
                </a:lnTo>
                <a:lnTo>
                  <a:pt x="5351653" y="2161032"/>
                </a:lnTo>
                <a:lnTo>
                  <a:pt x="5379208" y="2155472"/>
                </a:lnTo>
                <a:lnTo>
                  <a:pt x="5401691" y="2140310"/>
                </a:lnTo>
                <a:lnTo>
                  <a:pt x="5416839" y="2117821"/>
                </a:lnTo>
                <a:lnTo>
                  <a:pt x="5422392" y="2090280"/>
                </a:lnTo>
                <a:lnTo>
                  <a:pt x="5422392" y="70738"/>
                </a:lnTo>
                <a:lnTo>
                  <a:pt x="5416839" y="43183"/>
                </a:lnTo>
                <a:lnTo>
                  <a:pt x="5401691" y="20701"/>
                </a:lnTo>
                <a:lnTo>
                  <a:pt x="5379208" y="5552"/>
                </a:lnTo>
                <a:lnTo>
                  <a:pt x="5351653" y="0"/>
                </a:lnTo>
                <a:close/>
              </a:path>
            </a:pathLst>
          </a:custGeom>
          <a:solidFill>
            <a:srgbClr val="D9D9D9"/>
          </a:solidFill>
        </p:spPr>
        <p:txBody>
          <a:bodyPr wrap="square" lIns="0" tIns="0" rIns="0" bIns="0" rtlCol="0"/>
          <a:lstStyle/>
          <a:p>
            <a:endParaRPr/>
          </a:p>
        </p:txBody>
      </p:sp>
      <p:sp>
        <p:nvSpPr>
          <p:cNvPr id="4" name="object 4"/>
          <p:cNvSpPr/>
          <p:nvPr/>
        </p:nvSpPr>
        <p:spPr>
          <a:xfrm>
            <a:off x="6001511" y="4017264"/>
            <a:ext cx="5422900" cy="2161540"/>
          </a:xfrm>
          <a:custGeom>
            <a:avLst/>
            <a:gdLst/>
            <a:ahLst/>
            <a:cxnLst/>
            <a:rect l="l" t="t" r="r" b="b"/>
            <a:pathLst>
              <a:path w="5422900" h="2161540">
                <a:moveTo>
                  <a:pt x="0" y="70738"/>
                </a:moveTo>
                <a:lnTo>
                  <a:pt x="5552" y="43183"/>
                </a:lnTo>
                <a:lnTo>
                  <a:pt x="20700" y="20701"/>
                </a:lnTo>
                <a:lnTo>
                  <a:pt x="43183" y="5552"/>
                </a:lnTo>
                <a:lnTo>
                  <a:pt x="70738" y="0"/>
                </a:lnTo>
                <a:lnTo>
                  <a:pt x="5351653" y="0"/>
                </a:lnTo>
                <a:lnTo>
                  <a:pt x="5379208" y="5552"/>
                </a:lnTo>
                <a:lnTo>
                  <a:pt x="5401691" y="20700"/>
                </a:lnTo>
                <a:lnTo>
                  <a:pt x="5416839" y="43183"/>
                </a:lnTo>
                <a:lnTo>
                  <a:pt x="5422392" y="70738"/>
                </a:lnTo>
                <a:lnTo>
                  <a:pt x="5422392" y="2090280"/>
                </a:lnTo>
                <a:lnTo>
                  <a:pt x="5416839" y="2117821"/>
                </a:lnTo>
                <a:lnTo>
                  <a:pt x="5401691" y="2140310"/>
                </a:lnTo>
                <a:lnTo>
                  <a:pt x="5379208" y="2155472"/>
                </a:lnTo>
                <a:lnTo>
                  <a:pt x="5351653" y="2161032"/>
                </a:lnTo>
                <a:lnTo>
                  <a:pt x="70738" y="2161032"/>
                </a:lnTo>
                <a:lnTo>
                  <a:pt x="43183" y="2155472"/>
                </a:lnTo>
                <a:lnTo>
                  <a:pt x="20700" y="2140310"/>
                </a:lnTo>
                <a:lnTo>
                  <a:pt x="5552" y="2117821"/>
                </a:lnTo>
                <a:lnTo>
                  <a:pt x="0" y="2090280"/>
                </a:lnTo>
                <a:lnTo>
                  <a:pt x="0" y="70738"/>
                </a:lnTo>
                <a:close/>
              </a:path>
            </a:pathLst>
          </a:custGeom>
          <a:ln w="6096">
            <a:solidFill>
              <a:srgbClr val="A4A4A4"/>
            </a:solidFill>
          </a:ln>
        </p:spPr>
        <p:txBody>
          <a:bodyPr wrap="square" lIns="0" tIns="0" rIns="0" bIns="0" rtlCol="0"/>
          <a:lstStyle/>
          <a:p>
            <a:endParaRPr/>
          </a:p>
        </p:txBody>
      </p:sp>
      <p:sp>
        <p:nvSpPr>
          <p:cNvPr id="5" name="object 5"/>
          <p:cNvSpPr/>
          <p:nvPr/>
        </p:nvSpPr>
        <p:spPr>
          <a:xfrm>
            <a:off x="5984751" y="1040891"/>
            <a:ext cx="5510776" cy="292608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001511" y="1057655"/>
            <a:ext cx="5422900" cy="2837815"/>
          </a:xfrm>
          <a:custGeom>
            <a:avLst/>
            <a:gdLst/>
            <a:ahLst/>
            <a:cxnLst/>
            <a:rect l="l" t="t" r="r" b="b"/>
            <a:pathLst>
              <a:path w="5422900" h="2837815">
                <a:moveTo>
                  <a:pt x="5329428" y="0"/>
                </a:moveTo>
                <a:lnTo>
                  <a:pt x="92963" y="0"/>
                </a:lnTo>
                <a:lnTo>
                  <a:pt x="56792" y="7310"/>
                </a:lnTo>
                <a:lnTo>
                  <a:pt x="27241" y="27241"/>
                </a:lnTo>
                <a:lnTo>
                  <a:pt x="7310" y="56792"/>
                </a:lnTo>
                <a:lnTo>
                  <a:pt x="0" y="92964"/>
                </a:lnTo>
                <a:lnTo>
                  <a:pt x="0" y="2744724"/>
                </a:lnTo>
                <a:lnTo>
                  <a:pt x="7310" y="2780895"/>
                </a:lnTo>
                <a:lnTo>
                  <a:pt x="27241" y="2810446"/>
                </a:lnTo>
                <a:lnTo>
                  <a:pt x="56792" y="2830377"/>
                </a:lnTo>
                <a:lnTo>
                  <a:pt x="92963" y="2837688"/>
                </a:lnTo>
                <a:lnTo>
                  <a:pt x="5329428" y="2837688"/>
                </a:lnTo>
                <a:lnTo>
                  <a:pt x="5365599" y="2830377"/>
                </a:lnTo>
                <a:lnTo>
                  <a:pt x="5395150" y="2810446"/>
                </a:lnTo>
                <a:lnTo>
                  <a:pt x="5415081" y="2780895"/>
                </a:lnTo>
                <a:lnTo>
                  <a:pt x="5422392" y="2744724"/>
                </a:lnTo>
                <a:lnTo>
                  <a:pt x="5422392" y="92964"/>
                </a:lnTo>
                <a:lnTo>
                  <a:pt x="5415081" y="56792"/>
                </a:lnTo>
                <a:lnTo>
                  <a:pt x="5395150" y="27241"/>
                </a:lnTo>
                <a:lnTo>
                  <a:pt x="5365599" y="7310"/>
                </a:lnTo>
                <a:lnTo>
                  <a:pt x="5329428" y="0"/>
                </a:lnTo>
                <a:close/>
              </a:path>
            </a:pathLst>
          </a:custGeom>
          <a:solidFill>
            <a:srgbClr val="D9D9D9"/>
          </a:solidFill>
        </p:spPr>
        <p:txBody>
          <a:bodyPr wrap="square" lIns="0" tIns="0" rIns="0" bIns="0" rtlCol="0"/>
          <a:lstStyle/>
          <a:p>
            <a:endParaRPr/>
          </a:p>
        </p:txBody>
      </p:sp>
      <p:sp>
        <p:nvSpPr>
          <p:cNvPr id="7" name="object 7"/>
          <p:cNvSpPr txBox="1">
            <a:spLocks noGrp="1"/>
          </p:cNvSpPr>
          <p:nvPr>
            <p:ph type="title"/>
          </p:nvPr>
        </p:nvSpPr>
        <p:spPr>
          <a:xfrm>
            <a:off x="719429" y="361645"/>
            <a:ext cx="4487545"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鲲鹏</a:t>
            </a:r>
            <a:r>
              <a:rPr sz="3200" spc="-10" dirty="0">
                <a:solidFill>
                  <a:srgbClr val="000000"/>
                </a:solidFill>
                <a:latin typeface="Arial Unicode MS"/>
                <a:cs typeface="Arial Unicode MS"/>
              </a:rPr>
              <a:t>流水线技术：弱保序</a:t>
            </a:r>
            <a:endParaRPr sz="3200">
              <a:latin typeface="Arial Unicode MS"/>
              <a:cs typeface="Arial Unicode MS"/>
            </a:endParaRPr>
          </a:p>
        </p:txBody>
      </p:sp>
      <p:sp>
        <p:nvSpPr>
          <p:cNvPr id="8" name="object 8"/>
          <p:cNvSpPr/>
          <p:nvPr/>
        </p:nvSpPr>
        <p:spPr>
          <a:xfrm>
            <a:off x="720497" y="2627796"/>
            <a:ext cx="685841" cy="121665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43045" y="2638038"/>
            <a:ext cx="640080" cy="1169670"/>
          </a:xfrm>
          <a:custGeom>
            <a:avLst/>
            <a:gdLst/>
            <a:ahLst/>
            <a:cxnLst/>
            <a:rect l="l" t="t" r="r" b="b"/>
            <a:pathLst>
              <a:path w="640080" h="1169670">
                <a:moveTo>
                  <a:pt x="0" y="1169085"/>
                </a:moveTo>
                <a:lnTo>
                  <a:pt x="639671" y="1169085"/>
                </a:lnTo>
                <a:lnTo>
                  <a:pt x="639671" y="0"/>
                </a:lnTo>
                <a:lnTo>
                  <a:pt x="0" y="0"/>
                </a:lnTo>
                <a:lnTo>
                  <a:pt x="0" y="1169085"/>
                </a:lnTo>
                <a:close/>
              </a:path>
            </a:pathLst>
          </a:custGeom>
          <a:solidFill>
            <a:srgbClr val="F1F1F1"/>
          </a:solidFill>
        </p:spPr>
        <p:txBody>
          <a:bodyPr wrap="square" lIns="0" tIns="0" rIns="0" bIns="0" rtlCol="0"/>
          <a:lstStyle/>
          <a:p>
            <a:endParaRPr/>
          </a:p>
        </p:txBody>
      </p:sp>
      <p:sp>
        <p:nvSpPr>
          <p:cNvPr id="10" name="object 10"/>
          <p:cNvSpPr/>
          <p:nvPr/>
        </p:nvSpPr>
        <p:spPr>
          <a:xfrm>
            <a:off x="736169" y="2631233"/>
            <a:ext cx="653415" cy="1183005"/>
          </a:xfrm>
          <a:custGeom>
            <a:avLst/>
            <a:gdLst/>
            <a:ahLst/>
            <a:cxnLst/>
            <a:rect l="l" t="t" r="r" b="b"/>
            <a:pathLst>
              <a:path w="653415" h="1183004">
                <a:moveTo>
                  <a:pt x="653420" y="0"/>
                </a:moveTo>
                <a:lnTo>
                  <a:pt x="0" y="0"/>
                </a:lnTo>
                <a:lnTo>
                  <a:pt x="0" y="1182764"/>
                </a:lnTo>
                <a:lnTo>
                  <a:pt x="653420" y="1182764"/>
                </a:lnTo>
                <a:lnTo>
                  <a:pt x="653420" y="1175890"/>
                </a:lnTo>
                <a:lnTo>
                  <a:pt x="13751" y="1175890"/>
                </a:lnTo>
                <a:lnTo>
                  <a:pt x="6875" y="1169017"/>
                </a:lnTo>
                <a:lnTo>
                  <a:pt x="13751" y="1169017"/>
                </a:lnTo>
                <a:lnTo>
                  <a:pt x="13751" y="13747"/>
                </a:lnTo>
                <a:lnTo>
                  <a:pt x="6875" y="13747"/>
                </a:lnTo>
                <a:lnTo>
                  <a:pt x="13751" y="6873"/>
                </a:lnTo>
                <a:lnTo>
                  <a:pt x="653420" y="6873"/>
                </a:lnTo>
                <a:lnTo>
                  <a:pt x="653420" y="0"/>
                </a:lnTo>
                <a:close/>
              </a:path>
              <a:path w="653415" h="1183004">
                <a:moveTo>
                  <a:pt x="13751" y="1169017"/>
                </a:moveTo>
                <a:lnTo>
                  <a:pt x="6875" y="1169017"/>
                </a:lnTo>
                <a:lnTo>
                  <a:pt x="13751" y="1175890"/>
                </a:lnTo>
                <a:lnTo>
                  <a:pt x="13751" y="1169017"/>
                </a:lnTo>
                <a:close/>
              </a:path>
              <a:path w="653415" h="1183004">
                <a:moveTo>
                  <a:pt x="639668" y="1169016"/>
                </a:moveTo>
                <a:lnTo>
                  <a:pt x="13751" y="1169017"/>
                </a:lnTo>
                <a:lnTo>
                  <a:pt x="13751" y="1175890"/>
                </a:lnTo>
                <a:lnTo>
                  <a:pt x="639668" y="1175890"/>
                </a:lnTo>
                <a:lnTo>
                  <a:pt x="639668" y="1169016"/>
                </a:lnTo>
                <a:close/>
              </a:path>
              <a:path w="653415" h="1183004">
                <a:moveTo>
                  <a:pt x="639668" y="6873"/>
                </a:moveTo>
                <a:lnTo>
                  <a:pt x="639668" y="1175890"/>
                </a:lnTo>
                <a:lnTo>
                  <a:pt x="646544" y="1169016"/>
                </a:lnTo>
                <a:lnTo>
                  <a:pt x="653420" y="1169016"/>
                </a:lnTo>
                <a:lnTo>
                  <a:pt x="653420" y="13747"/>
                </a:lnTo>
                <a:lnTo>
                  <a:pt x="646544" y="13747"/>
                </a:lnTo>
                <a:lnTo>
                  <a:pt x="639668" y="6873"/>
                </a:lnTo>
                <a:close/>
              </a:path>
              <a:path w="653415" h="1183004">
                <a:moveTo>
                  <a:pt x="653420" y="1169016"/>
                </a:moveTo>
                <a:lnTo>
                  <a:pt x="646544" y="1169016"/>
                </a:lnTo>
                <a:lnTo>
                  <a:pt x="639668" y="1175890"/>
                </a:lnTo>
                <a:lnTo>
                  <a:pt x="653420" y="1175890"/>
                </a:lnTo>
                <a:lnTo>
                  <a:pt x="653420" y="1169016"/>
                </a:lnTo>
                <a:close/>
              </a:path>
              <a:path w="653415" h="1183004">
                <a:moveTo>
                  <a:pt x="13751" y="6873"/>
                </a:moveTo>
                <a:lnTo>
                  <a:pt x="6875" y="13747"/>
                </a:lnTo>
                <a:lnTo>
                  <a:pt x="13751" y="13747"/>
                </a:lnTo>
                <a:lnTo>
                  <a:pt x="13751" y="6873"/>
                </a:lnTo>
                <a:close/>
              </a:path>
              <a:path w="653415" h="1183004">
                <a:moveTo>
                  <a:pt x="639668" y="6873"/>
                </a:moveTo>
                <a:lnTo>
                  <a:pt x="13751" y="6873"/>
                </a:lnTo>
                <a:lnTo>
                  <a:pt x="13751" y="13747"/>
                </a:lnTo>
                <a:lnTo>
                  <a:pt x="639668" y="13747"/>
                </a:lnTo>
                <a:lnTo>
                  <a:pt x="639668" y="6873"/>
                </a:lnTo>
                <a:close/>
              </a:path>
              <a:path w="653415" h="1183004">
                <a:moveTo>
                  <a:pt x="653420" y="6873"/>
                </a:moveTo>
                <a:lnTo>
                  <a:pt x="639668" y="6873"/>
                </a:lnTo>
                <a:lnTo>
                  <a:pt x="646544" y="13747"/>
                </a:lnTo>
                <a:lnTo>
                  <a:pt x="653420" y="13747"/>
                </a:lnTo>
                <a:lnTo>
                  <a:pt x="653420" y="6873"/>
                </a:lnTo>
                <a:close/>
              </a:path>
            </a:pathLst>
          </a:custGeom>
          <a:solidFill>
            <a:srgbClr val="000000"/>
          </a:solidFill>
        </p:spPr>
        <p:txBody>
          <a:bodyPr wrap="square" lIns="0" tIns="0" rIns="0" bIns="0" rtlCol="0"/>
          <a:lstStyle/>
          <a:p>
            <a:endParaRPr/>
          </a:p>
        </p:txBody>
      </p:sp>
      <p:sp>
        <p:nvSpPr>
          <p:cNvPr id="11" name="object 11"/>
          <p:cNvSpPr txBox="1"/>
          <p:nvPr/>
        </p:nvSpPr>
        <p:spPr>
          <a:xfrm>
            <a:off x="924530" y="3125437"/>
            <a:ext cx="289560" cy="174625"/>
          </a:xfrm>
          <a:prstGeom prst="rect">
            <a:avLst/>
          </a:prstGeom>
        </p:spPr>
        <p:txBody>
          <a:bodyPr vert="horz" wrap="square" lIns="0" tIns="15875" rIns="0" bIns="0" rtlCol="0">
            <a:spAutoFit/>
          </a:bodyPr>
          <a:lstStyle/>
          <a:p>
            <a:pPr>
              <a:lnSpc>
                <a:spcPct val="100000"/>
              </a:lnSpc>
              <a:spcBef>
                <a:spcPts val="125"/>
              </a:spcBef>
            </a:pPr>
            <a:r>
              <a:rPr sz="950" spc="5" dirty="0">
                <a:latin typeface="Calibri"/>
                <a:cs typeface="Calibri"/>
              </a:rPr>
              <a:t>Fet</a:t>
            </a:r>
            <a:r>
              <a:rPr sz="950" dirty="0">
                <a:latin typeface="Calibri"/>
                <a:cs typeface="Calibri"/>
              </a:rPr>
              <a:t>c</a:t>
            </a:r>
            <a:r>
              <a:rPr sz="950" spc="10" dirty="0">
                <a:latin typeface="Calibri"/>
                <a:cs typeface="Calibri"/>
              </a:rPr>
              <a:t>h</a:t>
            </a:r>
            <a:endParaRPr sz="950">
              <a:latin typeface="Calibri"/>
              <a:cs typeface="Calibri"/>
            </a:endParaRPr>
          </a:p>
        </p:txBody>
      </p:sp>
      <p:sp>
        <p:nvSpPr>
          <p:cNvPr id="12" name="object 12"/>
          <p:cNvSpPr/>
          <p:nvPr/>
        </p:nvSpPr>
        <p:spPr>
          <a:xfrm>
            <a:off x="1545569" y="2627796"/>
            <a:ext cx="685841" cy="1216652"/>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1565096" y="2638038"/>
            <a:ext cx="640080" cy="1169670"/>
          </a:xfrm>
          <a:custGeom>
            <a:avLst/>
            <a:gdLst/>
            <a:ahLst/>
            <a:cxnLst/>
            <a:rect l="l" t="t" r="r" b="b"/>
            <a:pathLst>
              <a:path w="640080" h="1169670">
                <a:moveTo>
                  <a:pt x="0" y="1169085"/>
                </a:moveTo>
                <a:lnTo>
                  <a:pt x="639671" y="1169085"/>
                </a:lnTo>
                <a:lnTo>
                  <a:pt x="639671" y="0"/>
                </a:lnTo>
                <a:lnTo>
                  <a:pt x="0" y="0"/>
                </a:lnTo>
                <a:lnTo>
                  <a:pt x="0" y="1169085"/>
                </a:lnTo>
                <a:close/>
              </a:path>
            </a:pathLst>
          </a:custGeom>
          <a:solidFill>
            <a:srgbClr val="F1F1F1"/>
          </a:solidFill>
        </p:spPr>
        <p:txBody>
          <a:bodyPr wrap="square" lIns="0" tIns="0" rIns="0" bIns="0" rtlCol="0"/>
          <a:lstStyle/>
          <a:p>
            <a:endParaRPr/>
          </a:p>
        </p:txBody>
      </p:sp>
      <p:sp>
        <p:nvSpPr>
          <p:cNvPr id="14" name="object 14"/>
          <p:cNvSpPr/>
          <p:nvPr/>
        </p:nvSpPr>
        <p:spPr>
          <a:xfrm>
            <a:off x="1558220" y="2631233"/>
            <a:ext cx="654050" cy="1183005"/>
          </a:xfrm>
          <a:custGeom>
            <a:avLst/>
            <a:gdLst/>
            <a:ahLst/>
            <a:cxnLst/>
            <a:rect l="l" t="t" r="r" b="b"/>
            <a:pathLst>
              <a:path w="654050" h="1183004">
                <a:moveTo>
                  <a:pt x="653457" y="0"/>
                </a:moveTo>
                <a:lnTo>
                  <a:pt x="0" y="0"/>
                </a:lnTo>
                <a:lnTo>
                  <a:pt x="0" y="1182764"/>
                </a:lnTo>
                <a:lnTo>
                  <a:pt x="653457" y="1182764"/>
                </a:lnTo>
                <a:lnTo>
                  <a:pt x="653457" y="1175890"/>
                </a:lnTo>
                <a:lnTo>
                  <a:pt x="13751" y="1175890"/>
                </a:lnTo>
                <a:lnTo>
                  <a:pt x="6875" y="1169017"/>
                </a:lnTo>
                <a:lnTo>
                  <a:pt x="13751" y="1169017"/>
                </a:lnTo>
                <a:lnTo>
                  <a:pt x="13751" y="13747"/>
                </a:lnTo>
                <a:lnTo>
                  <a:pt x="6875" y="13747"/>
                </a:lnTo>
                <a:lnTo>
                  <a:pt x="13751" y="6873"/>
                </a:lnTo>
                <a:lnTo>
                  <a:pt x="653457" y="6873"/>
                </a:lnTo>
                <a:lnTo>
                  <a:pt x="653457" y="0"/>
                </a:lnTo>
                <a:close/>
              </a:path>
              <a:path w="654050" h="1183004">
                <a:moveTo>
                  <a:pt x="13751" y="1169017"/>
                </a:moveTo>
                <a:lnTo>
                  <a:pt x="6875" y="1169017"/>
                </a:lnTo>
                <a:lnTo>
                  <a:pt x="13751" y="1175890"/>
                </a:lnTo>
                <a:lnTo>
                  <a:pt x="13751" y="1169017"/>
                </a:lnTo>
                <a:close/>
              </a:path>
              <a:path w="654050" h="1183004">
                <a:moveTo>
                  <a:pt x="639706" y="1169016"/>
                </a:moveTo>
                <a:lnTo>
                  <a:pt x="13751" y="1169017"/>
                </a:lnTo>
                <a:lnTo>
                  <a:pt x="13751" y="1175890"/>
                </a:lnTo>
                <a:lnTo>
                  <a:pt x="639706" y="1175890"/>
                </a:lnTo>
                <a:lnTo>
                  <a:pt x="639706" y="1169016"/>
                </a:lnTo>
                <a:close/>
              </a:path>
              <a:path w="654050" h="1183004">
                <a:moveTo>
                  <a:pt x="639706" y="6873"/>
                </a:moveTo>
                <a:lnTo>
                  <a:pt x="639706" y="1175890"/>
                </a:lnTo>
                <a:lnTo>
                  <a:pt x="646581" y="1169016"/>
                </a:lnTo>
                <a:lnTo>
                  <a:pt x="653457" y="1169016"/>
                </a:lnTo>
                <a:lnTo>
                  <a:pt x="653457" y="13747"/>
                </a:lnTo>
                <a:lnTo>
                  <a:pt x="646581" y="13747"/>
                </a:lnTo>
                <a:lnTo>
                  <a:pt x="639706" y="6873"/>
                </a:lnTo>
                <a:close/>
              </a:path>
              <a:path w="654050" h="1183004">
                <a:moveTo>
                  <a:pt x="653457" y="1169016"/>
                </a:moveTo>
                <a:lnTo>
                  <a:pt x="646581" y="1169016"/>
                </a:lnTo>
                <a:lnTo>
                  <a:pt x="639706" y="1175890"/>
                </a:lnTo>
                <a:lnTo>
                  <a:pt x="653457" y="1175890"/>
                </a:lnTo>
                <a:lnTo>
                  <a:pt x="653457" y="1169016"/>
                </a:lnTo>
                <a:close/>
              </a:path>
              <a:path w="654050" h="1183004">
                <a:moveTo>
                  <a:pt x="13751" y="6873"/>
                </a:moveTo>
                <a:lnTo>
                  <a:pt x="6875" y="13747"/>
                </a:lnTo>
                <a:lnTo>
                  <a:pt x="13751" y="13747"/>
                </a:lnTo>
                <a:lnTo>
                  <a:pt x="13751" y="6873"/>
                </a:lnTo>
                <a:close/>
              </a:path>
              <a:path w="654050" h="1183004">
                <a:moveTo>
                  <a:pt x="639706" y="6873"/>
                </a:moveTo>
                <a:lnTo>
                  <a:pt x="13751" y="6873"/>
                </a:lnTo>
                <a:lnTo>
                  <a:pt x="13751" y="13747"/>
                </a:lnTo>
                <a:lnTo>
                  <a:pt x="639706" y="13747"/>
                </a:lnTo>
                <a:lnTo>
                  <a:pt x="639706" y="6873"/>
                </a:lnTo>
                <a:close/>
              </a:path>
              <a:path w="654050" h="1183004">
                <a:moveTo>
                  <a:pt x="653457" y="6873"/>
                </a:moveTo>
                <a:lnTo>
                  <a:pt x="639706" y="6873"/>
                </a:lnTo>
                <a:lnTo>
                  <a:pt x="646581" y="13747"/>
                </a:lnTo>
                <a:lnTo>
                  <a:pt x="653457" y="13747"/>
                </a:lnTo>
                <a:lnTo>
                  <a:pt x="653457" y="6873"/>
                </a:lnTo>
                <a:close/>
              </a:path>
            </a:pathLst>
          </a:custGeom>
          <a:solidFill>
            <a:srgbClr val="000000"/>
          </a:solidFill>
        </p:spPr>
        <p:txBody>
          <a:bodyPr wrap="square" lIns="0" tIns="0" rIns="0" bIns="0" rtlCol="0"/>
          <a:lstStyle/>
          <a:p>
            <a:endParaRPr/>
          </a:p>
        </p:txBody>
      </p:sp>
      <p:sp>
        <p:nvSpPr>
          <p:cNvPr id="15" name="object 15"/>
          <p:cNvSpPr txBox="1"/>
          <p:nvPr/>
        </p:nvSpPr>
        <p:spPr>
          <a:xfrm>
            <a:off x="1565096" y="2976827"/>
            <a:ext cx="640080" cy="471805"/>
          </a:xfrm>
          <a:prstGeom prst="rect">
            <a:avLst/>
          </a:prstGeom>
        </p:spPr>
        <p:txBody>
          <a:bodyPr vert="horz" wrap="square" lIns="0" tIns="12065" rIns="0" bIns="0" rtlCol="0">
            <a:spAutoFit/>
          </a:bodyPr>
          <a:lstStyle/>
          <a:p>
            <a:pPr marL="98425" marR="88265" indent="15240" algn="just">
              <a:lnSpc>
                <a:spcPct val="102699"/>
              </a:lnSpc>
              <a:spcBef>
                <a:spcPts val="95"/>
              </a:spcBef>
            </a:pPr>
            <a:r>
              <a:rPr sz="950" spc="10" dirty="0">
                <a:latin typeface="Calibri"/>
                <a:cs typeface="Calibri"/>
              </a:rPr>
              <a:t>Decode,  Re</a:t>
            </a:r>
            <a:r>
              <a:rPr sz="950" spc="25" dirty="0">
                <a:latin typeface="Calibri"/>
                <a:cs typeface="Calibri"/>
              </a:rPr>
              <a:t>n</a:t>
            </a:r>
            <a:r>
              <a:rPr sz="950" spc="-10" dirty="0">
                <a:latin typeface="Calibri"/>
                <a:cs typeface="Calibri"/>
              </a:rPr>
              <a:t>a</a:t>
            </a:r>
            <a:r>
              <a:rPr sz="950" spc="10" dirty="0">
                <a:latin typeface="Calibri"/>
                <a:cs typeface="Calibri"/>
              </a:rPr>
              <a:t>m</a:t>
            </a:r>
            <a:r>
              <a:rPr sz="950" spc="15" dirty="0">
                <a:latin typeface="Calibri"/>
                <a:cs typeface="Calibri"/>
              </a:rPr>
              <a:t>e</a:t>
            </a:r>
            <a:r>
              <a:rPr sz="950" spc="5" dirty="0">
                <a:latin typeface="Calibri"/>
                <a:cs typeface="Calibri"/>
              </a:rPr>
              <a:t>,  </a:t>
            </a:r>
            <a:r>
              <a:rPr sz="950" spc="20" dirty="0">
                <a:latin typeface="Calibri"/>
                <a:cs typeface="Calibri"/>
              </a:rPr>
              <a:t>D</a:t>
            </a:r>
            <a:r>
              <a:rPr sz="950" spc="-20" dirty="0">
                <a:latin typeface="Calibri"/>
                <a:cs typeface="Calibri"/>
              </a:rPr>
              <a:t>i</a:t>
            </a:r>
            <a:r>
              <a:rPr sz="950" spc="30" dirty="0">
                <a:latin typeface="Calibri"/>
                <a:cs typeface="Calibri"/>
              </a:rPr>
              <a:t>s</a:t>
            </a:r>
            <a:r>
              <a:rPr sz="950" spc="-20" dirty="0">
                <a:latin typeface="Calibri"/>
                <a:cs typeface="Calibri"/>
              </a:rPr>
              <a:t>p</a:t>
            </a:r>
            <a:r>
              <a:rPr sz="950" spc="25" dirty="0">
                <a:latin typeface="Calibri"/>
                <a:cs typeface="Calibri"/>
              </a:rPr>
              <a:t>a</a:t>
            </a:r>
            <a:r>
              <a:rPr sz="950" spc="5" dirty="0">
                <a:latin typeface="Calibri"/>
                <a:cs typeface="Calibri"/>
              </a:rPr>
              <a:t>t</a:t>
            </a:r>
            <a:r>
              <a:rPr sz="950" dirty="0">
                <a:latin typeface="Calibri"/>
                <a:cs typeface="Calibri"/>
              </a:rPr>
              <a:t>c</a:t>
            </a:r>
            <a:r>
              <a:rPr sz="950" spc="10" dirty="0">
                <a:latin typeface="Calibri"/>
                <a:cs typeface="Calibri"/>
              </a:rPr>
              <a:t>h</a:t>
            </a:r>
            <a:endParaRPr sz="950">
              <a:latin typeface="Calibri"/>
              <a:cs typeface="Calibri"/>
            </a:endParaRPr>
          </a:p>
        </p:txBody>
      </p:sp>
      <p:sp>
        <p:nvSpPr>
          <p:cNvPr id="16" name="object 16"/>
          <p:cNvSpPr/>
          <p:nvPr/>
        </p:nvSpPr>
        <p:spPr>
          <a:xfrm>
            <a:off x="2380955" y="1503939"/>
            <a:ext cx="433162" cy="3459196"/>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2399657" y="1515302"/>
            <a:ext cx="389890" cy="3409950"/>
          </a:xfrm>
          <a:custGeom>
            <a:avLst/>
            <a:gdLst/>
            <a:ahLst/>
            <a:cxnLst/>
            <a:rect l="l" t="t" r="r" b="b"/>
            <a:pathLst>
              <a:path w="389889" h="3409950">
                <a:moveTo>
                  <a:pt x="0" y="3409787"/>
                </a:moveTo>
                <a:lnTo>
                  <a:pt x="389798" y="3409787"/>
                </a:lnTo>
                <a:lnTo>
                  <a:pt x="389798" y="0"/>
                </a:lnTo>
                <a:lnTo>
                  <a:pt x="0" y="0"/>
                </a:lnTo>
                <a:lnTo>
                  <a:pt x="0" y="3409787"/>
                </a:lnTo>
                <a:close/>
              </a:path>
            </a:pathLst>
          </a:custGeom>
          <a:solidFill>
            <a:srgbClr val="F1F1F1"/>
          </a:solidFill>
        </p:spPr>
        <p:txBody>
          <a:bodyPr wrap="square" lIns="0" tIns="0" rIns="0" bIns="0" rtlCol="0"/>
          <a:lstStyle/>
          <a:p>
            <a:endParaRPr/>
          </a:p>
        </p:txBody>
      </p:sp>
      <p:sp>
        <p:nvSpPr>
          <p:cNvPr id="18" name="object 18"/>
          <p:cNvSpPr/>
          <p:nvPr/>
        </p:nvSpPr>
        <p:spPr>
          <a:xfrm>
            <a:off x="2392781" y="1508407"/>
            <a:ext cx="403860" cy="3423920"/>
          </a:xfrm>
          <a:custGeom>
            <a:avLst/>
            <a:gdLst/>
            <a:ahLst/>
            <a:cxnLst/>
            <a:rect l="l" t="t" r="r" b="b"/>
            <a:pathLst>
              <a:path w="403860" h="3423920">
                <a:moveTo>
                  <a:pt x="403597" y="0"/>
                </a:moveTo>
                <a:lnTo>
                  <a:pt x="0" y="0"/>
                </a:lnTo>
                <a:lnTo>
                  <a:pt x="0" y="3423555"/>
                </a:lnTo>
                <a:lnTo>
                  <a:pt x="403597" y="3423555"/>
                </a:lnTo>
                <a:lnTo>
                  <a:pt x="403597" y="3416681"/>
                </a:lnTo>
                <a:lnTo>
                  <a:pt x="13751" y="3416681"/>
                </a:lnTo>
                <a:lnTo>
                  <a:pt x="6875" y="3409808"/>
                </a:lnTo>
                <a:lnTo>
                  <a:pt x="13751" y="3409808"/>
                </a:lnTo>
                <a:lnTo>
                  <a:pt x="13751" y="13747"/>
                </a:lnTo>
                <a:lnTo>
                  <a:pt x="6875" y="13747"/>
                </a:lnTo>
                <a:lnTo>
                  <a:pt x="13751" y="6873"/>
                </a:lnTo>
                <a:lnTo>
                  <a:pt x="403597" y="6873"/>
                </a:lnTo>
                <a:lnTo>
                  <a:pt x="403597" y="0"/>
                </a:lnTo>
                <a:close/>
              </a:path>
              <a:path w="403860" h="3423920">
                <a:moveTo>
                  <a:pt x="13751" y="3409808"/>
                </a:moveTo>
                <a:lnTo>
                  <a:pt x="6875" y="3409808"/>
                </a:lnTo>
                <a:lnTo>
                  <a:pt x="13751" y="3416681"/>
                </a:lnTo>
                <a:lnTo>
                  <a:pt x="13751" y="3409808"/>
                </a:lnTo>
                <a:close/>
              </a:path>
              <a:path w="403860" h="3423920">
                <a:moveTo>
                  <a:pt x="389846" y="3409808"/>
                </a:moveTo>
                <a:lnTo>
                  <a:pt x="13751" y="3409808"/>
                </a:lnTo>
                <a:lnTo>
                  <a:pt x="13751" y="3416681"/>
                </a:lnTo>
                <a:lnTo>
                  <a:pt x="389846" y="3416681"/>
                </a:lnTo>
                <a:lnTo>
                  <a:pt x="389846" y="3409808"/>
                </a:lnTo>
                <a:close/>
              </a:path>
              <a:path w="403860" h="3423920">
                <a:moveTo>
                  <a:pt x="389846" y="6873"/>
                </a:moveTo>
                <a:lnTo>
                  <a:pt x="389846" y="3416681"/>
                </a:lnTo>
                <a:lnTo>
                  <a:pt x="396722" y="3409808"/>
                </a:lnTo>
                <a:lnTo>
                  <a:pt x="403597" y="3409808"/>
                </a:lnTo>
                <a:lnTo>
                  <a:pt x="403597" y="13747"/>
                </a:lnTo>
                <a:lnTo>
                  <a:pt x="396722" y="13747"/>
                </a:lnTo>
                <a:lnTo>
                  <a:pt x="389846" y="6873"/>
                </a:lnTo>
                <a:close/>
              </a:path>
              <a:path w="403860" h="3423920">
                <a:moveTo>
                  <a:pt x="403597" y="3409808"/>
                </a:moveTo>
                <a:lnTo>
                  <a:pt x="396722" y="3409808"/>
                </a:lnTo>
                <a:lnTo>
                  <a:pt x="389846" y="3416681"/>
                </a:lnTo>
                <a:lnTo>
                  <a:pt x="403597" y="3416681"/>
                </a:lnTo>
                <a:lnTo>
                  <a:pt x="403597" y="3409808"/>
                </a:lnTo>
                <a:close/>
              </a:path>
              <a:path w="403860" h="3423920">
                <a:moveTo>
                  <a:pt x="13751" y="6873"/>
                </a:moveTo>
                <a:lnTo>
                  <a:pt x="6875" y="13747"/>
                </a:lnTo>
                <a:lnTo>
                  <a:pt x="13751" y="13747"/>
                </a:lnTo>
                <a:lnTo>
                  <a:pt x="13751" y="6873"/>
                </a:lnTo>
                <a:close/>
              </a:path>
              <a:path w="403860" h="3423920">
                <a:moveTo>
                  <a:pt x="389846" y="6873"/>
                </a:moveTo>
                <a:lnTo>
                  <a:pt x="13751" y="6873"/>
                </a:lnTo>
                <a:lnTo>
                  <a:pt x="13751" y="13747"/>
                </a:lnTo>
                <a:lnTo>
                  <a:pt x="389846" y="13747"/>
                </a:lnTo>
                <a:lnTo>
                  <a:pt x="389846" y="6873"/>
                </a:lnTo>
                <a:close/>
              </a:path>
              <a:path w="403860" h="3423920">
                <a:moveTo>
                  <a:pt x="403597" y="6873"/>
                </a:moveTo>
                <a:lnTo>
                  <a:pt x="389846" y="6873"/>
                </a:lnTo>
                <a:lnTo>
                  <a:pt x="396722" y="13747"/>
                </a:lnTo>
                <a:lnTo>
                  <a:pt x="403597" y="13747"/>
                </a:lnTo>
                <a:lnTo>
                  <a:pt x="403597" y="6873"/>
                </a:lnTo>
                <a:close/>
              </a:path>
            </a:pathLst>
          </a:custGeom>
          <a:solidFill>
            <a:srgbClr val="000000"/>
          </a:solidFill>
        </p:spPr>
        <p:txBody>
          <a:bodyPr wrap="square" lIns="0" tIns="0" rIns="0" bIns="0" rtlCol="0"/>
          <a:lstStyle/>
          <a:p>
            <a:endParaRPr/>
          </a:p>
        </p:txBody>
      </p:sp>
      <p:sp>
        <p:nvSpPr>
          <p:cNvPr id="19" name="object 19"/>
          <p:cNvSpPr txBox="1"/>
          <p:nvPr/>
        </p:nvSpPr>
        <p:spPr>
          <a:xfrm>
            <a:off x="2485991" y="3039893"/>
            <a:ext cx="191135" cy="365760"/>
          </a:xfrm>
          <a:prstGeom prst="rect">
            <a:avLst/>
          </a:prstGeom>
        </p:spPr>
        <p:txBody>
          <a:bodyPr vert="vert" wrap="square" lIns="0" tIns="0" rIns="0" bIns="0" rtlCol="0">
            <a:spAutoFit/>
          </a:bodyPr>
          <a:lstStyle/>
          <a:p>
            <a:pPr marL="12700">
              <a:lnSpc>
                <a:spcPts val="1335"/>
              </a:lnSpc>
            </a:pPr>
            <a:r>
              <a:rPr sz="1300" dirty="0">
                <a:latin typeface="Calibri"/>
                <a:cs typeface="Calibri"/>
              </a:rPr>
              <a:t>I</a:t>
            </a:r>
            <a:r>
              <a:rPr sz="1300" spc="15" dirty="0">
                <a:latin typeface="Calibri"/>
                <a:cs typeface="Calibri"/>
              </a:rPr>
              <a:t>s</a:t>
            </a:r>
            <a:r>
              <a:rPr sz="1300" spc="-20" dirty="0">
                <a:latin typeface="Calibri"/>
                <a:cs typeface="Calibri"/>
              </a:rPr>
              <a:t>s</a:t>
            </a:r>
            <a:r>
              <a:rPr sz="1300" spc="5" dirty="0">
                <a:latin typeface="Calibri"/>
                <a:cs typeface="Calibri"/>
              </a:rPr>
              <a:t>u</a:t>
            </a:r>
            <a:r>
              <a:rPr sz="1300" dirty="0">
                <a:latin typeface="Calibri"/>
                <a:cs typeface="Calibri"/>
              </a:rPr>
              <a:t>e</a:t>
            </a:r>
            <a:endParaRPr sz="1300">
              <a:latin typeface="Calibri"/>
              <a:cs typeface="Calibri"/>
            </a:endParaRPr>
          </a:p>
        </p:txBody>
      </p:sp>
      <p:sp>
        <p:nvSpPr>
          <p:cNvPr id="20" name="object 20"/>
          <p:cNvSpPr/>
          <p:nvPr/>
        </p:nvSpPr>
        <p:spPr>
          <a:xfrm>
            <a:off x="2953349" y="1503939"/>
            <a:ext cx="1077750" cy="371181"/>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2972188" y="1515267"/>
            <a:ext cx="1033144" cy="321945"/>
          </a:xfrm>
          <a:custGeom>
            <a:avLst/>
            <a:gdLst/>
            <a:ahLst/>
            <a:cxnLst/>
            <a:rect l="l" t="t" r="r" b="b"/>
            <a:pathLst>
              <a:path w="1033145" h="321944">
                <a:moveTo>
                  <a:pt x="0" y="321498"/>
                </a:moveTo>
                <a:lnTo>
                  <a:pt x="1032990" y="321498"/>
                </a:lnTo>
                <a:lnTo>
                  <a:pt x="1032990" y="0"/>
                </a:lnTo>
                <a:lnTo>
                  <a:pt x="0" y="0"/>
                </a:lnTo>
                <a:lnTo>
                  <a:pt x="0" y="321498"/>
                </a:lnTo>
                <a:close/>
              </a:path>
            </a:pathLst>
          </a:custGeom>
          <a:solidFill>
            <a:srgbClr val="F1F1F1"/>
          </a:solidFill>
        </p:spPr>
        <p:txBody>
          <a:bodyPr wrap="square" lIns="0" tIns="0" rIns="0" bIns="0" rtlCol="0"/>
          <a:lstStyle/>
          <a:p>
            <a:endParaRPr/>
          </a:p>
        </p:txBody>
      </p:sp>
      <p:sp>
        <p:nvSpPr>
          <p:cNvPr id="22" name="object 22"/>
          <p:cNvSpPr/>
          <p:nvPr/>
        </p:nvSpPr>
        <p:spPr>
          <a:xfrm>
            <a:off x="2965312" y="1508407"/>
            <a:ext cx="1047115" cy="335280"/>
          </a:xfrm>
          <a:custGeom>
            <a:avLst/>
            <a:gdLst/>
            <a:ahLst/>
            <a:cxnLst/>
            <a:rect l="l" t="t" r="r" b="b"/>
            <a:pathLst>
              <a:path w="1047114" h="335280">
                <a:moveTo>
                  <a:pt x="1046741" y="0"/>
                </a:moveTo>
                <a:lnTo>
                  <a:pt x="0" y="0"/>
                </a:lnTo>
                <a:lnTo>
                  <a:pt x="0" y="335232"/>
                </a:lnTo>
                <a:lnTo>
                  <a:pt x="1046741" y="335232"/>
                </a:lnTo>
                <a:lnTo>
                  <a:pt x="1046741" y="328358"/>
                </a:lnTo>
                <a:lnTo>
                  <a:pt x="13751" y="328358"/>
                </a:lnTo>
                <a:lnTo>
                  <a:pt x="6875" y="321484"/>
                </a:lnTo>
                <a:lnTo>
                  <a:pt x="13751" y="321484"/>
                </a:lnTo>
                <a:lnTo>
                  <a:pt x="13751" y="13747"/>
                </a:lnTo>
                <a:lnTo>
                  <a:pt x="6875" y="13747"/>
                </a:lnTo>
                <a:lnTo>
                  <a:pt x="13751" y="6873"/>
                </a:lnTo>
                <a:lnTo>
                  <a:pt x="1046741" y="6873"/>
                </a:lnTo>
                <a:lnTo>
                  <a:pt x="1046741" y="0"/>
                </a:lnTo>
                <a:close/>
              </a:path>
              <a:path w="1047114" h="335280">
                <a:moveTo>
                  <a:pt x="13751" y="321484"/>
                </a:moveTo>
                <a:lnTo>
                  <a:pt x="6875" y="321484"/>
                </a:lnTo>
                <a:lnTo>
                  <a:pt x="13751" y="328358"/>
                </a:lnTo>
                <a:lnTo>
                  <a:pt x="13751" y="321484"/>
                </a:lnTo>
                <a:close/>
              </a:path>
              <a:path w="1047114" h="335280">
                <a:moveTo>
                  <a:pt x="1032990" y="321484"/>
                </a:moveTo>
                <a:lnTo>
                  <a:pt x="13751" y="321484"/>
                </a:lnTo>
                <a:lnTo>
                  <a:pt x="13751" y="328358"/>
                </a:lnTo>
                <a:lnTo>
                  <a:pt x="1032990" y="328358"/>
                </a:lnTo>
                <a:lnTo>
                  <a:pt x="1032990" y="321484"/>
                </a:lnTo>
                <a:close/>
              </a:path>
              <a:path w="1047114" h="335280">
                <a:moveTo>
                  <a:pt x="1032990" y="6873"/>
                </a:moveTo>
                <a:lnTo>
                  <a:pt x="1032990" y="328358"/>
                </a:lnTo>
                <a:lnTo>
                  <a:pt x="1039866" y="321484"/>
                </a:lnTo>
                <a:lnTo>
                  <a:pt x="1046741" y="321484"/>
                </a:lnTo>
                <a:lnTo>
                  <a:pt x="1046741" y="13747"/>
                </a:lnTo>
                <a:lnTo>
                  <a:pt x="1039866" y="13747"/>
                </a:lnTo>
                <a:lnTo>
                  <a:pt x="1032990" y="6873"/>
                </a:lnTo>
                <a:close/>
              </a:path>
              <a:path w="1047114" h="335280">
                <a:moveTo>
                  <a:pt x="1046741" y="321484"/>
                </a:moveTo>
                <a:lnTo>
                  <a:pt x="1039866" y="321484"/>
                </a:lnTo>
                <a:lnTo>
                  <a:pt x="1032990" y="328358"/>
                </a:lnTo>
                <a:lnTo>
                  <a:pt x="1046741" y="328358"/>
                </a:lnTo>
                <a:lnTo>
                  <a:pt x="1046741" y="321484"/>
                </a:lnTo>
                <a:close/>
              </a:path>
              <a:path w="1047114" h="335280">
                <a:moveTo>
                  <a:pt x="13751" y="6873"/>
                </a:moveTo>
                <a:lnTo>
                  <a:pt x="6875" y="13747"/>
                </a:lnTo>
                <a:lnTo>
                  <a:pt x="13751" y="13747"/>
                </a:lnTo>
                <a:lnTo>
                  <a:pt x="13751" y="6873"/>
                </a:lnTo>
                <a:close/>
              </a:path>
              <a:path w="1047114" h="335280">
                <a:moveTo>
                  <a:pt x="1032990" y="6873"/>
                </a:moveTo>
                <a:lnTo>
                  <a:pt x="13751" y="6873"/>
                </a:lnTo>
                <a:lnTo>
                  <a:pt x="13751" y="13747"/>
                </a:lnTo>
                <a:lnTo>
                  <a:pt x="1032990" y="13747"/>
                </a:lnTo>
                <a:lnTo>
                  <a:pt x="1032990" y="6873"/>
                </a:lnTo>
                <a:close/>
              </a:path>
              <a:path w="1047114" h="335280">
                <a:moveTo>
                  <a:pt x="1046741" y="6873"/>
                </a:moveTo>
                <a:lnTo>
                  <a:pt x="1032990" y="6873"/>
                </a:lnTo>
                <a:lnTo>
                  <a:pt x="1039866" y="13747"/>
                </a:lnTo>
                <a:lnTo>
                  <a:pt x="1046741" y="13747"/>
                </a:lnTo>
                <a:lnTo>
                  <a:pt x="1046741" y="6873"/>
                </a:lnTo>
                <a:close/>
              </a:path>
            </a:pathLst>
          </a:custGeom>
          <a:solidFill>
            <a:srgbClr val="000000"/>
          </a:solidFill>
        </p:spPr>
        <p:txBody>
          <a:bodyPr wrap="square" lIns="0" tIns="0" rIns="0" bIns="0" rtlCol="0"/>
          <a:lstStyle/>
          <a:p>
            <a:endParaRPr/>
          </a:p>
        </p:txBody>
      </p:sp>
      <p:sp>
        <p:nvSpPr>
          <p:cNvPr id="23" name="object 23"/>
          <p:cNvSpPr txBox="1"/>
          <p:nvPr/>
        </p:nvSpPr>
        <p:spPr>
          <a:xfrm>
            <a:off x="2972188" y="1576783"/>
            <a:ext cx="1033144" cy="174625"/>
          </a:xfrm>
          <a:prstGeom prst="rect">
            <a:avLst/>
          </a:prstGeom>
        </p:spPr>
        <p:txBody>
          <a:bodyPr vert="horz" wrap="square" lIns="0" tIns="15875" rIns="0" bIns="0" rtlCol="0">
            <a:spAutoFit/>
          </a:bodyPr>
          <a:lstStyle/>
          <a:p>
            <a:pPr marL="5080" algn="ctr">
              <a:lnSpc>
                <a:spcPct val="100000"/>
              </a:lnSpc>
              <a:spcBef>
                <a:spcPts val="125"/>
              </a:spcBef>
            </a:pPr>
            <a:r>
              <a:rPr sz="950" spc="10" dirty="0">
                <a:latin typeface="Calibri"/>
                <a:cs typeface="Calibri"/>
              </a:rPr>
              <a:t>ALU</a:t>
            </a:r>
            <a:r>
              <a:rPr sz="950" spc="-10" dirty="0">
                <a:latin typeface="Calibri"/>
                <a:cs typeface="Calibri"/>
              </a:rPr>
              <a:t> </a:t>
            </a:r>
            <a:r>
              <a:rPr sz="950" spc="10" dirty="0">
                <a:latin typeface="Calibri"/>
                <a:cs typeface="Calibri"/>
              </a:rPr>
              <a:t>1</a:t>
            </a:r>
            <a:endParaRPr sz="950">
              <a:latin typeface="Calibri"/>
              <a:cs typeface="Calibri"/>
            </a:endParaRPr>
          </a:p>
        </p:txBody>
      </p:sp>
      <p:sp>
        <p:nvSpPr>
          <p:cNvPr id="24" name="object 24"/>
          <p:cNvSpPr/>
          <p:nvPr/>
        </p:nvSpPr>
        <p:spPr>
          <a:xfrm>
            <a:off x="2953349" y="1931830"/>
            <a:ext cx="1077750" cy="366026"/>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2972188" y="1939033"/>
            <a:ext cx="1033144" cy="321945"/>
          </a:xfrm>
          <a:custGeom>
            <a:avLst/>
            <a:gdLst/>
            <a:ahLst/>
            <a:cxnLst/>
            <a:rect l="l" t="t" r="r" b="b"/>
            <a:pathLst>
              <a:path w="1033145" h="321944">
                <a:moveTo>
                  <a:pt x="0" y="321498"/>
                </a:moveTo>
                <a:lnTo>
                  <a:pt x="1032990" y="321498"/>
                </a:lnTo>
                <a:lnTo>
                  <a:pt x="1032990" y="0"/>
                </a:lnTo>
                <a:lnTo>
                  <a:pt x="0" y="0"/>
                </a:lnTo>
                <a:lnTo>
                  <a:pt x="0" y="321498"/>
                </a:lnTo>
                <a:close/>
              </a:path>
            </a:pathLst>
          </a:custGeom>
          <a:solidFill>
            <a:srgbClr val="F1F1F1"/>
          </a:solidFill>
        </p:spPr>
        <p:txBody>
          <a:bodyPr wrap="square" lIns="0" tIns="0" rIns="0" bIns="0" rtlCol="0"/>
          <a:lstStyle/>
          <a:p>
            <a:endParaRPr/>
          </a:p>
        </p:txBody>
      </p:sp>
      <p:sp>
        <p:nvSpPr>
          <p:cNvPr id="26" name="object 26"/>
          <p:cNvSpPr/>
          <p:nvPr/>
        </p:nvSpPr>
        <p:spPr>
          <a:xfrm>
            <a:off x="2965312" y="1932173"/>
            <a:ext cx="1047115" cy="335280"/>
          </a:xfrm>
          <a:custGeom>
            <a:avLst/>
            <a:gdLst/>
            <a:ahLst/>
            <a:cxnLst/>
            <a:rect l="l" t="t" r="r" b="b"/>
            <a:pathLst>
              <a:path w="1047114" h="335280">
                <a:moveTo>
                  <a:pt x="1046741" y="0"/>
                </a:moveTo>
                <a:lnTo>
                  <a:pt x="0" y="0"/>
                </a:lnTo>
                <a:lnTo>
                  <a:pt x="0" y="335232"/>
                </a:lnTo>
                <a:lnTo>
                  <a:pt x="1046741" y="335232"/>
                </a:lnTo>
                <a:lnTo>
                  <a:pt x="1046741" y="328358"/>
                </a:lnTo>
                <a:lnTo>
                  <a:pt x="13751" y="328358"/>
                </a:lnTo>
                <a:lnTo>
                  <a:pt x="6875" y="321484"/>
                </a:lnTo>
                <a:lnTo>
                  <a:pt x="13751" y="321484"/>
                </a:lnTo>
                <a:lnTo>
                  <a:pt x="13751" y="13747"/>
                </a:lnTo>
                <a:lnTo>
                  <a:pt x="6875" y="13747"/>
                </a:lnTo>
                <a:lnTo>
                  <a:pt x="13751" y="6873"/>
                </a:lnTo>
                <a:lnTo>
                  <a:pt x="1046741" y="6873"/>
                </a:lnTo>
                <a:lnTo>
                  <a:pt x="1046741" y="0"/>
                </a:lnTo>
                <a:close/>
              </a:path>
              <a:path w="1047114" h="335280">
                <a:moveTo>
                  <a:pt x="13751" y="321484"/>
                </a:moveTo>
                <a:lnTo>
                  <a:pt x="6875" y="321484"/>
                </a:lnTo>
                <a:lnTo>
                  <a:pt x="13751" y="328358"/>
                </a:lnTo>
                <a:lnTo>
                  <a:pt x="13751" y="321484"/>
                </a:lnTo>
                <a:close/>
              </a:path>
              <a:path w="1047114" h="335280">
                <a:moveTo>
                  <a:pt x="1032990" y="321484"/>
                </a:moveTo>
                <a:lnTo>
                  <a:pt x="13751" y="321484"/>
                </a:lnTo>
                <a:lnTo>
                  <a:pt x="13751" y="328358"/>
                </a:lnTo>
                <a:lnTo>
                  <a:pt x="1032990" y="328358"/>
                </a:lnTo>
                <a:lnTo>
                  <a:pt x="1032990" y="321484"/>
                </a:lnTo>
                <a:close/>
              </a:path>
              <a:path w="1047114" h="335280">
                <a:moveTo>
                  <a:pt x="1032990" y="6873"/>
                </a:moveTo>
                <a:lnTo>
                  <a:pt x="1032990" y="328358"/>
                </a:lnTo>
                <a:lnTo>
                  <a:pt x="1039866" y="321484"/>
                </a:lnTo>
                <a:lnTo>
                  <a:pt x="1046741" y="321484"/>
                </a:lnTo>
                <a:lnTo>
                  <a:pt x="1046741" y="13747"/>
                </a:lnTo>
                <a:lnTo>
                  <a:pt x="1039866" y="13747"/>
                </a:lnTo>
                <a:lnTo>
                  <a:pt x="1032990" y="6873"/>
                </a:lnTo>
                <a:close/>
              </a:path>
              <a:path w="1047114" h="335280">
                <a:moveTo>
                  <a:pt x="1046741" y="321484"/>
                </a:moveTo>
                <a:lnTo>
                  <a:pt x="1039866" y="321484"/>
                </a:lnTo>
                <a:lnTo>
                  <a:pt x="1032990" y="328358"/>
                </a:lnTo>
                <a:lnTo>
                  <a:pt x="1046741" y="328358"/>
                </a:lnTo>
                <a:lnTo>
                  <a:pt x="1046741" y="321484"/>
                </a:lnTo>
                <a:close/>
              </a:path>
              <a:path w="1047114" h="335280">
                <a:moveTo>
                  <a:pt x="13751" y="6873"/>
                </a:moveTo>
                <a:lnTo>
                  <a:pt x="6875" y="13747"/>
                </a:lnTo>
                <a:lnTo>
                  <a:pt x="13751" y="13747"/>
                </a:lnTo>
                <a:lnTo>
                  <a:pt x="13751" y="6873"/>
                </a:lnTo>
                <a:close/>
              </a:path>
              <a:path w="1047114" h="335280">
                <a:moveTo>
                  <a:pt x="1032990" y="6873"/>
                </a:moveTo>
                <a:lnTo>
                  <a:pt x="13751" y="6873"/>
                </a:lnTo>
                <a:lnTo>
                  <a:pt x="13751" y="13747"/>
                </a:lnTo>
                <a:lnTo>
                  <a:pt x="1032990" y="13747"/>
                </a:lnTo>
                <a:lnTo>
                  <a:pt x="1032990" y="6873"/>
                </a:lnTo>
                <a:close/>
              </a:path>
              <a:path w="1047114" h="335280">
                <a:moveTo>
                  <a:pt x="1046741" y="6873"/>
                </a:moveTo>
                <a:lnTo>
                  <a:pt x="1032990" y="6873"/>
                </a:lnTo>
                <a:lnTo>
                  <a:pt x="1039866" y="13747"/>
                </a:lnTo>
                <a:lnTo>
                  <a:pt x="1046741" y="13747"/>
                </a:lnTo>
                <a:lnTo>
                  <a:pt x="1046741" y="6873"/>
                </a:lnTo>
                <a:close/>
              </a:path>
            </a:pathLst>
          </a:custGeom>
          <a:solidFill>
            <a:srgbClr val="000000"/>
          </a:solidFill>
        </p:spPr>
        <p:txBody>
          <a:bodyPr wrap="square" lIns="0" tIns="0" rIns="0" bIns="0" rtlCol="0"/>
          <a:lstStyle/>
          <a:p>
            <a:endParaRPr/>
          </a:p>
        </p:txBody>
      </p:sp>
      <p:sp>
        <p:nvSpPr>
          <p:cNvPr id="27" name="object 27"/>
          <p:cNvSpPr txBox="1"/>
          <p:nvPr/>
        </p:nvSpPr>
        <p:spPr>
          <a:xfrm>
            <a:off x="2972188" y="2001236"/>
            <a:ext cx="1033144" cy="174625"/>
          </a:xfrm>
          <a:prstGeom prst="rect">
            <a:avLst/>
          </a:prstGeom>
        </p:spPr>
        <p:txBody>
          <a:bodyPr vert="horz" wrap="square" lIns="0" tIns="15875" rIns="0" bIns="0" rtlCol="0">
            <a:spAutoFit/>
          </a:bodyPr>
          <a:lstStyle/>
          <a:p>
            <a:pPr marL="223520">
              <a:lnSpc>
                <a:spcPct val="100000"/>
              </a:lnSpc>
              <a:spcBef>
                <a:spcPts val="125"/>
              </a:spcBef>
            </a:pPr>
            <a:r>
              <a:rPr sz="950" spc="10" dirty="0">
                <a:latin typeface="Calibri"/>
                <a:cs typeface="Calibri"/>
              </a:rPr>
              <a:t>ALU2/BRU1</a:t>
            </a:r>
            <a:endParaRPr sz="950">
              <a:latin typeface="Calibri"/>
              <a:cs typeface="Calibri"/>
            </a:endParaRPr>
          </a:p>
        </p:txBody>
      </p:sp>
      <p:sp>
        <p:nvSpPr>
          <p:cNvPr id="28" name="object 28"/>
          <p:cNvSpPr/>
          <p:nvPr/>
        </p:nvSpPr>
        <p:spPr>
          <a:xfrm>
            <a:off x="2953349" y="2354565"/>
            <a:ext cx="1077750" cy="366026"/>
          </a:xfrm>
          <a:prstGeom prst="rect">
            <a:avLst/>
          </a:prstGeom>
          <a:blipFill>
            <a:blip r:embed="rId9" cstate="print"/>
            <a:stretch>
              <a:fillRect/>
            </a:stretch>
          </a:blipFill>
        </p:spPr>
        <p:txBody>
          <a:bodyPr wrap="square" lIns="0" tIns="0" rIns="0" bIns="0" rtlCol="0"/>
          <a:lstStyle/>
          <a:p>
            <a:endParaRPr/>
          </a:p>
        </p:txBody>
      </p:sp>
      <p:sp>
        <p:nvSpPr>
          <p:cNvPr id="29" name="object 29"/>
          <p:cNvSpPr/>
          <p:nvPr/>
        </p:nvSpPr>
        <p:spPr>
          <a:xfrm>
            <a:off x="2972188" y="2362868"/>
            <a:ext cx="1033144" cy="321945"/>
          </a:xfrm>
          <a:custGeom>
            <a:avLst/>
            <a:gdLst/>
            <a:ahLst/>
            <a:cxnLst/>
            <a:rect l="l" t="t" r="r" b="b"/>
            <a:pathLst>
              <a:path w="1033145" h="321944">
                <a:moveTo>
                  <a:pt x="0" y="321498"/>
                </a:moveTo>
                <a:lnTo>
                  <a:pt x="1032990" y="321498"/>
                </a:lnTo>
                <a:lnTo>
                  <a:pt x="1032990" y="0"/>
                </a:lnTo>
                <a:lnTo>
                  <a:pt x="0" y="0"/>
                </a:lnTo>
                <a:lnTo>
                  <a:pt x="0" y="321498"/>
                </a:lnTo>
                <a:close/>
              </a:path>
            </a:pathLst>
          </a:custGeom>
          <a:solidFill>
            <a:srgbClr val="F1F1F1"/>
          </a:solidFill>
        </p:spPr>
        <p:txBody>
          <a:bodyPr wrap="square" lIns="0" tIns="0" rIns="0" bIns="0" rtlCol="0"/>
          <a:lstStyle/>
          <a:p>
            <a:endParaRPr/>
          </a:p>
        </p:txBody>
      </p:sp>
      <p:sp>
        <p:nvSpPr>
          <p:cNvPr id="30" name="object 30"/>
          <p:cNvSpPr/>
          <p:nvPr/>
        </p:nvSpPr>
        <p:spPr>
          <a:xfrm>
            <a:off x="2965312" y="2356008"/>
            <a:ext cx="1047115" cy="335280"/>
          </a:xfrm>
          <a:custGeom>
            <a:avLst/>
            <a:gdLst/>
            <a:ahLst/>
            <a:cxnLst/>
            <a:rect l="l" t="t" r="r" b="b"/>
            <a:pathLst>
              <a:path w="1047114" h="335280">
                <a:moveTo>
                  <a:pt x="1046741" y="0"/>
                </a:moveTo>
                <a:lnTo>
                  <a:pt x="0" y="0"/>
                </a:lnTo>
                <a:lnTo>
                  <a:pt x="0" y="335232"/>
                </a:lnTo>
                <a:lnTo>
                  <a:pt x="1046741" y="335232"/>
                </a:lnTo>
                <a:lnTo>
                  <a:pt x="1046741" y="328358"/>
                </a:lnTo>
                <a:lnTo>
                  <a:pt x="13751" y="328358"/>
                </a:lnTo>
                <a:lnTo>
                  <a:pt x="6875" y="321484"/>
                </a:lnTo>
                <a:lnTo>
                  <a:pt x="13751" y="321484"/>
                </a:lnTo>
                <a:lnTo>
                  <a:pt x="13751" y="13747"/>
                </a:lnTo>
                <a:lnTo>
                  <a:pt x="6875" y="13747"/>
                </a:lnTo>
                <a:lnTo>
                  <a:pt x="13751" y="6873"/>
                </a:lnTo>
                <a:lnTo>
                  <a:pt x="1046741" y="6873"/>
                </a:lnTo>
                <a:lnTo>
                  <a:pt x="1046741" y="0"/>
                </a:lnTo>
                <a:close/>
              </a:path>
              <a:path w="1047114" h="335280">
                <a:moveTo>
                  <a:pt x="13751" y="321484"/>
                </a:moveTo>
                <a:lnTo>
                  <a:pt x="6875" y="321484"/>
                </a:lnTo>
                <a:lnTo>
                  <a:pt x="13751" y="328358"/>
                </a:lnTo>
                <a:lnTo>
                  <a:pt x="13751" y="321484"/>
                </a:lnTo>
                <a:close/>
              </a:path>
              <a:path w="1047114" h="335280">
                <a:moveTo>
                  <a:pt x="1032990" y="321484"/>
                </a:moveTo>
                <a:lnTo>
                  <a:pt x="13751" y="321484"/>
                </a:lnTo>
                <a:lnTo>
                  <a:pt x="13751" y="328358"/>
                </a:lnTo>
                <a:lnTo>
                  <a:pt x="1032990" y="328358"/>
                </a:lnTo>
                <a:lnTo>
                  <a:pt x="1032990" y="321484"/>
                </a:lnTo>
                <a:close/>
              </a:path>
              <a:path w="1047114" h="335280">
                <a:moveTo>
                  <a:pt x="1032990" y="6873"/>
                </a:moveTo>
                <a:lnTo>
                  <a:pt x="1032990" y="328358"/>
                </a:lnTo>
                <a:lnTo>
                  <a:pt x="1039866" y="321484"/>
                </a:lnTo>
                <a:lnTo>
                  <a:pt x="1046741" y="321484"/>
                </a:lnTo>
                <a:lnTo>
                  <a:pt x="1046741" y="13747"/>
                </a:lnTo>
                <a:lnTo>
                  <a:pt x="1039866" y="13747"/>
                </a:lnTo>
                <a:lnTo>
                  <a:pt x="1032990" y="6873"/>
                </a:lnTo>
                <a:close/>
              </a:path>
              <a:path w="1047114" h="335280">
                <a:moveTo>
                  <a:pt x="1046741" y="321484"/>
                </a:moveTo>
                <a:lnTo>
                  <a:pt x="1039866" y="321484"/>
                </a:lnTo>
                <a:lnTo>
                  <a:pt x="1032990" y="328358"/>
                </a:lnTo>
                <a:lnTo>
                  <a:pt x="1046741" y="328358"/>
                </a:lnTo>
                <a:lnTo>
                  <a:pt x="1046741" y="321484"/>
                </a:lnTo>
                <a:close/>
              </a:path>
              <a:path w="1047114" h="335280">
                <a:moveTo>
                  <a:pt x="13751" y="6873"/>
                </a:moveTo>
                <a:lnTo>
                  <a:pt x="6875" y="13747"/>
                </a:lnTo>
                <a:lnTo>
                  <a:pt x="13751" y="13747"/>
                </a:lnTo>
                <a:lnTo>
                  <a:pt x="13751" y="6873"/>
                </a:lnTo>
                <a:close/>
              </a:path>
              <a:path w="1047114" h="335280">
                <a:moveTo>
                  <a:pt x="1032990" y="6873"/>
                </a:moveTo>
                <a:lnTo>
                  <a:pt x="13751" y="6873"/>
                </a:lnTo>
                <a:lnTo>
                  <a:pt x="13751" y="13747"/>
                </a:lnTo>
                <a:lnTo>
                  <a:pt x="1032990" y="13747"/>
                </a:lnTo>
                <a:lnTo>
                  <a:pt x="1032990" y="6873"/>
                </a:lnTo>
                <a:close/>
              </a:path>
              <a:path w="1047114" h="335280">
                <a:moveTo>
                  <a:pt x="1046741" y="6873"/>
                </a:moveTo>
                <a:lnTo>
                  <a:pt x="1032990" y="6873"/>
                </a:lnTo>
                <a:lnTo>
                  <a:pt x="1039866" y="13747"/>
                </a:lnTo>
                <a:lnTo>
                  <a:pt x="1046741" y="13747"/>
                </a:lnTo>
                <a:lnTo>
                  <a:pt x="1046741" y="6873"/>
                </a:lnTo>
                <a:close/>
              </a:path>
            </a:pathLst>
          </a:custGeom>
          <a:solidFill>
            <a:srgbClr val="000000"/>
          </a:solidFill>
        </p:spPr>
        <p:txBody>
          <a:bodyPr wrap="square" lIns="0" tIns="0" rIns="0" bIns="0" rtlCol="0"/>
          <a:lstStyle/>
          <a:p>
            <a:endParaRPr/>
          </a:p>
        </p:txBody>
      </p:sp>
      <p:sp>
        <p:nvSpPr>
          <p:cNvPr id="31" name="object 31"/>
          <p:cNvSpPr txBox="1"/>
          <p:nvPr/>
        </p:nvSpPr>
        <p:spPr>
          <a:xfrm>
            <a:off x="2972188" y="2425552"/>
            <a:ext cx="1033144" cy="174625"/>
          </a:xfrm>
          <a:prstGeom prst="rect">
            <a:avLst/>
          </a:prstGeom>
        </p:spPr>
        <p:txBody>
          <a:bodyPr vert="horz" wrap="square" lIns="0" tIns="15875" rIns="0" bIns="0" rtlCol="0">
            <a:spAutoFit/>
          </a:bodyPr>
          <a:lstStyle/>
          <a:p>
            <a:pPr marL="223520">
              <a:lnSpc>
                <a:spcPct val="100000"/>
              </a:lnSpc>
              <a:spcBef>
                <a:spcPts val="125"/>
              </a:spcBef>
            </a:pPr>
            <a:r>
              <a:rPr sz="950" spc="10" dirty="0">
                <a:latin typeface="Calibri"/>
                <a:cs typeface="Calibri"/>
              </a:rPr>
              <a:t>ALU3/BRU2</a:t>
            </a:r>
            <a:endParaRPr sz="950">
              <a:latin typeface="Calibri"/>
              <a:cs typeface="Calibri"/>
            </a:endParaRPr>
          </a:p>
        </p:txBody>
      </p:sp>
      <p:sp>
        <p:nvSpPr>
          <p:cNvPr id="32" name="object 32"/>
          <p:cNvSpPr/>
          <p:nvPr/>
        </p:nvSpPr>
        <p:spPr>
          <a:xfrm>
            <a:off x="2953349" y="2787610"/>
            <a:ext cx="1665614" cy="366026"/>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2972188" y="2797357"/>
            <a:ext cx="1623060" cy="321945"/>
          </a:xfrm>
          <a:custGeom>
            <a:avLst/>
            <a:gdLst/>
            <a:ahLst/>
            <a:cxnLst/>
            <a:rect l="l" t="t" r="r" b="b"/>
            <a:pathLst>
              <a:path w="1623060" h="321944">
                <a:moveTo>
                  <a:pt x="0" y="321498"/>
                </a:moveTo>
                <a:lnTo>
                  <a:pt x="1622504" y="321498"/>
                </a:lnTo>
                <a:lnTo>
                  <a:pt x="1622504" y="0"/>
                </a:lnTo>
                <a:lnTo>
                  <a:pt x="0" y="0"/>
                </a:lnTo>
                <a:lnTo>
                  <a:pt x="0" y="321498"/>
                </a:lnTo>
                <a:close/>
              </a:path>
            </a:pathLst>
          </a:custGeom>
          <a:solidFill>
            <a:srgbClr val="F1F1F1"/>
          </a:solidFill>
        </p:spPr>
        <p:txBody>
          <a:bodyPr wrap="square" lIns="0" tIns="0" rIns="0" bIns="0" rtlCol="0"/>
          <a:lstStyle/>
          <a:p>
            <a:endParaRPr/>
          </a:p>
        </p:txBody>
      </p:sp>
      <p:sp>
        <p:nvSpPr>
          <p:cNvPr id="34" name="object 34"/>
          <p:cNvSpPr/>
          <p:nvPr/>
        </p:nvSpPr>
        <p:spPr>
          <a:xfrm>
            <a:off x="2965312" y="2790497"/>
            <a:ext cx="1636395" cy="335280"/>
          </a:xfrm>
          <a:custGeom>
            <a:avLst/>
            <a:gdLst/>
            <a:ahLst/>
            <a:cxnLst/>
            <a:rect l="l" t="t" r="r" b="b"/>
            <a:pathLst>
              <a:path w="1636395" h="335280">
                <a:moveTo>
                  <a:pt x="1636324" y="0"/>
                </a:moveTo>
                <a:lnTo>
                  <a:pt x="0" y="0"/>
                </a:lnTo>
                <a:lnTo>
                  <a:pt x="0" y="335232"/>
                </a:lnTo>
                <a:lnTo>
                  <a:pt x="1636324" y="335232"/>
                </a:lnTo>
                <a:lnTo>
                  <a:pt x="1636324" y="328358"/>
                </a:lnTo>
                <a:lnTo>
                  <a:pt x="13751" y="328358"/>
                </a:lnTo>
                <a:lnTo>
                  <a:pt x="6875" y="321484"/>
                </a:lnTo>
                <a:lnTo>
                  <a:pt x="13751" y="321484"/>
                </a:lnTo>
                <a:lnTo>
                  <a:pt x="13751" y="13747"/>
                </a:lnTo>
                <a:lnTo>
                  <a:pt x="6875" y="13747"/>
                </a:lnTo>
                <a:lnTo>
                  <a:pt x="13751" y="6873"/>
                </a:lnTo>
                <a:lnTo>
                  <a:pt x="1636324" y="6873"/>
                </a:lnTo>
                <a:lnTo>
                  <a:pt x="1636324" y="0"/>
                </a:lnTo>
                <a:close/>
              </a:path>
              <a:path w="1636395" h="335280">
                <a:moveTo>
                  <a:pt x="13751" y="321484"/>
                </a:moveTo>
                <a:lnTo>
                  <a:pt x="6875" y="321484"/>
                </a:lnTo>
                <a:lnTo>
                  <a:pt x="13751" y="328358"/>
                </a:lnTo>
                <a:lnTo>
                  <a:pt x="13751" y="321484"/>
                </a:lnTo>
                <a:close/>
              </a:path>
              <a:path w="1636395" h="335280">
                <a:moveTo>
                  <a:pt x="1622573" y="321484"/>
                </a:moveTo>
                <a:lnTo>
                  <a:pt x="13751" y="321484"/>
                </a:lnTo>
                <a:lnTo>
                  <a:pt x="13751" y="328358"/>
                </a:lnTo>
                <a:lnTo>
                  <a:pt x="1622573" y="328358"/>
                </a:lnTo>
                <a:lnTo>
                  <a:pt x="1622573" y="321484"/>
                </a:lnTo>
                <a:close/>
              </a:path>
              <a:path w="1636395" h="335280">
                <a:moveTo>
                  <a:pt x="1622573" y="6873"/>
                </a:moveTo>
                <a:lnTo>
                  <a:pt x="1622573" y="328358"/>
                </a:lnTo>
                <a:lnTo>
                  <a:pt x="1629448" y="321484"/>
                </a:lnTo>
                <a:lnTo>
                  <a:pt x="1636324" y="321484"/>
                </a:lnTo>
                <a:lnTo>
                  <a:pt x="1636324" y="13747"/>
                </a:lnTo>
                <a:lnTo>
                  <a:pt x="1629448" y="13747"/>
                </a:lnTo>
                <a:lnTo>
                  <a:pt x="1622573" y="6873"/>
                </a:lnTo>
                <a:close/>
              </a:path>
              <a:path w="1636395" h="335280">
                <a:moveTo>
                  <a:pt x="1636324" y="321484"/>
                </a:moveTo>
                <a:lnTo>
                  <a:pt x="1629448" y="321484"/>
                </a:lnTo>
                <a:lnTo>
                  <a:pt x="1622573" y="328358"/>
                </a:lnTo>
                <a:lnTo>
                  <a:pt x="1636324" y="328358"/>
                </a:lnTo>
                <a:lnTo>
                  <a:pt x="1636324" y="321484"/>
                </a:lnTo>
                <a:close/>
              </a:path>
              <a:path w="1636395" h="335280">
                <a:moveTo>
                  <a:pt x="13751" y="6873"/>
                </a:moveTo>
                <a:lnTo>
                  <a:pt x="6875" y="13747"/>
                </a:lnTo>
                <a:lnTo>
                  <a:pt x="13751" y="13747"/>
                </a:lnTo>
                <a:lnTo>
                  <a:pt x="13751" y="6873"/>
                </a:lnTo>
                <a:close/>
              </a:path>
              <a:path w="1636395" h="335280">
                <a:moveTo>
                  <a:pt x="1622573" y="6873"/>
                </a:moveTo>
                <a:lnTo>
                  <a:pt x="13751" y="6873"/>
                </a:lnTo>
                <a:lnTo>
                  <a:pt x="13751" y="13747"/>
                </a:lnTo>
                <a:lnTo>
                  <a:pt x="1622573" y="13747"/>
                </a:lnTo>
                <a:lnTo>
                  <a:pt x="1622573" y="6873"/>
                </a:lnTo>
                <a:close/>
              </a:path>
              <a:path w="1636395" h="335280">
                <a:moveTo>
                  <a:pt x="1636324" y="6873"/>
                </a:moveTo>
                <a:lnTo>
                  <a:pt x="1622573" y="6873"/>
                </a:lnTo>
                <a:lnTo>
                  <a:pt x="1629448" y="13747"/>
                </a:lnTo>
                <a:lnTo>
                  <a:pt x="1636324" y="13747"/>
                </a:lnTo>
                <a:lnTo>
                  <a:pt x="1636324" y="6873"/>
                </a:lnTo>
                <a:close/>
              </a:path>
            </a:pathLst>
          </a:custGeom>
          <a:solidFill>
            <a:srgbClr val="000000"/>
          </a:solidFill>
        </p:spPr>
        <p:txBody>
          <a:bodyPr wrap="square" lIns="0" tIns="0" rIns="0" bIns="0" rtlCol="0"/>
          <a:lstStyle/>
          <a:p>
            <a:endParaRPr/>
          </a:p>
        </p:txBody>
      </p:sp>
      <p:sp>
        <p:nvSpPr>
          <p:cNvPr id="35" name="object 35"/>
          <p:cNvSpPr txBox="1"/>
          <p:nvPr/>
        </p:nvSpPr>
        <p:spPr>
          <a:xfrm>
            <a:off x="2972188" y="2860660"/>
            <a:ext cx="1623060" cy="174625"/>
          </a:xfrm>
          <a:prstGeom prst="rect">
            <a:avLst/>
          </a:prstGeom>
        </p:spPr>
        <p:txBody>
          <a:bodyPr vert="horz" wrap="square" lIns="0" tIns="15875" rIns="0" bIns="0" rtlCol="0">
            <a:spAutoFit/>
          </a:bodyPr>
          <a:lstStyle/>
          <a:p>
            <a:pPr marL="332740">
              <a:lnSpc>
                <a:spcPct val="100000"/>
              </a:lnSpc>
              <a:spcBef>
                <a:spcPts val="125"/>
              </a:spcBef>
            </a:pPr>
            <a:r>
              <a:rPr sz="950" spc="10" dirty="0">
                <a:latin typeface="Calibri"/>
                <a:cs typeface="Calibri"/>
              </a:rPr>
              <a:t>Integer</a:t>
            </a:r>
            <a:r>
              <a:rPr sz="950" dirty="0">
                <a:latin typeface="Calibri"/>
                <a:cs typeface="Calibri"/>
              </a:rPr>
              <a:t> </a:t>
            </a:r>
            <a:r>
              <a:rPr sz="950" spc="5" dirty="0">
                <a:latin typeface="Calibri"/>
                <a:cs typeface="Calibri"/>
              </a:rPr>
              <a:t>Multi-Cycle</a:t>
            </a:r>
            <a:endParaRPr sz="950">
              <a:latin typeface="Calibri"/>
              <a:cs typeface="Calibri"/>
            </a:endParaRPr>
          </a:p>
        </p:txBody>
      </p:sp>
      <p:sp>
        <p:nvSpPr>
          <p:cNvPr id="36" name="object 36"/>
          <p:cNvSpPr/>
          <p:nvPr/>
        </p:nvSpPr>
        <p:spPr>
          <a:xfrm>
            <a:off x="2953349" y="3230966"/>
            <a:ext cx="2923849" cy="366026"/>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2972188" y="3239682"/>
            <a:ext cx="2877185" cy="321945"/>
          </a:xfrm>
          <a:custGeom>
            <a:avLst/>
            <a:gdLst/>
            <a:ahLst/>
            <a:cxnLst/>
            <a:rect l="l" t="t" r="r" b="b"/>
            <a:pathLst>
              <a:path w="2877185" h="321945">
                <a:moveTo>
                  <a:pt x="0" y="321498"/>
                </a:moveTo>
                <a:lnTo>
                  <a:pt x="2877164" y="321498"/>
                </a:lnTo>
                <a:lnTo>
                  <a:pt x="2877164" y="0"/>
                </a:lnTo>
                <a:lnTo>
                  <a:pt x="0" y="0"/>
                </a:lnTo>
                <a:lnTo>
                  <a:pt x="0" y="321498"/>
                </a:lnTo>
                <a:close/>
              </a:path>
            </a:pathLst>
          </a:custGeom>
          <a:solidFill>
            <a:srgbClr val="F1F1F1"/>
          </a:solidFill>
        </p:spPr>
        <p:txBody>
          <a:bodyPr wrap="square" lIns="0" tIns="0" rIns="0" bIns="0" rtlCol="0"/>
          <a:lstStyle/>
          <a:p>
            <a:endParaRPr/>
          </a:p>
        </p:txBody>
      </p:sp>
      <p:sp>
        <p:nvSpPr>
          <p:cNvPr id="38" name="object 38"/>
          <p:cNvSpPr/>
          <p:nvPr/>
        </p:nvSpPr>
        <p:spPr>
          <a:xfrm>
            <a:off x="2965312" y="3232823"/>
            <a:ext cx="2891155" cy="335280"/>
          </a:xfrm>
          <a:custGeom>
            <a:avLst/>
            <a:gdLst/>
            <a:ahLst/>
            <a:cxnLst/>
            <a:rect l="l" t="t" r="r" b="b"/>
            <a:pathLst>
              <a:path w="2891154" h="335279">
                <a:moveTo>
                  <a:pt x="2890984" y="0"/>
                </a:moveTo>
                <a:lnTo>
                  <a:pt x="0" y="0"/>
                </a:lnTo>
                <a:lnTo>
                  <a:pt x="0" y="335232"/>
                </a:lnTo>
                <a:lnTo>
                  <a:pt x="2890984" y="335232"/>
                </a:lnTo>
                <a:lnTo>
                  <a:pt x="2890984" y="328358"/>
                </a:lnTo>
                <a:lnTo>
                  <a:pt x="13751" y="328358"/>
                </a:lnTo>
                <a:lnTo>
                  <a:pt x="6875" y="321484"/>
                </a:lnTo>
                <a:lnTo>
                  <a:pt x="13751" y="321484"/>
                </a:lnTo>
                <a:lnTo>
                  <a:pt x="13751" y="13747"/>
                </a:lnTo>
                <a:lnTo>
                  <a:pt x="6875" y="13747"/>
                </a:lnTo>
                <a:lnTo>
                  <a:pt x="13751" y="6873"/>
                </a:lnTo>
                <a:lnTo>
                  <a:pt x="2890984" y="6873"/>
                </a:lnTo>
                <a:lnTo>
                  <a:pt x="2890984" y="0"/>
                </a:lnTo>
                <a:close/>
              </a:path>
              <a:path w="2891154" h="335279">
                <a:moveTo>
                  <a:pt x="13751" y="321484"/>
                </a:moveTo>
                <a:lnTo>
                  <a:pt x="6875" y="321484"/>
                </a:lnTo>
                <a:lnTo>
                  <a:pt x="13751" y="328358"/>
                </a:lnTo>
                <a:lnTo>
                  <a:pt x="13751" y="321484"/>
                </a:lnTo>
                <a:close/>
              </a:path>
              <a:path w="2891154" h="335279">
                <a:moveTo>
                  <a:pt x="2877233" y="321484"/>
                </a:moveTo>
                <a:lnTo>
                  <a:pt x="13751" y="321484"/>
                </a:lnTo>
                <a:lnTo>
                  <a:pt x="13751" y="328358"/>
                </a:lnTo>
                <a:lnTo>
                  <a:pt x="2877233" y="328358"/>
                </a:lnTo>
                <a:lnTo>
                  <a:pt x="2877233" y="321484"/>
                </a:lnTo>
                <a:close/>
              </a:path>
              <a:path w="2891154" h="335279">
                <a:moveTo>
                  <a:pt x="2877233" y="6873"/>
                </a:moveTo>
                <a:lnTo>
                  <a:pt x="2877233" y="328358"/>
                </a:lnTo>
                <a:lnTo>
                  <a:pt x="2884108" y="321484"/>
                </a:lnTo>
                <a:lnTo>
                  <a:pt x="2890984" y="321484"/>
                </a:lnTo>
                <a:lnTo>
                  <a:pt x="2890984" y="13747"/>
                </a:lnTo>
                <a:lnTo>
                  <a:pt x="2884108" y="13747"/>
                </a:lnTo>
                <a:lnTo>
                  <a:pt x="2877233" y="6873"/>
                </a:lnTo>
                <a:close/>
              </a:path>
              <a:path w="2891154" h="335279">
                <a:moveTo>
                  <a:pt x="2890984" y="321484"/>
                </a:moveTo>
                <a:lnTo>
                  <a:pt x="2884108" y="321484"/>
                </a:lnTo>
                <a:lnTo>
                  <a:pt x="2877233" y="328358"/>
                </a:lnTo>
                <a:lnTo>
                  <a:pt x="2890984" y="328358"/>
                </a:lnTo>
                <a:lnTo>
                  <a:pt x="2890984" y="321484"/>
                </a:lnTo>
                <a:close/>
              </a:path>
              <a:path w="2891154" h="335279">
                <a:moveTo>
                  <a:pt x="13751" y="6873"/>
                </a:moveTo>
                <a:lnTo>
                  <a:pt x="6875" y="13747"/>
                </a:lnTo>
                <a:lnTo>
                  <a:pt x="13751" y="13747"/>
                </a:lnTo>
                <a:lnTo>
                  <a:pt x="13751" y="6873"/>
                </a:lnTo>
                <a:close/>
              </a:path>
              <a:path w="2891154" h="335279">
                <a:moveTo>
                  <a:pt x="2877233" y="6873"/>
                </a:moveTo>
                <a:lnTo>
                  <a:pt x="13751" y="6873"/>
                </a:lnTo>
                <a:lnTo>
                  <a:pt x="13751" y="13747"/>
                </a:lnTo>
                <a:lnTo>
                  <a:pt x="2877233" y="13747"/>
                </a:lnTo>
                <a:lnTo>
                  <a:pt x="2877233" y="6873"/>
                </a:lnTo>
                <a:close/>
              </a:path>
              <a:path w="2891154" h="335279">
                <a:moveTo>
                  <a:pt x="2890984" y="6873"/>
                </a:moveTo>
                <a:lnTo>
                  <a:pt x="2877233" y="6873"/>
                </a:lnTo>
                <a:lnTo>
                  <a:pt x="2884108" y="13747"/>
                </a:lnTo>
                <a:lnTo>
                  <a:pt x="2890984" y="13747"/>
                </a:lnTo>
                <a:lnTo>
                  <a:pt x="2890984" y="6873"/>
                </a:lnTo>
                <a:close/>
              </a:path>
            </a:pathLst>
          </a:custGeom>
          <a:solidFill>
            <a:srgbClr val="000000"/>
          </a:solidFill>
        </p:spPr>
        <p:txBody>
          <a:bodyPr wrap="square" lIns="0" tIns="0" rIns="0" bIns="0" rtlCol="0"/>
          <a:lstStyle/>
          <a:p>
            <a:endParaRPr/>
          </a:p>
        </p:txBody>
      </p:sp>
      <p:sp>
        <p:nvSpPr>
          <p:cNvPr id="39" name="object 39"/>
          <p:cNvSpPr txBox="1"/>
          <p:nvPr/>
        </p:nvSpPr>
        <p:spPr>
          <a:xfrm>
            <a:off x="2972188" y="3303467"/>
            <a:ext cx="2877185" cy="174625"/>
          </a:xfrm>
          <a:prstGeom prst="rect">
            <a:avLst/>
          </a:prstGeom>
        </p:spPr>
        <p:txBody>
          <a:bodyPr vert="horz" wrap="square" lIns="0" tIns="15875" rIns="0" bIns="0" rtlCol="0">
            <a:spAutoFit/>
          </a:bodyPr>
          <a:lstStyle/>
          <a:p>
            <a:pPr marL="6985" algn="ctr">
              <a:lnSpc>
                <a:spcPct val="100000"/>
              </a:lnSpc>
              <a:spcBef>
                <a:spcPts val="125"/>
              </a:spcBef>
            </a:pPr>
            <a:r>
              <a:rPr sz="950" spc="5" dirty="0">
                <a:latin typeface="Calibri"/>
                <a:cs typeface="Calibri"/>
              </a:rPr>
              <a:t>FP/ASIMD</a:t>
            </a:r>
            <a:r>
              <a:rPr sz="950" spc="20" dirty="0">
                <a:latin typeface="Calibri"/>
                <a:cs typeface="Calibri"/>
              </a:rPr>
              <a:t> </a:t>
            </a:r>
            <a:r>
              <a:rPr sz="950" spc="10" dirty="0">
                <a:latin typeface="Calibri"/>
                <a:cs typeface="Calibri"/>
              </a:rPr>
              <a:t>1</a:t>
            </a:r>
            <a:endParaRPr sz="950">
              <a:latin typeface="Calibri"/>
              <a:cs typeface="Calibri"/>
            </a:endParaRPr>
          </a:p>
        </p:txBody>
      </p:sp>
      <p:sp>
        <p:nvSpPr>
          <p:cNvPr id="40" name="object 40"/>
          <p:cNvSpPr/>
          <p:nvPr/>
        </p:nvSpPr>
        <p:spPr>
          <a:xfrm>
            <a:off x="2953349" y="3684634"/>
            <a:ext cx="2923849" cy="366026"/>
          </a:xfrm>
          <a:prstGeom prst="rect">
            <a:avLst/>
          </a:prstGeom>
          <a:blipFill>
            <a:blip r:embed="rId12" cstate="print"/>
            <a:stretch>
              <a:fillRect/>
            </a:stretch>
          </a:blipFill>
        </p:spPr>
        <p:txBody>
          <a:bodyPr wrap="square" lIns="0" tIns="0" rIns="0" bIns="0" rtlCol="0"/>
          <a:lstStyle/>
          <a:p>
            <a:endParaRPr/>
          </a:p>
        </p:txBody>
      </p:sp>
      <p:sp>
        <p:nvSpPr>
          <p:cNvPr id="41" name="object 41"/>
          <p:cNvSpPr/>
          <p:nvPr/>
        </p:nvSpPr>
        <p:spPr>
          <a:xfrm>
            <a:off x="2972188" y="3692662"/>
            <a:ext cx="2877185" cy="321945"/>
          </a:xfrm>
          <a:custGeom>
            <a:avLst/>
            <a:gdLst/>
            <a:ahLst/>
            <a:cxnLst/>
            <a:rect l="l" t="t" r="r" b="b"/>
            <a:pathLst>
              <a:path w="2877185" h="321945">
                <a:moveTo>
                  <a:pt x="0" y="321498"/>
                </a:moveTo>
                <a:lnTo>
                  <a:pt x="2877164" y="321498"/>
                </a:lnTo>
                <a:lnTo>
                  <a:pt x="2877164" y="0"/>
                </a:lnTo>
                <a:lnTo>
                  <a:pt x="0" y="0"/>
                </a:lnTo>
                <a:lnTo>
                  <a:pt x="0" y="321498"/>
                </a:lnTo>
                <a:close/>
              </a:path>
            </a:pathLst>
          </a:custGeom>
          <a:solidFill>
            <a:srgbClr val="F1F1F1"/>
          </a:solidFill>
        </p:spPr>
        <p:txBody>
          <a:bodyPr wrap="square" lIns="0" tIns="0" rIns="0" bIns="0" rtlCol="0"/>
          <a:lstStyle/>
          <a:p>
            <a:endParaRPr/>
          </a:p>
        </p:txBody>
      </p:sp>
      <p:sp>
        <p:nvSpPr>
          <p:cNvPr id="42" name="object 42"/>
          <p:cNvSpPr/>
          <p:nvPr/>
        </p:nvSpPr>
        <p:spPr>
          <a:xfrm>
            <a:off x="2965312" y="3685802"/>
            <a:ext cx="2891155" cy="335280"/>
          </a:xfrm>
          <a:custGeom>
            <a:avLst/>
            <a:gdLst/>
            <a:ahLst/>
            <a:cxnLst/>
            <a:rect l="l" t="t" r="r" b="b"/>
            <a:pathLst>
              <a:path w="2891154" h="335279">
                <a:moveTo>
                  <a:pt x="2890984" y="0"/>
                </a:moveTo>
                <a:lnTo>
                  <a:pt x="0" y="0"/>
                </a:lnTo>
                <a:lnTo>
                  <a:pt x="0" y="335232"/>
                </a:lnTo>
                <a:lnTo>
                  <a:pt x="2890984" y="335232"/>
                </a:lnTo>
                <a:lnTo>
                  <a:pt x="2890984" y="328358"/>
                </a:lnTo>
                <a:lnTo>
                  <a:pt x="13751" y="328358"/>
                </a:lnTo>
                <a:lnTo>
                  <a:pt x="6875" y="321484"/>
                </a:lnTo>
                <a:lnTo>
                  <a:pt x="13751" y="321484"/>
                </a:lnTo>
                <a:lnTo>
                  <a:pt x="13751" y="13747"/>
                </a:lnTo>
                <a:lnTo>
                  <a:pt x="6875" y="13747"/>
                </a:lnTo>
                <a:lnTo>
                  <a:pt x="13751" y="6873"/>
                </a:lnTo>
                <a:lnTo>
                  <a:pt x="2890984" y="6873"/>
                </a:lnTo>
                <a:lnTo>
                  <a:pt x="2890984" y="0"/>
                </a:lnTo>
                <a:close/>
              </a:path>
              <a:path w="2891154" h="335279">
                <a:moveTo>
                  <a:pt x="13751" y="321484"/>
                </a:moveTo>
                <a:lnTo>
                  <a:pt x="6875" y="321484"/>
                </a:lnTo>
                <a:lnTo>
                  <a:pt x="13751" y="328358"/>
                </a:lnTo>
                <a:lnTo>
                  <a:pt x="13751" y="321484"/>
                </a:lnTo>
                <a:close/>
              </a:path>
              <a:path w="2891154" h="335279">
                <a:moveTo>
                  <a:pt x="2877233" y="321484"/>
                </a:moveTo>
                <a:lnTo>
                  <a:pt x="13751" y="321484"/>
                </a:lnTo>
                <a:lnTo>
                  <a:pt x="13751" y="328358"/>
                </a:lnTo>
                <a:lnTo>
                  <a:pt x="2877233" y="328358"/>
                </a:lnTo>
                <a:lnTo>
                  <a:pt x="2877233" y="321484"/>
                </a:lnTo>
                <a:close/>
              </a:path>
              <a:path w="2891154" h="335279">
                <a:moveTo>
                  <a:pt x="2877233" y="6873"/>
                </a:moveTo>
                <a:lnTo>
                  <a:pt x="2877233" y="328358"/>
                </a:lnTo>
                <a:lnTo>
                  <a:pt x="2884108" y="321484"/>
                </a:lnTo>
                <a:lnTo>
                  <a:pt x="2890984" y="321484"/>
                </a:lnTo>
                <a:lnTo>
                  <a:pt x="2890984" y="13747"/>
                </a:lnTo>
                <a:lnTo>
                  <a:pt x="2884108" y="13747"/>
                </a:lnTo>
                <a:lnTo>
                  <a:pt x="2877233" y="6873"/>
                </a:lnTo>
                <a:close/>
              </a:path>
              <a:path w="2891154" h="335279">
                <a:moveTo>
                  <a:pt x="2890984" y="321484"/>
                </a:moveTo>
                <a:lnTo>
                  <a:pt x="2884108" y="321484"/>
                </a:lnTo>
                <a:lnTo>
                  <a:pt x="2877233" y="328358"/>
                </a:lnTo>
                <a:lnTo>
                  <a:pt x="2890984" y="328358"/>
                </a:lnTo>
                <a:lnTo>
                  <a:pt x="2890984" y="321484"/>
                </a:lnTo>
                <a:close/>
              </a:path>
              <a:path w="2891154" h="335279">
                <a:moveTo>
                  <a:pt x="13751" y="6873"/>
                </a:moveTo>
                <a:lnTo>
                  <a:pt x="6875" y="13747"/>
                </a:lnTo>
                <a:lnTo>
                  <a:pt x="13751" y="13747"/>
                </a:lnTo>
                <a:lnTo>
                  <a:pt x="13751" y="6873"/>
                </a:lnTo>
                <a:close/>
              </a:path>
              <a:path w="2891154" h="335279">
                <a:moveTo>
                  <a:pt x="2877233" y="6873"/>
                </a:moveTo>
                <a:lnTo>
                  <a:pt x="13751" y="6873"/>
                </a:lnTo>
                <a:lnTo>
                  <a:pt x="13751" y="13747"/>
                </a:lnTo>
                <a:lnTo>
                  <a:pt x="2877233" y="13747"/>
                </a:lnTo>
                <a:lnTo>
                  <a:pt x="2877233" y="6873"/>
                </a:lnTo>
                <a:close/>
              </a:path>
              <a:path w="2891154" h="335279">
                <a:moveTo>
                  <a:pt x="2890984" y="6873"/>
                </a:moveTo>
                <a:lnTo>
                  <a:pt x="2877233" y="6873"/>
                </a:lnTo>
                <a:lnTo>
                  <a:pt x="2884108" y="13747"/>
                </a:lnTo>
                <a:lnTo>
                  <a:pt x="2890984" y="13747"/>
                </a:lnTo>
                <a:lnTo>
                  <a:pt x="2890984" y="6873"/>
                </a:lnTo>
                <a:close/>
              </a:path>
            </a:pathLst>
          </a:custGeom>
          <a:solidFill>
            <a:srgbClr val="000000"/>
          </a:solidFill>
        </p:spPr>
        <p:txBody>
          <a:bodyPr wrap="square" lIns="0" tIns="0" rIns="0" bIns="0" rtlCol="0"/>
          <a:lstStyle/>
          <a:p>
            <a:endParaRPr/>
          </a:p>
        </p:txBody>
      </p:sp>
      <p:sp>
        <p:nvSpPr>
          <p:cNvPr id="43" name="object 43"/>
          <p:cNvSpPr txBox="1"/>
          <p:nvPr/>
        </p:nvSpPr>
        <p:spPr>
          <a:xfrm>
            <a:off x="2972188" y="3757133"/>
            <a:ext cx="2877185" cy="174625"/>
          </a:xfrm>
          <a:prstGeom prst="rect">
            <a:avLst/>
          </a:prstGeom>
        </p:spPr>
        <p:txBody>
          <a:bodyPr vert="horz" wrap="square" lIns="0" tIns="15875" rIns="0" bIns="0" rtlCol="0">
            <a:spAutoFit/>
          </a:bodyPr>
          <a:lstStyle/>
          <a:p>
            <a:pPr marL="6985" algn="ctr">
              <a:lnSpc>
                <a:spcPct val="100000"/>
              </a:lnSpc>
              <a:spcBef>
                <a:spcPts val="125"/>
              </a:spcBef>
            </a:pPr>
            <a:r>
              <a:rPr sz="950" spc="5" dirty="0">
                <a:latin typeface="Calibri"/>
                <a:cs typeface="Calibri"/>
              </a:rPr>
              <a:t>FP/ASIMD</a:t>
            </a:r>
            <a:r>
              <a:rPr sz="950" spc="20" dirty="0">
                <a:latin typeface="Calibri"/>
                <a:cs typeface="Calibri"/>
              </a:rPr>
              <a:t> </a:t>
            </a:r>
            <a:r>
              <a:rPr sz="950" spc="10" dirty="0">
                <a:latin typeface="Calibri"/>
                <a:cs typeface="Calibri"/>
              </a:rPr>
              <a:t>2</a:t>
            </a:r>
            <a:endParaRPr sz="950">
              <a:latin typeface="Calibri"/>
              <a:cs typeface="Calibri"/>
            </a:endParaRPr>
          </a:p>
        </p:txBody>
      </p:sp>
      <p:sp>
        <p:nvSpPr>
          <p:cNvPr id="44" name="object 44"/>
          <p:cNvSpPr/>
          <p:nvPr/>
        </p:nvSpPr>
        <p:spPr>
          <a:xfrm>
            <a:off x="2937879" y="4107369"/>
            <a:ext cx="1696554" cy="396958"/>
          </a:xfrm>
          <a:prstGeom prst="rect">
            <a:avLst/>
          </a:prstGeom>
          <a:blipFill>
            <a:blip r:embed="rId13" cstate="print"/>
            <a:stretch>
              <a:fillRect/>
            </a:stretch>
          </a:blipFill>
        </p:spPr>
        <p:txBody>
          <a:bodyPr wrap="square" lIns="0" tIns="0" rIns="0" bIns="0" rtlCol="0"/>
          <a:lstStyle/>
          <a:p>
            <a:endParaRPr/>
          </a:p>
        </p:txBody>
      </p:sp>
      <p:sp>
        <p:nvSpPr>
          <p:cNvPr id="45" name="object 45"/>
          <p:cNvSpPr/>
          <p:nvPr/>
        </p:nvSpPr>
        <p:spPr>
          <a:xfrm>
            <a:off x="2972188" y="4131069"/>
            <a:ext cx="1623060" cy="321945"/>
          </a:xfrm>
          <a:custGeom>
            <a:avLst/>
            <a:gdLst/>
            <a:ahLst/>
            <a:cxnLst/>
            <a:rect l="l" t="t" r="r" b="b"/>
            <a:pathLst>
              <a:path w="1623060" h="321945">
                <a:moveTo>
                  <a:pt x="0" y="321498"/>
                </a:moveTo>
                <a:lnTo>
                  <a:pt x="1622504" y="321498"/>
                </a:lnTo>
                <a:lnTo>
                  <a:pt x="1622504" y="0"/>
                </a:lnTo>
                <a:lnTo>
                  <a:pt x="0" y="0"/>
                </a:lnTo>
                <a:lnTo>
                  <a:pt x="0" y="321498"/>
                </a:lnTo>
                <a:close/>
              </a:path>
            </a:pathLst>
          </a:custGeom>
          <a:solidFill>
            <a:srgbClr val="F1F1F1"/>
          </a:solidFill>
        </p:spPr>
        <p:txBody>
          <a:bodyPr wrap="square" lIns="0" tIns="0" rIns="0" bIns="0" rtlCol="0"/>
          <a:lstStyle/>
          <a:p>
            <a:endParaRPr/>
          </a:p>
        </p:txBody>
      </p:sp>
      <p:sp>
        <p:nvSpPr>
          <p:cNvPr id="46" name="object 46"/>
          <p:cNvSpPr/>
          <p:nvPr/>
        </p:nvSpPr>
        <p:spPr>
          <a:xfrm>
            <a:off x="2965312" y="4124209"/>
            <a:ext cx="1636395" cy="335280"/>
          </a:xfrm>
          <a:custGeom>
            <a:avLst/>
            <a:gdLst/>
            <a:ahLst/>
            <a:cxnLst/>
            <a:rect l="l" t="t" r="r" b="b"/>
            <a:pathLst>
              <a:path w="1636395" h="335279">
                <a:moveTo>
                  <a:pt x="1636324" y="0"/>
                </a:moveTo>
                <a:lnTo>
                  <a:pt x="0" y="0"/>
                </a:lnTo>
                <a:lnTo>
                  <a:pt x="0" y="335232"/>
                </a:lnTo>
                <a:lnTo>
                  <a:pt x="1636324" y="335232"/>
                </a:lnTo>
                <a:lnTo>
                  <a:pt x="1636324" y="328358"/>
                </a:lnTo>
                <a:lnTo>
                  <a:pt x="13751" y="328358"/>
                </a:lnTo>
                <a:lnTo>
                  <a:pt x="6875" y="321484"/>
                </a:lnTo>
                <a:lnTo>
                  <a:pt x="13751" y="321484"/>
                </a:lnTo>
                <a:lnTo>
                  <a:pt x="13751" y="13747"/>
                </a:lnTo>
                <a:lnTo>
                  <a:pt x="6875" y="13747"/>
                </a:lnTo>
                <a:lnTo>
                  <a:pt x="13751" y="6873"/>
                </a:lnTo>
                <a:lnTo>
                  <a:pt x="1636324" y="6873"/>
                </a:lnTo>
                <a:lnTo>
                  <a:pt x="1636324" y="0"/>
                </a:lnTo>
                <a:close/>
              </a:path>
              <a:path w="1636395" h="335279">
                <a:moveTo>
                  <a:pt x="13751" y="321484"/>
                </a:moveTo>
                <a:lnTo>
                  <a:pt x="6875" y="321484"/>
                </a:lnTo>
                <a:lnTo>
                  <a:pt x="13751" y="328358"/>
                </a:lnTo>
                <a:lnTo>
                  <a:pt x="13751" y="321484"/>
                </a:lnTo>
                <a:close/>
              </a:path>
              <a:path w="1636395" h="335279">
                <a:moveTo>
                  <a:pt x="1622573" y="321484"/>
                </a:moveTo>
                <a:lnTo>
                  <a:pt x="13751" y="321484"/>
                </a:lnTo>
                <a:lnTo>
                  <a:pt x="13751" y="328358"/>
                </a:lnTo>
                <a:lnTo>
                  <a:pt x="1622573" y="328358"/>
                </a:lnTo>
                <a:lnTo>
                  <a:pt x="1622573" y="321484"/>
                </a:lnTo>
                <a:close/>
              </a:path>
              <a:path w="1636395" h="335279">
                <a:moveTo>
                  <a:pt x="1622573" y="6873"/>
                </a:moveTo>
                <a:lnTo>
                  <a:pt x="1622573" y="328358"/>
                </a:lnTo>
                <a:lnTo>
                  <a:pt x="1629448" y="321484"/>
                </a:lnTo>
                <a:lnTo>
                  <a:pt x="1636324" y="321484"/>
                </a:lnTo>
                <a:lnTo>
                  <a:pt x="1636324" y="13747"/>
                </a:lnTo>
                <a:lnTo>
                  <a:pt x="1629448" y="13747"/>
                </a:lnTo>
                <a:lnTo>
                  <a:pt x="1622573" y="6873"/>
                </a:lnTo>
                <a:close/>
              </a:path>
              <a:path w="1636395" h="335279">
                <a:moveTo>
                  <a:pt x="1636324" y="321484"/>
                </a:moveTo>
                <a:lnTo>
                  <a:pt x="1629448" y="321484"/>
                </a:lnTo>
                <a:lnTo>
                  <a:pt x="1622573" y="328358"/>
                </a:lnTo>
                <a:lnTo>
                  <a:pt x="1636324" y="328358"/>
                </a:lnTo>
                <a:lnTo>
                  <a:pt x="1636324" y="321484"/>
                </a:lnTo>
                <a:close/>
              </a:path>
              <a:path w="1636395" h="335279">
                <a:moveTo>
                  <a:pt x="13751" y="6873"/>
                </a:moveTo>
                <a:lnTo>
                  <a:pt x="6875" y="13747"/>
                </a:lnTo>
                <a:lnTo>
                  <a:pt x="13751" y="13747"/>
                </a:lnTo>
                <a:lnTo>
                  <a:pt x="13751" y="6873"/>
                </a:lnTo>
                <a:close/>
              </a:path>
              <a:path w="1636395" h="335279">
                <a:moveTo>
                  <a:pt x="1622573" y="6873"/>
                </a:moveTo>
                <a:lnTo>
                  <a:pt x="13751" y="6873"/>
                </a:lnTo>
                <a:lnTo>
                  <a:pt x="13751" y="13747"/>
                </a:lnTo>
                <a:lnTo>
                  <a:pt x="1622573" y="13747"/>
                </a:lnTo>
                <a:lnTo>
                  <a:pt x="1622573" y="6873"/>
                </a:lnTo>
                <a:close/>
              </a:path>
              <a:path w="1636395" h="335279">
                <a:moveTo>
                  <a:pt x="1636324" y="6873"/>
                </a:moveTo>
                <a:lnTo>
                  <a:pt x="1622573" y="6873"/>
                </a:lnTo>
                <a:lnTo>
                  <a:pt x="1629448" y="13747"/>
                </a:lnTo>
                <a:lnTo>
                  <a:pt x="1636324" y="13747"/>
                </a:lnTo>
                <a:lnTo>
                  <a:pt x="1636324" y="6873"/>
                </a:lnTo>
                <a:close/>
              </a:path>
            </a:pathLst>
          </a:custGeom>
          <a:solidFill>
            <a:srgbClr val="000000"/>
          </a:solidFill>
        </p:spPr>
        <p:txBody>
          <a:bodyPr wrap="square" lIns="0" tIns="0" rIns="0" bIns="0" rtlCol="0"/>
          <a:lstStyle/>
          <a:p>
            <a:endParaRPr/>
          </a:p>
        </p:txBody>
      </p:sp>
      <p:sp>
        <p:nvSpPr>
          <p:cNvPr id="47" name="object 47"/>
          <p:cNvSpPr txBox="1"/>
          <p:nvPr/>
        </p:nvSpPr>
        <p:spPr>
          <a:xfrm>
            <a:off x="2972188" y="4196228"/>
            <a:ext cx="1623060" cy="174625"/>
          </a:xfrm>
          <a:prstGeom prst="rect">
            <a:avLst/>
          </a:prstGeom>
        </p:spPr>
        <p:txBody>
          <a:bodyPr vert="horz" wrap="square" lIns="0" tIns="15875" rIns="0" bIns="0" rtlCol="0">
            <a:spAutoFit/>
          </a:bodyPr>
          <a:lstStyle/>
          <a:p>
            <a:pPr marL="489584">
              <a:lnSpc>
                <a:spcPct val="100000"/>
              </a:lnSpc>
              <a:spcBef>
                <a:spcPts val="125"/>
              </a:spcBef>
            </a:pPr>
            <a:r>
              <a:rPr sz="950" spc="5" dirty="0">
                <a:latin typeface="Calibri"/>
                <a:cs typeface="Calibri"/>
              </a:rPr>
              <a:t>Load/Store</a:t>
            </a:r>
            <a:r>
              <a:rPr sz="950" dirty="0">
                <a:latin typeface="Calibri"/>
                <a:cs typeface="Calibri"/>
              </a:rPr>
              <a:t> </a:t>
            </a:r>
            <a:r>
              <a:rPr sz="950" spc="10" dirty="0">
                <a:latin typeface="Calibri"/>
                <a:cs typeface="Calibri"/>
              </a:rPr>
              <a:t>0</a:t>
            </a:r>
            <a:endParaRPr sz="950">
              <a:latin typeface="Calibri"/>
              <a:cs typeface="Calibri"/>
            </a:endParaRPr>
          </a:p>
        </p:txBody>
      </p:sp>
      <p:sp>
        <p:nvSpPr>
          <p:cNvPr id="48" name="object 48"/>
          <p:cNvSpPr/>
          <p:nvPr/>
        </p:nvSpPr>
        <p:spPr>
          <a:xfrm>
            <a:off x="2953349" y="4591953"/>
            <a:ext cx="1665614" cy="366026"/>
          </a:xfrm>
          <a:prstGeom prst="rect">
            <a:avLst/>
          </a:prstGeom>
          <a:blipFill>
            <a:blip r:embed="rId14" cstate="print"/>
            <a:stretch>
              <a:fillRect/>
            </a:stretch>
          </a:blipFill>
        </p:spPr>
        <p:txBody>
          <a:bodyPr wrap="square" lIns="0" tIns="0" rIns="0" bIns="0" rtlCol="0"/>
          <a:lstStyle/>
          <a:p>
            <a:endParaRPr/>
          </a:p>
        </p:txBody>
      </p:sp>
      <p:sp>
        <p:nvSpPr>
          <p:cNvPr id="49" name="object 49"/>
          <p:cNvSpPr/>
          <p:nvPr/>
        </p:nvSpPr>
        <p:spPr>
          <a:xfrm>
            <a:off x="2972188" y="4598717"/>
            <a:ext cx="1623060" cy="321945"/>
          </a:xfrm>
          <a:custGeom>
            <a:avLst/>
            <a:gdLst/>
            <a:ahLst/>
            <a:cxnLst/>
            <a:rect l="l" t="t" r="r" b="b"/>
            <a:pathLst>
              <a:path w="1623060" h="321945">
                <a:moveTo>
                  <a:pt x="0" y="321498"/>
                </a:moveTo>
                <a:lnTo>
                  <a:pt x="1622504" y="321498"/>
                </a:lnTo>
                <a:lnTo>
                  <a:pt x="1622504" y="0"/>
                </a:lnTo>
                <a:lnTo>
                  <a:pt x="0" y="0"/>
                </a:lnTo>
                <a:lnTo>
                  <a:pt x="0" y="321498"/>
                </a:lnTo>
                <a:close/>
              </a:path>
            </a:pathLst>
          </a:custGeom>
          <a:solidFill>
            <a:srgbClr val="F1F1F1"/>
          </a:solidFill>
        </p:spPr>
        <p:txBody>
          <a:bodyPr wrap="square" lIns="0" tIns="0" rIns="0" bIns="0" rtlCol="0"/>
          <a:lstStyle/>
          <a:p>
            <a:endParaRPr/>
          </a:p>
        </p:txBody>
      </p:sp>
      <p:sp>
        <p:nvSpPr>
          <p:cNvPr id="50" name="object 50"/>
          <p:cNvSpPr/>
          <p:nvPr/>
        </p:nvSpPr>
        <p:spPr>
          <a:xfrm>
            <a:off x="2965312" y="4591830"/>
            <a:ext cx="1636395" cy="335280"/>
          </a:xfrm>
          <a:custGeom>
            <a:avLst/>
            <a:gdLst/>
            <a:ahLst/>
            <a:cxnLst/>
            <a:rect l="l" t="t" r="r" b="b"/>
            <a:pathLst>
              <a:path w="1636395" h="335279">
                <a:moveTo>
                  <a:pt x="1636324" y="0"/>
                </a:moveTo>
                <a:lnTo>
                  <a:pt x="0" y="0"/>
                </a:lnTo>
                <a:lnTo>
                  <a:pt x="0" y="335259"/>
                </a:lnTo>
                <a:lnTo>
                  <a:pt x="1636324" y="335259"/>
                </a:lnTo>
                <a:lnTo>
                  <a:pt x="1636324" y="328386"/>
                </a:lnTo>
                <a:lnTo>
                  <a:pt x="13751" y="328386"/>
                </a:lnTo>
                <a:lnTo>
                  <a:pt x="6875" y="321512"/>
                </a:lnTo>
                <a:lnTo>
                  <a:pt x="13751" y="321512"/>
                </a:lnTo>
                <a:lnTo>
                  <a:pt x="13751" y="13747"/>
                </a:lnTo>
                <a:lnTo>
                  <a:pt x="6875" y="13747"/>
                </a:lnTo>
                <a:lnTo>
                  <a:pt x="13751" y="6873"/>
                </a:lnTo>
                <a:lnTo>
                  <a:pt x="1636324" y="6873"/>
                </a:lnTo>
                <a:lnTo>
                  <a:pt x="1636324" y="0"/>
                </a:lnTo>
                <a:close/>
              </a:path>
              <a:path w="1636395" h="335279">
                <a:moveTo>
                  <a:pt x="13751" y="321512"/>
                </a:moveTo>
                <a:lnTo>
                  <a:pt x="6875" y="321512"/>
                </a:lnTo>
                <a:lnTo>
                  <a:pt x="13751" y="328386"/>
                </a:lnTo>
                <a:lnTo>
                  <a:pt x="13751" y="321512"/>
                </a:lnTo>
                <a:close/>
              </a:path>
              <a:path w="1636395" h="335279">
                <a:moveTo>
                  <a:pt x="1622573" y="321512"/>
                </a:moveTo>
                <a:lnTo>
                  <a:pt x="13751" y="321512"/>
                </a:lnTo>
                <a:lnTo>
                  <a:pt x="13751" y="328386"/>
                </a:lnTo>
                <a:lnTo>
                  <a:pt x="1622573" y="328386"/>
                </a:lnTo>
                <a:lnTo>
                  <a:pt x="1622573" y="321512"/>
                </a:lnTo>
                <a:close/>
              </a:path>
              <a:path w="1636395" h="335279">
                <a:moveTo>
                  <a:pt x="1622573" y="6873"/>
                </a:moveTo>
                <a:lnTo>
                  <a:pt x="1622573" y="328386"/>
                </a:lnTo>
                <a:lnTo>
                  <a:pt x="1629448" y="321512"/>
                </a:lnTo>
                <a:lnTo>
                  <a:pt x="1636324" y="321512"/>
                </a:lnTo>
                <a:lnTo>
                  <a:pt x="1636324" y="13747"/>
                </a:lnTo>
                <a:lnTo>
                  <a:pt x="1629448" y="13747"/>
                </a:lnTo>
                <a:lnTo>
                  <a:pt x="1622573" y="6873"/>
                </a:lnTo>
                <a:close/>
              </a:path>
              <a:path w="1636395" h="335279">
                <a:moveTo>
                  <a:pt x="1636324" y="321512"/>
                </a:moveTo>
                <a:lnTo>
                  <a:pt x="1629448" y="321512"/>
                </a:lnTo>
                <a:lnTo>
                  <a:pt x="1622573" y="328386"/>
                </a:lnTo>
                <a:lnTo>
                  <a:pt x="1636324" y="328386"/>
                </a:lnTo>
                <a:lnTo>
                  <a:pt x="1636324" y="321512"/>
                </a:lnTo>
                <a:close/>
              </a:path>
              <a:path w="1636395" h="335279">
                <a:moveTo>
                  <a:pt x="13751" y="6873"/>
                </a:moveTo>
                <a:lnTo>
                  <a:pt x="6875" y="13747"/>
                </a:lnTo>
                <a:lnTo>
                  <a:pt x="13751" y="13747"/>
                </a:lnTo>
                <a:lnTo>
                  <a:pt x="13751" y="6873"/>
                </a:lnTo>
                <a:close/>
              </a:path>
              <a:path w="1636395" h="335279">
                <a:moveTo>
                  <a:pt x="1622573" y="6873"/>
                </a:moveTo>
                <a:lnTo>
                  <a:pt x="13751" y="6873"/>
                </a:lnTo>
                <a:lnTo>
                  <a:pt x="13751" y="13747"/>
                </a:lnTo>
                <a:lnTo>
                  <a:pt x="1622573" y="13747"/>
                </a:lnTo>
                <a:lnTo>
                  <a:pt x="1622573" y="6873"/>
                </a:lnTo>
                <a:close/>
              </a:path>
              <a:path w="1636395" h="335279">
                <a:moveTo>
                  <a:pt x="1636324" y="6873"/>
                </a:moveTo>
                <a:lnTo>
                  <a:pt x="1622573" y="6873"/>
                </a:lnTo>
                <a:lnTo>
                  <a:pt x="1629448" y="13747"/>
                </a:lnTo>
                <a:lnTo>
                  <a:pt x="1636324" y="13747"/>
                </a:lnTo>
                <a:lnTo>
                  <a:pt x="1636324" y="6873"/>
                </a:lnTo>
                <a:close/>
              </a:path>
            </a:pathLst>
          </a:custGeom>
          <a:solidFill>
            <a:srgbClr val="000000"/>
          </a:solidFill>
        </p:spPr>
        <p:txBody>
          <a:bodyPr wrap="square" lIns="0" tIns="0" rIns="0" bIns="0" rtlCol="0"/>
          <a:lstStyle/>
          <a:p>
            <a:endParaRPr/>
          </a:p>
        </p:txBody>
      </p:sp>
      <p:sp>
        <p:nvSpPr>
          <p:cNvPr id="51" name="object 51"/>
          <p:cNvSpPr txBox="1"/>
          <p:nvPr/>
        </p:nvSpPr>
        <p:spPr>
          <a:xfrm>
            <a:off x="2972188" y="4664488"/>
            <a:ext cx="1623060" cy="174625"/>
          </a:xfrm>
          <a:prstGeom prst="rect">
            <a:avLst/>
          </a:prstGeom>
        </p:spPr>
        <p:txBody>
          <a:bodyPr vert="horz" wrap="square" lIns="0" tIns="15875" rIns="0" bIns="0" rtlCol="0">
            <a:spAutoFit/>
          </a:bodyPr>
          <a:lstStyle/>
          <a:p>
            <a:pPr marL="489584">
              <a:lnSpc>
                <a:spcPct val="100000"/>
              </a:lnSpc>
              <a:spcBef>
                <a:spcPts val="125"/>
              </a:spcBef>
            </a:pPr>
            <a:r>
              <a:rPr sz="950" spc="5" dirty="0">
                <a:latin typeface="Calibri"/>
                <a:cs typeface="Calibri"/>
              </a:rPr>
              <a:t>Load/Store</a:t>
            </a:r>
            <a:r>
              <a:rPr sz="950" dirty="0">
                <a:latin typeface="Calibri"/>
                <a:cs typeface="Calibri"/>
              </a:rPr>
              <a:t> </a:t>
            </a:r>
            <a:r>
              <a:rPr sz="950" spc="10" dirty="0">
                <a:latin typeface="Calibri"/>
                <a:cs typeface="Calibri"/>
              </a:rPr>
              <a:t>1</a:t>
            </a:r>
            <a:endParaRPr sz="950">
              <a:latin typeface="Calibri"/>
              <a:cs typeface="Calibri"/>
            </a:endParaRPr>
          </a:p>
        </p:txBody>
      </p:sp>
      <p:sp>
        <p:nvSpPr>
          <p:cNvPr id="52" name="object 52"/>
          <p:cNvSpPr/>
          <p:nvPr/>
        </p:nvSpPr>
        <p:spPr>
          <a:xfrm>
            <a:off x="730810" y="5086860"/>
            <a:ext cx="1531540" cy="257765"/>
          </a:xfrm>
          <a:prstGeom prst="rect">
            <a:avLst/>
          </a:prstGeom>
          <a:blipFill>
            <a:blip r:embed="rId15" cstate="print"/>
            <a:stretch>
              <a:fillRect/>
            </a:stretch>
          </a:blipFill>
        </p:spPr>
        <p:txBody>
          <a:bodyPr wrap="square" lIns="0" tIns="0" rIns="0" bIns="0" rtlCol="0"/>
          <a:lstStyle/>
          <a:p>
            <a:endParaRPr/>
          </a:p>
        </p:txBody>
      </p:sp>
      <p:sp>
        <p:nvSpPr>
          <p:cNvPr id="53" name="object 53"/>
          <p:cNvSpPr/>
          <p:nvPr/>
        </p:nvSpPr>
        <p:spPr>
          <a:xfrm>
            <a:off x="743045" y="5090712"/>
            <a:ext cx="1501140" cy="224154"/>
          </a:xfrm>
          <a:custGeom>
            <a:avLst/>
            <a:gdLst/>
            <a:ahLst/>
            <a:cxnLst/>
            <a:rect l="l" t="t" r="r" b="b"/>
            <a:pathLst>
              <a:path w="1501139" h="224154">
                <a:moveTo>
                  <a:pt x="0" y="224070"/>
                </a:moveTo>
                <a:lnTo>
                  <a:pt x="1500737" y="224070"/>
                </a:lnTo>
                <a:lnTo>
                  <a:pt x="1500737" y="0"/>
                </a:lnTo>
                <a:lnTo>
                  <a:pt x="0" y="0"/>
                </a:lnTo>
                <a:lnTo>
                  <a:pt x="0" y="224070"/>
                </a:lnTo>
                <a:close/>
              </a:path>
            </a:pathLst>
          </a:custGeom>
          <a:solidFill>
            <a:srgbClr val="D5D0C2"/>
          </a:solidFill>
        </p:spPr>
        <p:txBody>
          <a:bodyPr wrap="square" lIns="0" tIns="0" rIns="0" bIns="0" rtlCol="0"/>
          <a:lstStyle/>
          <a:p>
            <a:endParaRPr/>
          </a:p>
        </p:txBody>
      </p:sp>
      <p:sp>
        <p:nvSpPr>
          <p:cNvPr id="54" name="object 54"/>
          <p:cNvSpPr txBox="1"/>
          <p:nvPr/>
        </p:nvSpPr>
        <p:spPr>
          <a:xfrm>
            <a:off x="743045" y="5079490"/>
            <a:ext cx="1501140" cy="224154"/>
          </a:xfrm>
          <a:prstGeom prst="rect">
            <a:avLst/>
          </a:prstGeom>
        </p:spPr>
        <p:txBody>
          <a:bodyPr vert="horz" wrap="square" lIns="0" tIns="12700" rIns="0" bIns="0" rtlCol="0">
            <a:spAutoFit/>
          </a:bodyPr>
          <a:lstStyle/>
          <a:p>
            <a:pPr marL="422275">
              <a:lnSpc>
                <a:spcPct val="100000"/>
              </a:lnSpc>
              <a:spcBef>
                <a:spcPts val="100"/>
              </a:spcBef>
            </a:pPr>
            <a:r>
              <a:rPr sz="1300" dirty="0">
                <a:latin typeface="Calibri"/>
                <a:cs typeface="Calibri"/>
              </a:rPr>
              <a:t>IN</a:t>
            </a:r>
            <a:r>
              <a:rPr sz="1300" spc="-10" dirty="0">
                <a:latin typeface="Calibri"/>
                <a:cs typeface="Calibri"/>
              </a:rPr>
              <a:t> </a:t>
            </a:r>
            <a:r>
              <a:rPr sz="1300" spc="-5" dirty="0">
                <a:latin typeface="Calibri"/>
                <a:cs typeface="Calibri"/>
              </a:rPr>
              <a:t>ORDER</a:t>
            </a:r>
            <a:endParaRPr sz="1300">
              <a:latin typeface="Calibri"/>
              <a:cs typeface="Calibri"/>
            </a:endParaRPr>
          </a:p>
        </p:txBody>
      </p:sp>
      <p:sp>
        <p:nvSpPr>
          <p:cNvPr id="55" name="object 55"/>
          <p:cNvSpPr/>
          <p:nvPr/>
        </p:nvSpPr>
        <p:spPr>
          <a:xfrm>
            <a:off x="2344858" y="5086860"/>
            <a:ext cx="3542654" cy="257765"/>
          </a:xfrm>
          <a:prstGeom prst="rect">
            <a:avLst/>
          </a:prstGeom>
          <a:blipFill>
            <a:blip r:embed="rId16" cstate="print"/>
            <a:stretch>
              <a:fillRect/>
            </a:stretch>
          </a:blipFill>
        </p:spPr>
        <p:txBody>
          <a:bodyPr wrap="square" lIns="0" tIns="0" rIns="0" bIns="0" rtlCol="0"/>
          <a:lstStyle/>
          <a:p>
            <a:endParaRPr/>
          </a:p>
        </p:txBody>
      </p:sp>
      <p:sp>
        <p:nvSpPr>
          <p:cNvPr id="56" name="object 56"/>
          <p:cNvSpPr/>
          <p:nvPr/>
        </p:nvSpPr>
        <p:spPr>
          <a:xfrm>
            <a:off x="2360672" y="5090712"/>
            <a:ext cx="3508375" cy="224154"/>
          </a:xfrm>
          <a:custGeom>
            <a:avLst/>
            <a:gdLst/>
            <a:ahLst/>
            <a:cxnLst/>
            <a:rect l="l" t="t" r="r" b="b"/>
            <a:pathLst>
              <a:path w="3508375" h="224154">
                <a:moveTo>
                  <a:pt x="0" y="224070"/>
                </a:moveTo>
                <a:lnTo>
                  <a:pt x="3508207" y="224070"/>
                </a:lnTo>
                <a:lnTo>
                  <a:pt x="3508207" y="0"/>
                </a:lnTo>
                <a:lnTo>
                  <a:pt x="0" y="0"/>
                </a:lnTo>
                <a:lnTo>
                  <a:pt x="0" y="224070"/>
                </a:lnTo>
                <a:close/>
              </a:path>
            </a:pathLst>
          </a:custGeom>
          <a:solidFill>
            <a:srgbClr val="D5D0C2"/>
          </a:solidFill>
        </p:spPr>
        <p:txBody>
          <a:bodyPr wrap="square" lIns="0" tIns="0" rIns="0" bIns="0" rtlCol="0"/>
          <a:lstStyle/>
          <a:p>
            <a:endParaRPr/>
          </a:p>
        </p:txBody>
      </p:sp>
      <p:sp>
        <p:nvSpPr>
          <p:cNvPr id="57" name="object 57"/>
          <p:cNvSpPr txBox="1"/>
          <p:nvPr/>
        </p:nvSpPr>
        <p:spPr>
          <a:xfrm>
            <a:off x="2360672" y="5079490"/>
            <a:ext cx="3508375" cy="224154"/>
          </a:xfrm>
          <a:prstGeom prst="rect">
            <a:avLst/>
          </a:prstGeom>
        </p:spPr>
        <p:txBody>
          <a:bodyPr vert="horz" wrap="square" lIns="0" tIns="12700" rIns="0" bIns="0" rtlCol="0">
            <a:spAutoFit/>
          </a:bodyPr>
          <a:lstStyle/>
          <a:p>
            <a:pPr marL="7620" algn="ctr">
              <a:lnSpc>
                <a:spcPct val="100000"/>
              </a:lnSpc>
              <a:spcBef>
                <a:spcPts val="100"/>
              </a:spcBef>
            </a:pPr>
            <a:r>
              <a:rPr sz="1300" dirty="0">
                <a:latin typeface="Calibri"/>
                <a:cs typeface="Calibri"/>
              </a:rPr>
              <a:t>OUT </a:t>
            </a:r>
            <a:r>
              <a:rPr sz="1300" spc="-5" dirty="0">
                <a:latin typeface="Calibri"/>
                <a:cs typeface="Calibri"/>
              </a:rPr>
              <a:t>OF ORDER</a:t>
            </a:r>
            <a:endParaRPr sz="1300">
              <a:latin typeface="Calibri"/>
              <a:cs typeface="Calibri"/>
            </a:endParaRPr>
          </a:p>
        </p:txBody>
      </p:sp>
      <p:sp>
        <p:nvSpPr>
          <p:cNvPr id="58" name="object 58"/>
          <p:cNvSpPr/>
          <p:nvPr/>
        </p:nvSpPr>
        <p:spPr>
          <a:xfrm>
            <a:off x="1382714" y="3222649"/>
            <a:ext cx="140335" cy="0"/>
          </a:xfrm>
          <a:custGeom>
            <a:avLst/>
            <a:gdLst/>
            <a:ahLst/>
            <a:cxnLst/>
            <a:rect l="l" t="t" r="r" b="b"/>
            <a:pathLst>
              <a:path w="140334">
                <a:moveTo>
                  <a:pt x="0" y="0"/>
                </a:moveTo>
                <a:lnTo>
                  <a:pt x="140028" y="0"/>
                </a:lnTo>
              </a:path>
            </a:pathLst>
          </a:custGeom>
          <a:ln w="3299">
            <a:solidFill>
              <a:srgbClr val="000000"/>
            </a:solidFill>
          </a:ln>
        </p:spPr>
        <p:txBody>
          <a:bodyPr wrap="square" lIns="0" tIns="0" rIns="0" bIns="0" rtlCol="0"/>
          <a:lstStyle/>
          <a:p>
            <a:endParaRPr/>
          </a:p>
        </p:txBody>
      </p:sp>
      <p:sp>
        <p:nvSpPr>
          <p:cNvPr id="59" name="object 59"/>
          <p:cNvSpPr/>
          <p:nvPr/>
        </p:nvSpPr>
        <p:spPr>
          <a:xfrm>
            <a:off x="1516692" y="3198454"/>
            <a:ext cx="48895" cy="48895"/>
          </a:xfrm>
          <a:custGeom>
            <a:avLst/>
            <a:gdLst/>
            <a:ahLst/>
            <a:cxnLst/>
            <a:rect l="l" t="t" r="r" b="b"/>
            <a:pathLst>
              <a:path w="48894" h="48894">
                <a:moveTo>
                  <a:pt x="0" y="0"/>
                </a:moveTo>
                <a:lnTo>
                  <a:pt x="0" y="48391"/>
                </a:lnTo>
                <a:lnTo>
                  <a:pt x="48404" y="24195"/>
                </a:lnTo>
                <a:lnTo>
                  <a:pt x="0" y="0"/>
                </a:lnTo>
                <a:close/>
              </a:path>
            </a:pathLst>
          </a:custGeom>
          <a:solidFill>
            <a:srgbClr val="000000"/>
          </a:solidFill>
        </p:spPr>
        <p:txBody>
          <a:bodyPr wrap="square" lIns="0" tIns="0" rIns="0" bIns="0" rtlCol="0"/>
          <a:lstStyle/>
          <a:p>
            <a:endParaRPr/>
          </a:p>
        </p:txBody>
      </p:sp>
      <p:sp>
        <p:nvSpPr>
          <p:cNvPr id="60" name="object 60"/>
          <p:cNvSpPr/>
          <p:nvPr/>
        </p:nvSpPr>
        <p:spPr>
          <a:xfrm>
            <a:off x="2204802" y="3220725"/>
            <a:ext cx="153035" cy="2540"/>
          </a:xfrm>
          <a:custGeom>
            <a:avLst/>
            <a:gdLst/>
            <a:ahLst/>
            <a:cxnLst/>
            <a:rect l="l" t="t" r="r" b="b"/>
            <a:pathLst>
              <a:path w="153035" h="2539">
                <a:moveTo>
                  <a:pt x="0" y="1924"/>
                </a:moveTo>
                <a:lnTo>
                  <a:pt x="152500" y="0"/>
                </a:lnTo>
              </a:path>
            </a:pathLst>
          </a:custGeom>
          <a:ln w="3299">
            <a:solidFill>
              <a:srgbClr val="000000"/>
            </a:solidFill>
          </a:ln>
        </p:spPr>
        <p:txBody>
          <a:bodyPr wrap="square" lIns="0" tIns="0" rIns="0" bIns="0" rtlCol="0"/>
          <a:lstStyle/>
          <a:p>
            <a:endParaRPr/>
          </a:p>
        </p:txBody>
      </p:sp>
      <p:sp>
        <p:nvSpPr>
          <p:cNvPr id="61" name="object 61"/>
          <p:cNvSpPr/>
          <p:nvPr/>
        </p:nvSpPr>
        <p:spPr>
          <a:xfrm>
            <a:off x="2350977" y="3196598"/>
            <a:ext cx="48895" cy="48895"/>
          </a:xfrm>
          <a:custGeom>
            <a:avLst/>
            <a:gdLst/>
            <a:ahLst/>
            <a:cxnLst/>
            <a:rect l="l" t="t" r="r" b="b"/>
            <a:pathLst>
              <a:path w="48894" h="48894">
                <a:moveTo>
                  <a:pt x="0" y="0"/>
                </a:moveTo>
                <a:lnTo>
                  <a:pt x="618" y="48391"/>
                </a:lnTo>
                <a:lnTo>
                  <a:pt x="48679" y="23576"/>
                </a:lnTo>
                <a:lnTo>
                  <a:pt x="0" y="0"/>
                </a:lnTo>
                <a:close/>
              </a:path>
            </a:pathLst>
          </a:custGeom>
          <a:solidFill>
            <a:srgbClr val="000000"/>
          </a:solidFill>
        </p:spPr>
        <p:txBody>
          <a:bodyPr wrap="square" lIns="0" tIns="0" rIns="0" bIns="0" rtlCol="0"/>
          <a:lstStyle/>
          <a:p>
            <a:endParaRPr/>
          </a:p>
        </p:txBody>
      </p:sp>
      <p:sp>
        <p:nvSpPr>
          <p:cNvPr id="62" name="object 62"/>
          <p:cNvSpPr/>
          <p:nvPr/>
        </p:nvSpPr>
        <p:spPr>
          <a:xfrm>
            <a:off x="2789503" y="1676058"/>
            <a:ext cx="140335" cy="0"/>
          </a:xfrm>
          <a:custGeom>
            <a:avLst/>
            <a:gdLst/>
            <a:ahLst/>
            <a:cxnLst/>
            <a:rect l="l" t="t" r="r" b="b"/>
            <a:pathLst>
              <a:path w="140335">
                <a:moveTo>
                  <a:pt x="0" y="0"/>
                </a:moveTo>
                <a:lnTo>
                  <a:pt x="140331" y="0"/>
                </a:lnTo>
              </a:path>
            </a:pathLst>
          </a:custGeom>
          <a:ln w="3299">
            <a:solidFill>
              <a:srgbClr val="000000"/>
            </a:solidFill>
          </a:ln>
        </p:spPr>
        <p:txBody>
          <a:bodyPr wrap="square" lIns="0" tIns="0" rIns="0" bIns="0" rtlCol="0"/>
          <a:lstStyle/>
          <a:p>
            <a:endParaRPr/>
          </a:p>
        </p:txBody>
      </p:sp>
      <p:sp>
        <p:nvSpPr>
          <p:cNvPr id="63" name="object 63"/>
          <p:cNvSpPr/>
          <p:nvPr/>
        </p:nvSpPr>
        <p:spPr>
          <a:xfrm>
            <a:off x="2923784" y="1651862"/>
            <a:ext cx="48895" cy="48895"/>
          </a:xfrm>
          <a:custGeom>
            <a:avLst/>
            <a:gdLst/>
            <a:ahLst/>
            <a:cxnLst/>
            <a:rect l="l" t="t" r="r" b="b"/>
            <a:pathLst>
              <a:path w="48894" h="48894">
                <a:moveTo>
                  <a:pt x="0" y="0"/>
                </a:moveTo>
                <a:lnTo>
                  <a:pt x="0" y="48391"/>
                </a:lnTo>
                <a:lnTo>
                  <a:pt x="48404" y="24195"/>
                </a:lnTo>
                <a:lnTo>
                  <a:pt x="0" y="0"/>
                </a:lnTo>
                <a:close/>
              </a:path>
            </a:pathLst>
          </a:custGeom>
          <a:solidFill>
            <a:srgbClr val="000000"/>
          </a:solidFill>
        </p:spPr>
        <p:txBody>
          <a:bodyPr wrap="square" lIns="0" tIns="0" rIns="0" bIns="0" rtlCol="0"/>
          <a:lstStyle/>
          <a:p>
            <a:endParaRPr/>
          </a:p>
        </p:txBody>
      </p:sp>
      <p:sp>
        <p:nvSpPr>
          <p:cNvPr id="64" name="object 64"/>
          <p:cNvSpPr/>
          <p:nvPr/>
        </p:nvSpPr>
        <p:spPr>
          <a:xfrm>
            <a:off x="2789503" y="2099824"/>
            <a:ext cx="140335" cy="0"/>
          </a:xfrm>
          <a:custGeom>
            <a:avLst/>
            <a:gdLst/>
            <a:ahLst/>
            <a:cxnLst/>
            <a:rect l="l" t="t" r="r" b="b"/>
            <a:pathLst>
              <a:path w="140335">
                <a:moveTo>
                  <a:pt x="0" y="0"/>
                </a:moveTo>
                <a:lnTo>
                  <a:pt x="140331" y="0"/>
                </a:lnTo>
              </a:path>
            </a:pathLst>
          </a:custGeom>
          <a:ln w="3299">
            <a:solidFill>
              <a:srgbClr val="000000"/>
            </a:solidFill>
          </a:ln>
        </p:spPr>
        <p:txBody>
          <a:bodyPr wrap="square" lIns="0" tIns="0" rIns="0" bIns="0" rtlCol="0"/>
          <a:lstStyle/>
          <a:p>
            <a:endParaRPr/>
          </a:p>
        </p:txBody>
      </p:sp>
      <p:sp>
        <p:nvSpPr>
          <p:cNvPr id="65" name="object 65"/>
          <p:cNvSpPr/>
          <p:nvPr/>
        </p:nvSpPr>
        <p:spPr>
          <a:xfrm>
            <a:off x="2923784" y="2075628"/>
            <a:ext cx="48895" cy="48895"/>
          </a:xfrm>
          <a:custGeom>
            <a:avLst/>
            <a:gdLst/>
            <a:ahLst/>
            <a:cxnLst/>
            <a:rect l="l" t="t" r="r" b="b"/>
            <a:pathLst>
              <a:path w="48894" h="48894">
                <a:moveTo>
                  <a:pt x="0" y="0"/>
                </a:moveTo>
                <a:lnTo>
                  <a:pt x="0" y="48391"/>
                </a:lnTo>
                <a:lnTo>
                  <a:pt x="48404" y="24195"/>
                </a:lnTo>
                <a:lnTo>
                  <a:pt x="0" y="0"/>
                </a:lnTo>
                <a:close/>
              </a:path>
            </a:pathLst>
          </a:custGeom>
          <a:solidFill>
            <a:srgbClr val="000000"/>
          </a:solidFill>
        </p:spPr>
        <p:txBody>
          <a:bodyPr wrap="square" lIns="0" tIns="0" rIns="0" bIns="0" rtlCol="0"/>
          <a:lstStyle/>
          <a:p>
            <a:endParaRPr/>
          </a:p>
        </p:txBody>
      </p:sp>
      <p:sp>
        <p:nvSpPr>
          <p:cNvPr id="66" name="object 66"/>
          <p:cNvSpPr/>
          <p:nvPr/>
        </p:nvSpPr>
        <p:spPr>
          <a:xfrm>
            <a:off x="2789503" y="2523727"/>
            <a:ext cx="140335" cy="635"/>
          </a:xfrm>
          <a:custGeom>
            <a:avLst/>
            <a:gdLst/>
            <a:ahLst/>
            <a:cxnLst/>
            <a:rect l="l" t="t" r="r" b="b"/>
            <a:pathLst>
              <a:path w="140335" h="635">
                <a:moveTo>
                  <a:pt x="0" y="343"/>
                </a:moveTo>
                <a:lnTo>
                  <a:pt x="140331" y="0"/>
                </a:lnTo>
              </a:path>
            </a:pathLst>
          </a:custGeom>
          <a:ln w="3299">
            <a:solidFill>
              <a:srgbClr val="000000"/>
            </a:solidFill>
          </a:ln>
        </p:spPr>
        <p:txBody>
          <a:bodyPr wrap="square" lIns="0" tIns="0" rIns="0" bIns="0" rtlCol="0"/>
          <a:lstStyle/>
          <a:p>
            <a:endParaRPr/>
          </a:p>
        </p:txBody>
      </p:sp>
      <p:sp>
        <p:nvSpPr>
          <p:cNvPr id="67" name="object 67"/>
          <p:cNvSpPr/>
          <p:nvPr/>
        </p:nvSpPr>
        <p:spPr>
          <a:xfrm>
            <a:off x="2923715" y="2499532"/>
            <a:ext cx="48895" cy="48895"/>
          </a:xfrm>
          <a:custGeom>
            <a:avLst/>
            <a:gdLst/>
            <a:ahLst/>
            <a:cxnLst/>
            <a:rect l="l" t="t" r="r" b="b"/>
            <a:pathLst>
              <a:path w="48894" h="48894">
                <a:moveTo>
                  <a:pt x="0" y="0"/>
                </a:moveTo>
                <a:lnTo>
                  <a:pt x="137" y="48391"/>
                </a:lnTo>
                <a:lnTo>
                  <a:pt x="48472" y="24058"/>
                </a:lnTo>
                <a:lnTo>
                  <a:pt x="0" y="0"/>
                </a:lnTo>
                <a:close/>
              </a:path>
            </a:pathLst>
          </a:custGeom>
          <a:solidFill>
            <a:srgbClr val="000000"/>
          </a:solidFill>
        </p:spPr>
        <p:txBody>
          <a:bodyPr wrap="square" lIns="0" tIns="0" rIns="0" bIns="0" rtlCol="0"/>
          <a:lstStyle/>
          <a:p>
            <a:endParaRPr/>
          </a:p>
        </p:txBody>
      </p:sp>
      <p:sp>
        <p:nvSpPr>
          <p:cNvPr id="68" name="object 68"/>
          <p:cNvSpPr/>
          <p:nvPr/>
        </p:nvSpPr>
        <p:spPr>
          <a:xfrm>
            <a:off x="2789503" y="2957804"/>
            <a:ext cx="140335" cy="635"/>
          </a:xfrm>
          <a:custGeom>
            <a:avLst/>
            <a:gdLst/>
            <a:ahLst/>
            <a:cxnLst/>
            <a:rect l="l" t="t" r="r" b="b"/>
            <a:pathLst>
              <a:path w="140335" h="635">
                <a:moveTo>
                  <a:pt x="0" y="0"/>
                </a:moveTo>
                <a:lnTo>
                  <a:pt x="140331" y="206"/>
                </a:lnTo>
              </a:path>
            </a:pathLst>
          </a:custGeom>
          <a:ln w="3299">
            <a:solidFill>
              <a:srgbClr val="000000"/>
            </a:solidFill>
          </a:ln>
        </p:spPr>
        <p:txBody>
          <a:bodyPr wrap="square" lIns="0" tIns="0" rIns="0" bIns="0" rtlCol="0"/>
          <a:lstStyle/>
          <a:p>
            <a:endParaRPr/>
          </a:p>
        </p:txBody>
      </p:sp>
      <p:sp>
        <p:nvSpPr>
          <p:cNvPr id="69" name="object 69"/>
          <p:cNvSpPr/>
          <p:nvPr/>
        </p:nvSpPr>
        <p:spPr>
          <a:xfrm>
            <a:off x="2923784" y="2933815"/>
            <a:ext cx="48895" cy="48895"/>
          </a:xfrm>
          <a:custGeom>
            <a:avLst/>
            <a:gdLst/>
            <a:ahLst/>
            <a:cxnLst/>
            <a:rect l="l" t="t" r="r" b="b"/>
            <a:pathLst>
              <a:path w="48894" h="48894">
                <a:moveTo>
                  <a:pt x="68" y="0"/>
                </a:moveTo>
                <a:lnTo>
                  <a:pt x="0" y="48391"/>
                </a:lnTo>
                <a:lnTo>
                  <a:pt x="48404" y="24333"/>
                </a:lnTo>
                <a:lnTo>
                  <a:pt x="68" y="0"/>
                </a:lnTo>
                <a:close/>
              </a:path>
            </a:pathLst>
          </a:custGeom>
          <a:solidFill>
            <a:srgbClr val="000000"/>
          </a:solidFill>
        </p:spPr>
        <p:txBody>
          <a:bodyPr wrap="square" lIns="0" tIns="0" rIns="0" bIns="0" rtlCol="0"/>
          <a:lstStyle/>
          <a:p>
            <a:endParaRPr/>
          </a:p>
        </p:txBody>
      </p:sp>
      <p:sp>
        <p:nvSpPr>
          <p:cNvPr id="70" name="object 70"/>
          <p:cNvSpPr/>
          <p:nvPr/>
        </p:nvSpPr>
        <p:spPr>
          <a:xfrm>
            <a:off x="2789503" y="3400404"/>
            <a:ext cx="140335" cy="0"/>
          </a:xfrm>
          <a:custGeom>
            <a:avLst/>
            <a:gdLst/>
            <a:ahLst/>
            <a:cxnLst/>
            <a:rect l="l" t="t" r="r" b="b"/>
            <a:pathLst>
              <a:path w="140335">
                <a:moveTo>
                  <a:pt x="0" y="0"/>
                </a:moveTo>
                <a:lnTo>
                  <a:pt x="140331" y="0"/>
                </a:lnTo>
              </a:path>
            </a:pathLst>
          </a:custGeom>
          <a:ln w="3299">
            <a:solidFill>
              <a:srgbClr val="000000"/>
            </a:solidFill>
          </a:ln>
        </p:spPr>
        <p:txBody>
          <a:bodyPr wrap="square" lIns="0" tIns="0" rIns="0" bIns="0" rtlCol="0"/>
          <a:lstStyle/>
          <a:p>
            <a:endParaRPr/>
          </a:p>
        </p:txBody>
      </p:sp>
      <p:sp>
        <p:nvSpPr>
          <p:cNvPr id="71" name="object 71"/>
          <p:cNvSpPr/>
          <p:nvPr/>
        </p:nvSpPr>
        <p:spPr>
          <a:xfrm>
            <a:off x="2923784" y="3376209"/>
            <a:ext cx="48895" cy="48895"/>
          </a:xfrm>
          <a:custGeom>
            <a:avLst/>
            <a:gdLst/>
            <a:ahLst/>
            <a:cxnLst/>
            <a:rect l="l" t="t" r="r" b="b"/>
            <a:pathLst>
              <a:path w="48894" h="48895">
                <a:moveTo>
                  <a:pt x="0" y="0"/>
                </a:moveTo>
                <a:lnTo>
                  <a:pt x="0" y="48391"/>
                </a:lnTo>
                <a:lnTo>
                  <a:pt x="48404" y="24195"/>
                </a:lnTo>
                <a:lnTo>
                  <a:pt x="0" y="0"/>
                </a:lnTo>
                <a:close/>
              </a:path>
            </a:pathLst>
          </a:custGeom>
          <a:solidFill>
            <a:srgbClr val="000000"/>
          </a:solidFill>
        </p:spPr>
        <p:txBody>
          <a:bodyPr wrap="square" lIns="0" tIns="0" rIns="0" bIns="0" rtlCol="0"/>
          <a:lstStyle/>
          <a:p>
            <a:endParaRPr/>
          </a:p>
        </p:txBody>
      </p:sp>
      <p:sp>
        <p:nvSpPr>
          <p:cNvPr id="72" name="object 72"/>
          <p:cNvSpPr/>
          <p:nvPr/>
        </p:nvSpPr>
        <p:spPr>
          <a:xfrm>
            <a:off x="2789503" y="3853453"/>
            <a:ext cx="140335" cy="0"/>
          </a:xfrm>
          <a:custGeom>
            <a:avLst/>
            <a:gdLst/>
            <a:ahLst/>
            <a:cxnLst/>
            <a:rect l="l" t="t" r="r" b="b"/>
            <a:pathLst>
              <a:path w="140335">
                <a:moveTo>
                  <a:pt x="0" y="0"/>
                </a:moveTo>
                <a:lnTo>
                  <a:pt x="140331" y="0"/>
                </a:lnTo>
              </a:path>
            </a:pathLst>
          </a:custGeom>
          <a:ln w="3299">
            <a:solidFill>
              <a:srgbClr val="000000"/>
            </a:solidFill>
          </a:ln>
        </p:spPr>
        <p:txBody>
          <a:bodyPr wrap="square" lIns="0" tIns="0" rIns="0" bIns="0" rtlCol="0"/>
          <a:lstStyle/>
          <a:p>
            <a:endParaRPr/>
          </a:p>
        </p:txBody>
      </p:sp>
      <p:sp>
        <p:nvSpPr>
          <p:cNvPr id="73" name="object 73"/>
          <p:cNvSpPr/>
          <p:nvPr/>
        </p:nvSpPr>
        <p:spPr>
          <a:xfrm>
            <a:off x="2923784" y="3829257"/>
            <a:ext cx="48895" cy="48895"/>
          </a:xfrm>
          <a:custGeom>
            <a:avLst/>
            <a:gdLst/>
            <a:ahLst/>
            <a:cxnLst/>
            <a:rect l="l" t="t" r="r" b="b"/>
            <a:pathLst>
              <a:path w="48894" h="48895">
                <a:moveTo>
                  <a:pt x="0" y="0"/>
                </a:moveTo>
                <a:lnTo>
                  <a:pt x="0" y="48391"/>
                </a:lnTo>
                <a:lnTo>
                  <a:pt x="48404" y="24195"/>
                </a:lnTo>
                <a:lnTo>
                  <a:pt x="0" y="0"/>
                </a:lnTo>
                <a:close/>
              </a:path>
            </a:pathLst>
          </a:custGeom>
          <a:solidFill>
            <a:srgbClr val="000000"/>
          </a:solidFill>
        </p:spPr>
        <p:txBody>
          <a:bodyPr wrap="square" lIns="0" tIns="0" rIns="0" bIns="0" rtlCol="0"/>
          <a:lstStyle/>
          <a:p>
            <a:endParaRPr/>
          </a:p>
        </p:txBody>
      </p:sp>
      <p:sp>
        <p:nvSpPr>
          <p:cNvPr id="74" name="object 74"/>
          <p:cNvSpPr/>
          <p:nvPr/>
        </p:nvSpPr>
        <p:spPr>
          <a:xfrm>
            <a:off x="2789503" y="4291860"/>
            <a:ext cx="140335" cy="0"/>
          </a:xfrm>
          <a:custGeom>
            <a:avLst/>
            <a:gdLst/>
            <a:ahLst/>
            <a:cxnLst/>
            <a:rect l="l" t="t" r="r" b="b"/>
            <a:pathLst>
              <a:path w="140335">
                <a:moveTo>
                  <a:pt x="0" y="0"/>
                </a:moveTo>
                <a:lnTo>
                  <a:pt x="140331" y="0"/>
                </a:lnTo>
              </a:path>
            </a:pathLst>
          </a:custGeom>
          <a:ln w="3299">
            <a:solidFill>
              <a:srgbClr val="000000"/>
            </a:solidFill>
          </a:ln>
        </p:spPr>
        <p:txBody>
          <a:bodyPr wrap="square" lIns="0" tIns="0" rIns="0" bIns="0" rtlCol="0"/>
          <a:lstStyle/>
          <a:p>
            <a:endParaRPr/>
          </a:p>
        </p:txBody>
      </p:sp>
      <p:sp>
        <p:nvSpPr>
          <p:cNvPr id="75" name="object 75"/>
          <p:cNvSpPr/>
          <p:nvPr/>
        </p:nvSpPr>
        <p:spPr>
          <a:xfrm>
            <a:off x="2923784" y="4267664"/>
            <a:ext cx="48895" cy="48895"/>
          </a:xfrm>
          <a:custGeom>
            <a:avLst/>
            <a:gdLst/>
            <a:ahLst/>
            <a:cxnLst/>
            <a:rect l="l" t="t" r="r" b="b"/>
            <a:pathLst>
              <a:path w="48894" h="48895">
                <a:moveTo>
                  <a:pt x="0" y="0"/>
                </a:moveTo>
                <a:lnTo>
                  <a:pt x="0" y="48391"/>
                </a:lnTo>
                <a:lnTo>
                  <a:pt x="48404" y="24195"/>
                </a:lnTo>
                <a:lnTo>
                  <a:pt x="0" y="0"/>
                </a:lnTo>
                <a:close/>
              </a:path>
            </a:pathLst>
          </a:custGeom>
          <a:solidFill>
            <a:srgbClr val="000000"/>
          </a:solidFill>
        </p:spPr>
        <p:txBody>
          <a:bodyPr wrap="square" lIns="0" tIns="0" rIns="0" bIns="0" rtlCol="0"/>
          <a:lstStyle/>
          <a:p>
            <a:endParaRPr/>
          </a:p>
        </p:txBody>
      </p:sp>
      <p:sp>
        <p:nvSpPr>
          <p:cNvPr id="76" name="object 76"/>
          <p:cNvSpPr/>
          <p:nvPr/>
        </p:nvSpPr>
        <p:spPr>
          <a:xfrm>
            <a:off x="2789503" y="4759466"/>
            <a:ext cx="140335" cy="0"/>
          </a:xfrm>
          <a:custGeom>
            <a:avLst/>
            <a:gdLst/>
            <a:ahLst/>
            <a:cxnLst/>
            <a:rect l="l" t="t" r="r" b="b"/>
            <a:pathLst>
              <a:path w="140335">
                <a:moveTo>
                  <a:pt x="0" y="0"/>
                </a:moveTo>
                <a:lnTo>
                  <a:pt x="140331" y="0"/>
                </a:lnTo>
              </a:path>
            </a:pathLst>
          </a:custGeom>
          <a:ln w="3299">
            <a:solidFill>
              <a:srgbClr val="000000"/>
            </a:solidFill>
          </a:ln>
        </p:spPr>
        <p:txBody>
          <a:bodyPr wrap="square" lIns="0" tIns="0" rIns="0" bIns="0" rtlCol="0"/>
          <a:lstStyle/>
          <a:p>
            <a:endParaRPr/>
          </a:p>
        </p:txBody>
      </p:sp>
      <p:sp>
        <p:nvSpPr>
          <p:cNvPr id="77" name="object 77"/>
          <p:cNvSpPr/>
          <p:nvPr/>
        </p:nvSpPr>
        <p:spPr>
          <a:xfrm>
            <a:off x="2923784" y="4735271"/>
            <a:ext cx="48895" cy="48895"/>
          </a:xfrm>
          <a:custGeom>
            <a:avLst/>
            <a:gdLst/>
            <a:ahLst/>
            <a:cxnLst/>
            <a:rect l="l" t="t" r="r" b="b"/>
            <a:pathLst>
              <a:path w="48894" h="48895">
                <a:moveTo>
                  <a:pt x="0" y="0"/>
                </a:moveTo>
                <a:lnTo>
                  <a:pt x="0" y="48391"/>
                </a:lnTo>
                <a:lnTo>
                  <a:pt x="48404" y="24195"/>
                </a:lnTo>
                <a:lnTo>
                  <a:pt x="0" y="0"/>
                </a:lnTo>
                <a:close/>
              </a:path>
            </a:pathLst>
          </a:custGeom>
          <a:solidFill>
            <a:srgbClr val="000000"/>
          </a:solidFill>
        </p:spPr>
        <p:txBody>
          <a:bodyPr wrap="square" lIns="0" tIns="0" rIns="0" bIns="0" rtlCol="0"/>
          <a:lstStyle/>
          <a:p>
            <a:endParaRPr/>
          </a:p>
        </p:txBody>
      </p:sp>
      <p:sp>
        <p:nvSpPr>
          <p:cNvPr id="78" name="object 78"/>
          <p:cNvSpPr txBox="1"/>
          <p:nvPr/>
        </p:nvSpPr>
        <p:spPr>
          <a:xfrm>
            <a:off x="6045604" y="1019158"/>
            <a:ext cx="5360670" cy="2912110"/>
          </a:xfrm>
          <a:prstGeom prst="rect">
            <a:avLst/>
          </a:prstGeom>
        </p:spPr>
        <p:txBody>
          <a:bodyPr vert="horz" wrap="square" lIns="0" tIns="120650" rIns="0" bIns="0" rtlCol="0">
            <a:spAutoFit/>
          </a:bodyPr>
          <a:lstStyle/>
          <a:p>
            <a:pPr marL="53975">
              <a:lnSpc>
                <a:spcPct val="100000"/>
              </a:lnSpc>
              <a:spcBef>
                <a:spcPts val="950"/>
              </a:spcBef>
            </a:pPr>
            <a:r>
              <a:rPr sz="1600" spc="-10" dirty="0">
                <a:latin typeface="Gill Sans MT"/>
                <a:cs typeface="Gill Sans MT"/>
              </a:rPr>
              <a:t>CPU</a:t>
            </a:r>
            <a:r>
              <a:rPr sz="1600" spc="5" dirty="0">
                <a:latin typeface="Arial Unicode MS"/>
                <a:cs typeface="Arial Unicode MS"/>
              </a:rPr>
              <a:t>弱保序，即乱序执行：</a:t>
            </a:r>
            <a:endParaRPr sz="1600">
              <a:latin typeface="Arial Unicode MS"/>
              <a:cs typeface="Arial Unicode MS"/>
            </a:endParaRPr>
          </a:p>
          <a:p>
            <a:pPr marL="270510" marR="112395" indent="-216535" algn="just">
              <a:lnSpc>
                <a:spcPct val="140100"/>
              </a:lnSpc>
              <a:spcBef>
                <a:spcPts val="55"/>
              </a:spcBef>
              <a:buSzPct val="60714"/>
              <a:buFont typeface="Wingdings"/>
              <a:buChar char=""/>
              <a:tabLst>
                <a:tab pos="271145" algn="l"/>
              </a:tabLst>
            </a:pPr>
            <a:r>
              <a:rPr sz="1400" spc="-10" dirty="0">
                <a:latin typeface="Arial Unicode MS"/>
                <a:cs typeface="Arial Unicode MS"/>
              </a:rPr>
              <a:t>处理</a:t>
            </a:r>
            <a:r>
              <a:rPr sz="1400" spc="-15" dirty="0">
                <a:latin typeface="Arial Unicode MS"/>
                <a:cs typeface="Arial Unicode MS"/>
              </a:rPr>
              <a:t>器不按程序规定的顺序执行指</a:t>
            </a:r>
            <a:r>
              <a:rPr sz="1400" spc="5" dirty="0">
                <a:latin typeface="Arial Unicode MS"/>
                <a:cs typeface="Arial Unicode MS"/>
              </a:rPr>
              <a:t>令</a:t>
            </a:r>
            <a:r>
              <a:rPr sz="1400" spc="-15" dirty="0">
                <a:latin typeface="Arial Unicode MS"/>
                <a:cs typeface="Arial Unicode MS"/>
              </a:rPr>
              <a:t>，它</a:t>
            </a:r>
            <a:r>
              <a:rPr sz="1400" spc="5" dirty="0">
                <a:latin typeface="Arial Unicode MS"/>
                <a:cs typeface="Arial Unicode MS"/>
              </a:rPr>
              <a:t>根</a:t>
            </a:r>
            <a:r>
              <a:rPr sz="1400" spc="-15" dirty="0">
                <a:latin typeface="Arial Unicode MS"/>
                <a:cs typeface="Arial Unicode MS"/>
              </a:rPr>
              <a:t>据内</a:t>
            </a:r>
            <a:r>
              <a:rPr sz="1400" spc="5" dirty="0">
                <a:latin typeface="Arial Unicode MS"/>
                <a:cs typeface="Arial Unicode MS"/>
              </a:rPr>
              <a:t>部</a:t>
            </a:r>
            <a:r>
              <a:rPr sz="1400" spc="-15" dirty="0">
                <a:latin typeface="Arial Unicode MS"/>
                <a:cs typeface="Arial Unicode MS"/>
              </a:rPr>
              <a:t>功能</a:t>
            </a:r>
            <a:r>
              <a:rPr sz="1400" spc="5" dirty="0">
                <a:latin typeface="Arial Unicode MS"/>
                <a:cs typeface="Arial Unicode MS"/>
              </a:rPr>
              <a:t>部</a:t>
            </a:r>
            <a:r>
              <a:rPr sz="1400" spc="-15" dirty="0">
                <a:latin typeface="Arial Unicode MS"/>
                <a:cs typeface="Arial Unicode MS"/>
              </a:rPr>
              <a:t>件的空 </a:t>
            </a:r>
            <a:r>
              <a:rPr sz="1400" spc="-10" dirty="0">
                <a:latin typeface="Arial Unicode MS"/>
                <a:cs typeface="Arial Unicode MS"/>
              </a:rPr>
              <a:t>闲状态，动态分发执行指令，但是</a:t>
            </a:r>
            <a:r>
              <a:rPr sz="1400" spc="10" dirty="0">
                <a:latin typeface="Arial Unicode MS"/>
                <a:cs typeface="Arial Unicode MS"/>
              </a:rPr>
              <a:t>指</a:t>
            </a:r>
            <a:r>
              <a:rPr sz="1400" spc="-10" dirty="0">
                <a:latin typeface="Arial Unicode MS"/>
                <a:cs typeface="Arial Unicode MS"/>
              </a:rPr>
              <a:t>令结</a:t>
            </a:r>
            <a:r>
              <a:rPr sz="1400" spc="10" dirty="0">
                <a:latin typeface="Arial Unicode MS"/>
                <a:cs typeface="Arial Unicode MS"/>
              </a:rPr>
              <a:t>束</a:t>
            </a:r>
            <a:r>
              <a:rPr sz="1400" spc="-10" dirty="0">
                <a:latin typeface="Arial Unicode MS"/>
                <a:cs typeface="Arial Unicode MS"/>
              </a:rPr>
              <a:t>的顺</a:t>
            </a:r>
            <a:r>
              <a:rPr sz="1400" spc="10" dirty="0">
                <a:latin typeface="Arial Unicode MS"/>
                <a:cs typeface="Arial Unicode MS"/>
              </a:rPr>
              <a:t>序</a:t>
            </a:r>
            <a:r>
              <a:rPr sz="1400" spc="-10" dirty="0">
                <a:latin typeface="Arial Unicode MS"/>
                <a:cs typeface="Arial Unicode MS"/>
              </a:rPr>
              <a:t>还是</a:t>
            </a:r>
            <a:r>
              <a:rPr sz="1400" spc="10" dirty="0">
                <a:latin typeface="Arial Unicode MS"/>
                <a:cs typeface="Arial Unicode MS"/>
              </a:rPr>
              <a:t>按</a:t>
            </a:r>
            <a:r>
              <a:rPr sz="1400" spc="-10" dirty="0">
                <a:latin typeface="Arial Unicode MS"/>
                <a:cs typeface="Arial Unicode MS"/>
              </a:rPr>
              <a:t>照原有 程序规定的顺序。</a:t>
            </a:r>
            <a:endParaRPr sz="1400">
              <a:latin typeface="Arial Unicode MS"/>
              <a:cs typeface="Arial Unicode MS"/>
            </a:endParaRPr>
          </a:p>
          <a:p>
            <a:pPr marL="270510" marR="120650" indent="-216535" algn="just">
              <a:lnSpc>
                <a:spcPct val="140000"/>
              </a:lnSpc>
              <a:spcBef>
                <a:spcPts val="5"/>
              </a:spcBef>
              <a:buSzPct val="60714"/>
              <a:buFont typeface="Wingdings"/>
              <a:buChar char=""/>
              <a:tabLst>
                <a:tab pos="271145" algn="l"/>
              </a:tabLst>
            </a:pPr>
            <a:r>
              <a:rPr sz="1400" spc="-10" dirty="0">
                <a:latin typeface="Arial Unicode MS"/>
                <a:cs typeface="Arial Unicode MS"/>
              </a:rPr>
              <a:t>处理</a:t>
            </a:r>
            <a:r>
              <a:rPr sz="1400" spc="-15" dirty="0">
                <a:latin typeface="Arial Unicode MS"/>
                <a:cs typeface="Arial Unicode MS"/>
              </a:rPr>
              <a:t>器</a:t>
            </a:r>
            <a:r>
              <a:rPr sz="1400" spc="-10" dirty="0">
                <a:latin typeface="Arial Unicode MS"/>
                <a:cs typeface="Arial Unicode MS"/>
              </a:rPr>
              <a:t>内部功能部件并行运转，避</a:t>
            </a:r>
            <a:r>
              <a:rPr sz="1400" spc="10" dirty="0">
                <a:latin typeface="Arial Unicode MS"/>
                <a:cs typeface="Arial Unicode MS"/>
              </a:rPr>
              <a:t>免</a:t>
            </a:r>
            <a:r>
              <a:rPr sz="1400" spc="-10" dirty="0">
                <a:latin typeface="Arial Unicode MS"/>
                <a:cs typeface="Arial Unicode MS"/>
              </a:rPr>
              <a:t>了不</a:t>
            </a:r>
            <a:r>
              <a:rPr sz="1400" spc="10" dirty="0">
                <a:latin typeface="Arial Unicode MS"/>
                <a:cs typeface="Arial Unicode MS"/>
              </a:rPr>
              <a:t>必</a:t>
            </a:r>
            <a:r>
              <a:rPr sz="1400" spc="-10" dirty="0">
                <a:latin typeface="Arial Unicode MS"/>
                <a:cs typeface="Arial Unicode MS"/>
              </a:rPr>
              <a:t>要的</a:t>
            </a:r>
            <a:r>
              <a:rPr sz="1400" spc="10" dirty="0">
                <a:latin typeface="Arial Unicode MS"/>
                <a:cs typeface="Arial Unicode MS"/>
              </a:rPr>
              <a:t>阻</a:t>
            </a:r>
            <a:r>
              <a:rPr sz="1400" spc="-10" dirty="0">
                <a:latin typeface="Arial Unicode MS"/>
                <a:cs typeface="Arial Unicode MS"/>
              </a:rPr>
              <a:t>塞，</a:t>
            </a:r>
            <a:r>
              <a:rPr sz="1400" spc="10" dirty="0">
                <a:latin typeface="Arial Unicode MS"/>
                <a:cs typeface="Arial Unicode MS"/>
              </a:rPr>
              <a:t>有</a:t>
            </a:r>
            <a:r>
              <a:rPr sz="1400" spc="-10" dirty="0">
                <a:latin typeface="Arial Unicode MS"/>
                <a:cs typeface="Arial Unicode MS"/>
              </a:rPr>
              <a:t>效提高 了处理器执行指令的性能。</a:t>
            </a:r>
            <a:endParaRPr sz="1400">
              <a:latin typeface="Arial Unicode MS"/>
              <a:cs typeface="Arial Unicode MS"/>
            </a:endParaRPr>
          </a:p>
          <a:p>
            <a:pPr marL="270510" indent="-217170" algn="just">
              <a:lnSpc>
                <a:spcPct val="100000"/>
              </a:lnSpc>
              <a:spcBef>
                <a:spcPts val="670"/>
              </a:spcBef>
              <a:buSzPct val="60714"/>
              <a:buFont typeface="Wingdings"/>
              <a:buChar char=""/>
              <a:tabLst>
                <a:tab pos="271145" algn="l"/>
              </a:tabLst>
            </a:pPr>
            <a:r>
              <a:rPr sz="1400" spc="-10" dirty="0">
                <a:latin typeface="Arial Unicode MS"/>
                <a:cs typeface="Arial Unicode MS"/>
              </a:rPr>
              <a:t>处理器分析影响执行结果的指令，</a:t>
            </a:r>
            <a:r>
              <a:rPr sz="1400" spc="10" dirty="0">
                <a:latin typeface="Arial Unicode MS"/>
                <a:cs typeface="Arial Unicode MS"/>
              </a:rPr>
              <a:t>避</a:t>
            </a:r>
            <a:r>
              <a:rPr sz="1400" spc="-10" dirty="0">
                <a:latin typeface="Arial Unicode MS"/>
                <a:cs typeface="Arial Unicode MS"/>
              </a:rPr>
              <a:t>免出</a:t>
            </a:r>
            <a:r>
              <a:rPr sz="1400" spc="10" dirty="0">
                <a:latin typeface="Arial Unicode MS"/>
                <a:cs typeface="Arial Unicode MS"/>
              </a:rPr>
              <a:t>现</a:t>
            </a:r>
            <a:r>
              <a:rPr sz="1400" spc="-10" dirty="0">
                <a:latin typeface="Arial Unicode MS"/>
                <a:cs typeface="Arial Unicode MS"/>
              </a:rPr>
              <a:t>有显</a:t>
            </a:r>
            <a:r>
              <a:rPr sz="1400" spc="10" dirty="0">
                <a:latin typeface="Arial Unicode MS"/>
                <a:cs typeface="Arial Unicode MS"/>
              </a:rPr>
              <a:t>式</a:t>
            </a:r>
            <a:r>
              <a:rPr sz="1400" spc="-10" dirty="0">
                <a:latin typeface="Arial Unicode MS"/>
                <a:cs typeface="Arial Unicode MS"/>
              </a:rPr>
              <a:t>的数</a:t>
            </a:r>
            <a:r>
              <a:rPr sz="1400" spc="10" dirty="0">
                <a:latin typeface="Arial Unicode MS"/>
                <a:cs typeface="Arial Unicode MS"/>
              </a:rPr>
              <a:t>据</a:t>
            </a:r>
            <a:r>
              <a:rPr sz="1400" spc="-10" dirty="0">
                <a:latin typeface="Arial Unicode MS"/>
                <a:cs typeface="Arial Unicode MS"/>
              </a:rPr>
              <a:t>依赖和</a:t>
            </a:r>
            <a:endParaRPr sz="1400">
              <a:latin typeface="Arial Unicode MS"/>
              <a:cs typeface="Arial Unicode MS"/>
            </a:endParaRPr>
          </a:p>
          <a:p>
            <a:pPr marL="270510">
              <a:lnSpc>
                <a:spcPct val="100000"/>
              </a:lnSpc>
              <a:spcBef>
                <a:spcPts val="675"/>
              </a:spcBef>
            </a:pPr>
            <a:r>
              <a:rPr sz="1400" spc="-10" dirty="0">
                <a:latin typeface="Arial Unicode MS"/>
                <a:cs typeface="Arial Unicode MS"/>
              </a:rPr>
              <a:t>控制依赖的乱序，但是，特殊情况</a:t>
            </a:r>
            <a:r>
              <a:rPr sz="1400" spc="10" dirty="0">
                <a:latin typeface="Arial Unicode MS"/>
                <a:cs typeface="Arial Unicode MS"/>
              </a:rPr>
              <a:t>下</a:t>
            </a:r>
            <a:r>
              <a:rPr sz="1400" spc="-10" dirty="0">
                <a:latin typeface="Arial Unicode MS"/>
                <a:cs typeface="Arial Unicode MS"/>
              </a:rPr>
              <a:t>的读</a:t>
            </a:r>
            <a:r>
              <a:rPr sz="1400" spc="10" dirty="0">
                <a:latin typeface="Arial Unicode MS"/>
                <a:cs typeface="Arial Unicode MS"/>
              </a:rPr>
              <a:t>写</a:t>
            </a:r>
            <a:r>
              <a:rPr sz="1400" spc="-10" dirty="0">
                <a:latin typeface="Arial Unicode MS"/>
                <a:cs typeface="Arial Unicode MS"/>
              </a:rPr>
              <a:t>乱序</a:t>
            </a:r>
            <a:r>
              <a:rPr sz="1400" spc="10" dirty="0">
                <a:latin typeface="Arial Unicode MS"/>
                <a:cs typeface="Arial Unicode MS"/>
              </a:rPr>
              <a:t>可</a:t>
            </a:r>
            <a:r>
              <a:rPr sz="1400" spc="-10" dirty="0">
                <a:latin typeface="Arial Unicode MS"/>
                <a:cs typeface="Arial Unicode MS"/>
              </a:rPr>
              <a:t>能影</a:t>
            </a:r>
            <a:r>
              <a:rPr sz="1400" spc="10" dirty="0">
                <a:latin typeface="Arial Unicode MS"/>
                <a:cs typeface="Arial Unicode MS"/>
              </a:rPr>
              <a:t>响</a:t>
            </a:r>
            <a:r>
              <a:rPr sz="1400" spc="-10" dirty="0">
                <a:latin typeface="Arial Unicode MS"/>
                <a:cs typeface="Arial Unicode MS"/>
              </a:rPr>
              <a:t>程序执</a:t>
            </a:r>
            <a:endParaRPr sz="1400">
              <a:latin typeface="Arial Unicode MS"/>
              <a:cs typeface="Arial Unicode MS"/>
            </a:endParaRPr>
          </a:p>
          <a:p>
            <a:pPr marL="270510">
              <a:lnSpc>
                <a:spcPts val="1645"/>
              </a:lnSpc>
              <a:spcBef>
                <a:spcPts val="670"/>
              </a:spcBef>
            </a:pPr>
            <a:r>
              <a:rPr sz="1400" spc="-10" dirty="0">
                <a:latin typeface="Arial Unicode MS"/>
                <a:cs typeface="Arial Unicode MS"/>
              </a:rPr>
              <a:t>行结果，需要软件甄别。</a:t>
            </a:r>
            <a:endParaRPr sz="1400">
              <a:latin typeface="Arial Unicode MS"/>
              <a:cs typeface="Arial Unicode MS"/>
            </a:endParaRPr>
          </a:p>
          <a:p>
            <a:pPr marL="12700">
              <a:lnSpc>
                <a:spcPts val="1105"/>
              </a:lnSpc>
              <a:tabLst>
                <a:tab pos="5347335" algn="l"/>
              </a:tabLst>
            </a:pPr>
            <a:r>
              <a:rPr sz="950" u="sng" spc="5" dirty="0">
                <a:uFill>
                  <a:solidFill>
                    <a:srgbClr val="A4A4A4"/>
                  </a:solidFill>
                </a:uFill>
                <a:latin typeface="Calibri"/>
                <a:cs typeface="Calibri"/>
              </a:rPr>
              <a:t> 	</a:t>
            </a:r>
            <a:endParaRPr sz="950">
              <a:latin typeface="Calibri"/>
              <a:cs typeface="Calibri"/>
            </a:endParaRPr>
          </a:p>
        </p:txBody>
      </p:sp>
      <p:sp>
        <p:nvSpPr>
          <p:cNvPr id="80" name="object 80"/>
          <p:cNvSpPr txBox="1"/>
          <p:nvPr/>
        </p:nvSpPr>
        <p:spPr>
          <a:xfrm>
            <a:off x="696163" y="6395911"/>
            <a:ext cx="287020" cy="172085"/>
          </a:xfrm>
          <a:prstGeom prst="rect">
            <a:avLst/>
          </a:prstGeom>
        </p:spPr>
        <p:txBody>
          <a:bodyPr vert="horz" wrap="square" lIns="0" tIns="7620" rIns="0" bIns="0" rtlCol="0">
            <a:spAutoFit/>
          </a:bodyPr>
          <a:lstStyle/>
          <a:p>
            <a:pPr marL="38100">
              <a:lnSpc>
                <a:spcPct val="100000"/>
              </a:lnSpc>
              <a:spcBef>
                <a:spcPts val="60"/>
              </a:spcBef>
            </a:pPr>
            <a:r>
              <a:rPr sz="950" spc="75" dirty="0">
                <a:solidFill>
                  <a:srgbClr val="1D1D1B"/>
                </a:solidFill>
                <a:latin typeface="Gill Sans MT"/>
                <a:cs typeface="Gill Sans MT"/>
              </a:rPr>
              <a:t>88</a:t>
            </a:r>
            <a:endParaRPr sz="950">
              <a:latin typeface="Gill Sans MT"/>
              <a:cs typeface="Gill Sans MT"/>
            </a:endParaRPr>
          </a:p>
        </p:txBody>
      </p:sp>
      <p:sp>
        <p:nvSpPr>
          <p:cNvPr id="81" name="object 81"/>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
        <p:nvSpPr>
          <p:cNvPr id="79" name="object 79"/>
          <p:cNvSpPr txBox="1"/>
          <p:nvPr/>
        </p:nvSpPr>
        <p:spPr>
          <a:xfrm>
            <a:off x="6176264" y="3999722"/>
            <a:ext cx="5187950" cy="2112645"/>
          </a:xfrm>
          <a:prstGeom prst="rect">
            <a:avLst/>
          </a:prstGeom>
        </p:spPr>
        <p:txBody>
          <a:bodyPr vert="horz" wrap="square" lIns="0" tIns="86360" rIns="0" bIns="0" rtlCol="0">
            <a:spAutoFit/>
          </a:bodyPr>
          <a:lstStyle/>
          <a:p>
            <a:pPr marL="12700">
              <a:lnSpc>
                <a:spcPct val="100000"/>
              </a:lnSpc>
              <a:spcBef>
                <a:spcPts val="680"/>
              </a:spcBef>
            </a:pPr>
            <a:r>
              <a:rPr sz="1600" spc="5" dirty="0">
                <a:latin typeface="Arial Unicode MS"/>
                <a:cs typeface="Arial Unicode MS"/>
              </a:rPr>
              <a:t>制</a:t>
            </a:r>
            <a:r>
              <a:rPr sz="1600" dirty="0">
                <a:latin typeface="Arial Unicode MS"/>
                <a:cs typeface="Arial Unicode MS"/>
              </a:rPr>
              <a:t>约</a:t>
            </a:r>
            <a:r>
              <a:rPr sz="1600" spc="-10" dirty="0">
                <a:latin typeface="Gill Sans MT"/>
                <a:cs typeface="Gill Sans MT"/>
              </a:rPr>
              <a:t>CPU</a:t>
            </a:r>
            <a:r>
              <a:rPr sz="1600" spc="5" dirty="0">
                <a:latin typeface="Arial Unicode MS"/>
                <a:cs typeface="Arial Unicode MS"/>
              </a:rPr>
              <a:t>效率因素</a:t>
            </a:r>
            <a:endParaRPr sz="1600">
              <a:latin typeface="Arial Unicode MS"/>
              <a:cs typeface="Arial Unicode MS"/>
            </a:endParaRPr>
          </a:p>
          <a:p>
            <a:pPr marL="229235" marR="5080" indent="-217170">
              <a:lnSpc>
                <a:spcPts val="2350"/>
              </a:lnSpc>
              <a:spcBef>
                <a:spcPts val="5"/>
              </a:spcBef>
              <a:buSzPct val="60714"/>
              <a:buFont typeface="Wingdings"/>
              <a:buChar char=""/>
              <a:tabLst>
                <a:tab pos="229235" algn="l"/>
                <a:tab pos="229870" algn="l"/>
              </a:tabLst>
            </a:pPr>
            <a:r>
              <a:rPr sz="1400" spc="-160" dirty="0">
                <a:latin typeface="Gill Sans MT"/>
                <a:cs typeface="Gill Sans MT"/>
              </a:rPr>
              <a:t>C</a:t>
            </a:r>
            <a:r>
              <a:rPr sz="1400" spc="35" dirty="0">
                <a:latin typeface="Gill Sans MT"/>
                <a:cs typeface="Gill Sans MT"/>
              </a:rPr>
              <a:t>P</a:t>
            </a:r>
            <a:r>
              <a:rPr sz="1400" spc="45" dirty="0">
                <a:latin typeface="Gill Sans MT"/>
                <a:cs typeface="Gill Sans MT"/>
              </a:rPr>
              <a:t>U</a:t>
            </a:r>
            <a:r>
              <a:rPr sz="1400" spc="-10" dirty="0">
                <a:latin typeface="Arial Unicode MS"/>
                <a:cs typeface="Arial Unicode MS"/>
              </a:rPr>
              <a:t>流水线前端限制：执行单</a:t>
            </a:r>
            <a:r>
              <a:rPr sz="1400" spc="10" dirty="0">
                <a:latin typeface="Arial Unicode MS"/>
                <a:cs typeface="Arial Unicode MS"/>
              </a:rPr>
              <a:t>元</a:t>
            </a:r>
            <a:r>
              <a:rPr sz="1400" spc="-10" dirty="0">
                <a:latin typeface="Arial Unicode MS"/>
                <a:cs typeface="Arial Unicode MS"/>
              </a:rPr>
              <a:t>空闲</a:t>
            </a:r>
            <a:r>
              <a:rPr sz="1400" spc="10" dirty="0">
                <a:latin typeface="Arial Unicode MS"/>
                <a:cs typeface="Arial Unicode MS"/>
              </a:rPr>
              <a:t>，</a:t>
            </a:r>
            <a:r>
              <a:rPr sz="1400" spc="-10" dirty="0">
                <a:latin typeface="Arial Unicode MS"/>
                <a:cs typeface="Arial Unicode MS"/>
              </a:rPr>
              <a:t>但前</a:t>
            </a:r>
            <a:r>
              <a:rPr sz="1400" spc="10" dirty="0">
                <a:latin typeface="Arial Unicode MS"/>
                <a:cs typeface="Arial Unicode MS"/>
              </a:rPr>
              <a:t>端</a:t>
            </a:r>
            <a:r>
              <a:rPr sz="1400" spc="-10" dirty="0">
                <a:latin typeface="Arial Unicode MS"/>
                <a:cs typeface="Arial Unicode MS"/>
              </a:rPr>
              <a:t>不能</a:t>
            </a:r>
            <a:r>
              <a:rPr sz="1400" spc="10" dirty="0">
                <a:latin typeface="Arial Unicode MS"/>
                <a:cs typeface="Arial Unicode MS"/>
              </a:rPr>
              <a:t>输</a:t>
            </a:r>
            <a:r>
              <a:rPr sz="1400" spc="-10" dirty="0">
                <a:latin typeface="Arial Unicode MS"/>
                <a:cs typeface="Arial Unicode MS"/>
              </a:rPr>
              <a:t>送充</a:t>
            </a:r>
            <a:r>
              <a:rPr sz="1400" spc="10" dirty="0">
                <a:latin typeface="Arial Unicode MS"/>
                <a:cs typeface="Arial Unicode MS"/>
              </a:rPr>
              <a:t>分</a:t>
            </a:r>
            <a:r>
              <a:rPr sz="1400" spc="-10" dirty="0">
                <a:latin typeface="Arial Unicode MS"/>
                <a:cs typeface="Arial Unicode MS"/>
              </a:rPr>
              <a:t>多操 作指令</a:t>
            </a:r>
            <a:endParaRPr sz="1400">
              <a:latin typeface="Arial Unicode MS"/>
              <a:cs typeface="Arial Unicode MS"/>
            </a:endParaRPr>
          </a:p>
          <a:p>
            <a:pPr marL="229235" indent="-217170">
              <a:lnSpc>
                <a:spcPct val="100000"/>
              </a:lnSpc>
              <a:spcBef>
                <a:spcPts val="484"/>
              </a:spcBef>
              <a:buSzPct val="60714"/>
              <a:buFont typeface="Wingdings"/>
              <a:buChar char=""/>
              <a:tabLst>
                <a:tab pos="229235" algn="l"/>
                <a:tab pos="229870" algn="l"/>
              </a:tabLst>
            </a:pPr>
            <a:r>
              <a:rPr sz="1400" spc="-25" dirty="0">
                <a:latin typeface="Gill Sans MT"/>
                <a:cs typeface="Gill Sans MT"/>
              </a:rPr>
              <a:t>CPU</a:t>
            </a:r>
            <a:r>
              <a:rPr sz="1400" spc="-10" dirty="0">
                <a:latin typeface="Arial Unicode MS"/>
                <a:cs typeface="Arial Unicode MS"/>
              </a:rPr>
              <a:t>流水线后端限制：执行单</a:t>
            </a:r>
            <a:r>
              <a:rPr sz="1400" spc="10" dirty="0">
                <a:latin typeface="Arial Unicode MS"/>
                <a:cs typeface="Arial Unicode MS"/>
              </a:rPr>
              <a:t>元</a:t>
            </a:r>
            <a:r>
              <a:rPr sz="1400" spc="-10" dirty="0">
                <a:latin typeface="Arial Unicode MS"/>
                <a:cs typeface="Arial Unicode MS"/>
              </a:rPr>
              <a:t>繁忙</a:t>
            </a:r>
            <a:r>
              <a:rPr sz="1400" spc="10" dirty="0">
                <a:latin typeface="Arial Unicode MS"/>
                <a:cs typeface="Arial Unicode MS"/>
              </a:rPr>
              <a:t>或</a:t>
            </a:r>
            <a:r>
              <a:rPr sz="1400" spc="-10" dirty="0">
                <a:latin typeface="Arial Unicode MS"/>
                <a:cs typeface="Arial Unicode MS"/>
              </a:rPr>
              <a:t>执行</a:t>
            </a:r>
            <a:r>
              <a:rPr sz="1400" spc="10" dirty="0">
                <a:latin typeface="Arial Unicode MS"/>
                <a:cs typeface="Arial Unicode MS"/>
              </a:rPr>
              <a:t>时</a:t>
            </a:r>
            <a:r>
              <a:rPr sz="1400" spc="-10" dirty="0">
                <a:latin typeface="Arial Unicode MS"/>
                <a:cs typeface="Arial Unicode MS"/>
              </a:rPr>
              <a:t>等待</a:t>
            </a:r>
            <a:r>
              <a:rPr sz="1400" spc="10" dirty="0">
                <a:latin typeface="Arial Unicode MS"/>
                <a:cs typeface="Arial Unicode MS"/>
              </a:rPr>
              <a:t>数</a:t>
            </a:r>
            <a:r>
              <a:rPr sz="1400" spc="-10" dirty="0">
                <a:latin typeface="Arial Unicode MS"/>
                <a:cs typeface="Arial Unicode MS"/>
              </a:rPr>
              <a:t>据，</a:t>
            </a:r>
            <a:r>
              <a:rPr sz="1400" spc="10" dirty="0">
                <a:latin typeface="Arial Unicode MS"/>
                <a:cs typeface="Arial Unicode MS"/>
              </a:rPr>
              <a:t>指</a:t>
            </a:r>
            <a:r>
              <a:rPr sz="1400" spc="-10" dirty="0">
                <a:latin typeface="Arial Unicode MS"/>
                <a:cs typeface="Arial Unicode MS"/>
              </a:rPr>
              <a:t>令执</a:t>
            </a:r>
            <a:endParaRPr sz="1400">
              <a:latin typeface="Arial Unicode MS"/>
              <a:cs typeface="Arial Unicode MS"/>
            </a:endParaRPr>
          </a:p>
          <a:p>
            <a:pPr marL="229235">
              <a:lnSpc>
                <a:spcPct val="100000"/>
              </a:lnSpc>
              <a:spcBef>
                <a:spcPts val="675"/>
              </a:spcBef>
            </a:pPr>
            <a:r>
              <a:rPr sz="1400" spc="-15" dirty="0">
                <a:latin typeface="Arial Unicode MS"/>
                <a:cs typeface="Arial Unicode MS"/>
              </a:rPr>
              <a:t>行出现等待</a:t>
            </a:r>
            <a:endParaRPr sz="1400">
              <a:latin typeface="Arial Unicode MS"/>
              <a:cs typeface="Arial Unicode MS"/>
            </a:endParaRPr>
          </a:p>
          <a:p>
            <a:pPr marL="229235" indent="-217170">
              <a:lnSpc>
                <a:spcPct val="100000"/>
              </a:lnSpc>
              <a:spcBef>
                <a:spcPts val="675"/>
              </a:spcBef>
              <a:buSzPct val="60714"/>
              <a:buFont typeface="Wingdings"/>
              <a:buChar char=""/>
              <a:tabLst>
                <a:tab pos="229235" algn="l"/>
                <a:tab pos="229870" algn="l"/>
              </a:tabLst>
            </a:pPr>
            <a:r>
              <a:rPr sz="1400" spc="-10" dirty="0">
                <a:latin typeface="Arial Unicode MS"/>
                <a:cs typeface="Arial Unicode MS"/>
              </a:rPr>
              <a:t>分支预测错误：执行错误分支浪费</a:t>
            </a:r>
            <a:r>
              <a:rPr sz="1400" spc="10" dirty="0">
                <a:latin typeface="Arial Unicode MS"/>
                <a:cs typeface="Arial Unicode MS"/>
              </a:rPr>
              <a:t>时</a:t>
            </a:r>
            <a:r>
              <a:rPr sz="1400" spc="-10" dirty="0">
                <a:latin typeface="Arial Unicode MS"/>
                <a:cs typeface="Arial Unicode MS"/>
              </a:rPr>
              <a:t>间</a:t>
            </a:r>
            <a:r>
              <a:rPr sz="1400" spc="150" dirty="0">
                <a:latin typeface="Arial Unicode MS"/>
                <a:cs typeface="Arial Unicode MS"/>
              </a:rPr>
              <a:t> </a:t>
            </a:r>
            <a:r>
              <a:rPr sz="1400" spc="-20" dirty="0">
                <a:latin typeface="Gill Sans MT"/>
                <a:cs typeface="Gill Sans MT"/>
              </a:rPr>
              <a:t>+</a:t>
            </a:r>
            <a:r>
              <a:rPr sz="1400" spc="45" dirty="0">
                <a:latin typeface="Gill Sans MT"/>
                <a:cs typeface="Gill Sans MT"/>
              </a:rPr>
              <a:t> </a:t>
            </a:r>
            <a:r>
              <a:rPr sz="1400" spc="-10" dirty="0">
                <a:latin typeface="Arial Unicode MS"/>
                <a:cs typeface="Arial Unicode MS"/>
              </a:rPr>
              <a:t>处理错误分支执行消</a:t>
            </a:r>
            <a:endParaRPr sz="1400">
              <a:latin typeface="Arial Unicode MS"/>
              <a:cs typeface="Arial Unicode MS"/>
            </a:endParaRPr>
          </a:p>
          <a:p>
            <a:pPr marL="229235">
              <a:lnSpc>
                <a:spcPct val="100000"/>
              </a:lnSpc>
              <a:spcBef>
                <a:spcPts val="670"/>
              </a:spcBef>
            </a:pPr>
            <a:r>
              <a:rPr sz="1400" spc="-15" dirty="0">
                <a:latin typeface="Arial Unicode MS"/>
                <a:cs typeface="Arial Unicode MS"/>
              </a:rPr>
              <a:t>耗时间。</a:t>
            </a:r>
            <a:endParaRPr sz="1400">
              <a:latin typeface="Arial Unicode MS"/>
              <a:cs typeface="Arial Unicode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365555"/>
            <a:ext cx="11497971" cy="504625"/>
          </a:xfrm>
          <a:prstGeom prst="rect">
            <a:avLst/>
          </a:prstGeom>
        </p:spPr>
        <p:txBody>
          <a:bodyPr vert="horz" wrap="square" lIns="0" tIns="12065" rIns="0" bIns="0" rtlCol="0">
            <a:spAutoFit/>
          </a:bodyPr>
          <a:lstStyle/>
          <a:p>
            <a:pPr marL="12700">
              <a:lnSpc>
                <a:spcPct val="100000"/>
              </a:lnSpc>
              <a:spcBef>
                <a:spcPts val="95"/>
              </a:spcBef>
            </a:pPr>
            <a:r>
              <a:rPr lang="zh-CN" altLang="en-US" sz="3200" spc="-15" dirty="0">
                <a:solidFill>
                  <a:srgbClr val="000000"/>
                </a:solidFill>
                <a:latin typeface="Arial Unicode MS"/>
                <a:cs typeface="Arial Unicode MS"/>
              </a:rPr>
              <a:t>鲲鹏</a:t>
            </a:r>
            <a:r>
              <a:rPr lang="en-US" altLang="zh-CN" sz="3200" spc="170" dirty="0">
                <a:solidFill>
                  <a:srgbClr val="000000"/>
                </a:solidFill>
                <a:latin typeface="Gill Sans MT"/>
                <a:cs typeface="Gill Sans MT"/>
              </a:rPr>
              <a:t>920</a:t>
            </a:r>
            <a:r>
              <a:rPr lang="zh-CN" altLang="en-US" sz="3200" spc="-15" dirty="0">
                <a:solidFill>
                  <a:srgbClr val="000000"/>
                </a:solidFill>
                <a:latin typeface="Arial Unicode MS"/>
                <a:cs typeface="Arial Unicode MS"/>
              </a:rPr>
              <a:t>系</a:t>
            </a:r>
            <a:r>
              <a:rPr lang="zh-CN" altLang="en-US" sz="3200" spc="-10" dirty="0">
                <a:solidFill>
                  <a:srgbClr val="000000"/>
                </a:solidFill>
                <a:latin typeface="Arial Unicode MS"/>
                <a:cs typeface="Arial Unicode MS"/>
              </a:rPr>
              <a:t>列</a:t>
            </a:r>
            <a:r>
              <a:rPr lang="zh-CN" altLang="en-US" sz="3200" spc="-15" dirty="0">
                <a:solidFill>
                  <a:srgbClr val="000000"/>
                </a:solidFill>
                <a:latin typeface="Arial Unicode MS"/>
                <a:cs typeface="Arial Unicode MS"/>
              </a:rPr>
              <a:t>芯片</a:t>
            </a:r>
            <a:r>
              <a:rPr lang="en-US" altLang="zh-CN" sz="3200" spc="180" dirty="0">
                <a:solidFill>
                  <a:srgbClr val="000000"/>
                </a:solidFill>
                <a:latin typeface="Gill Sans MT"/>
                <a:cs typeface="Gill Sans MT"/>
              </a:rPr>
              <a:t>——</a:t>
            </a:r>
            <a:r>
              <a:rPr lang="zh-CN" altLang="en-US" sz="3200" spc="180" dirty="0">
                <a:solidFill>
                  <a:srgbClr val="000000"/>
                </a:solidFill>
                <a:latin typeface="Gill Sans MT"/>
                <a:cs typeface="Gill Sans MT"/>
              </a:rPr>
              <a:t>计算</a:t>
            </a:r>
            <a:r>
              <a:rPr lang="zh-CN" altLang="en-US" sz="3200" spc="-15" dirty="0">
                <a:solidFill>
                  <a:srgbClr val="000000"/>
                </a:solidFill>
                <a:latin typeface="Arial Unicode MS"/>
                <a:cs typeface="Arial Unicode MS"/>
              </a:rPr>
              <a:t>加速 </a:t>
            </a:r>
            <a:r>
              <a:rPr sz="3200" spc="210" dirty="0" err="1">
                <a:solidFill>
                  <a:srgbClr val="000000"/>
                </a:solidFill>
                <a:latin typeface="Gill Sans MT"/>
                <a:cs typeface="Gill Sans MT"/>
              </a:rPr>
              <a:t>Kunpeng</a:t>
            </a:r>
            <a:r>
              <a:rPr sz="3200" spc="85" dirty="0">
                <a:solidFill>
                  <a:srgbClr val="000000"/>
                </a:solidFill>
                <a:latin typeface="Gill Sans MT"/>
                <a:cs typeface="Gill Sans MT"/>
              </a:rPr>
              <a:t> </a:t>
            </a:r>
            <a:r>
              <a:rPr sz="3200" spc="-15" dirty="0" err="1">
                <a:solidFill>
                  <a:srgbClr val="000000"/>
                </a:solidFill>
                <a:latin typeface="Gill Sans MT"/>
                <a:cs typeface="Gill Sans MT"/>
              </a:rPr>
              <a:t>NEON</a:t>
            </a:r>
            <a:r>
              <a:rPr sz="3200" spc="-10" dirty="0" err="1">
                <a:solidFill>
                  <a:srgbClr val="000000"/>
                </a:solidFill>
                <a:latin typeface="Arial Unicode MS"/>
                <a:cs typeface="Arial Unicode MS"/>
              </a:rPr>
              <a:t>指令</a:t>
            </a:r>
            <a:endParaRPr sz="3200" dirty="0">
              <a:latin typeface="Arial Unicode MS"/>
              <a:cs typeface="Arial Unicode MS"/>
            </a:endParaRPr>
          </a:p>
        </p:txBody>
      </p:sp>
      <p:sp>
        <p:nvSpPr>
          <p:cNvPr id="3" name="object 3"/>
          <p:cNvSpPr txBox="1"/>
          <p:nvPr/>
        </p:nvSpPr>
        <p:spPr>
          <a:xfrm>
            <a:off x="799591" y="1282953"/>
            <a:ext cx="130175"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Wingdings"/>
                <a:cs typeface="Wingdings"/>
              </a:rPr>
              <a:t></a:t>
            </a:r>
            <a:endParaRPr sz="1100">
              <a:latin typeface="Wingdings"/>
              <a:cs typeface="Wingdings"/>
            </a:endParaRPr>
          </a:p>
        </p:txBody>
      </p:sp>
      <p:sp>
        <p:nvSpPr>
          <p:cNvPr id="4" name="object 4"/>
          <p:cNvSpPr txBox="1"/>
          <p:nvPr/>
        </p:nvSpPr>
        <p:spPr>
          <a:xfrm>
            <a:off x="1101344" y="1073091"/>
            <a:ext cx="10303510" cy="1435100"/>
          </a:xfrm>
          <a:prstGeom prst="rect">
            <a:avLst/>
          </a:prstGeom>
        </p:spPr>
        <p:txBody>
          <a:bodyPr vert="horz" wrap="square" lIns="0" tIns="12700" rIns="0" bIns="0" rtlCol="0">
            <a:spAutoFit/>
          </a:bodyPr>
          <a:lstStyle/>
          <a:p>
            <a:pPr marL="12700" marR="5080" algn="just">
              <a:lnSpc>
                <a:spcPct val="140100"/>
              </a:lnSpc>
              <a:spcBef>
                <a:spcPts val="100"/>
              </a:spcBef>
            </a:pPr>
            <a:r>
              <a:rPr sz="2200" b="1" spc="5" dirty="0">
                <a:latin typeface="微软雅黑"/>
                <a:cs typeface="微软雅黑"/>
              </a:rPr>
              <a:t>NEON</a:t>
            </a:r>
            <a:r>
              <a:rPr sz="2200" spc="25" dirty="0">
                <a:latin typeface="微软雅黑"/>
                <a:cs typeface="微软雅黑"/>
              </a:rPr>
              <a:t>是</a:t>
            </a:r>
            <a:r>
              <a:rPr sz="2200" spc="50" dirty="0">
                <a:latin typeface="微软雅黑"/>
                <a:cs typeface="微软雅黑"/>
              </a:rPr>
              <a:t>一</a:t>
            </a:r>
            <a:r>
              <a:rPr sz="2200" spc="25" dirty="0">
                <a:latin typeface="微软雅黑"/>
                <a:cs typeface="微软雅黑"/>
              </a:rPr>
              <a:t>种</a:t>
            </a:r>
            <a:r>
              <a:rPr sz="2200" spc="50" dirty="0">
                <a:latin typeface="微软雅黑"/>
                <a:cs typeface="微软雅黑"/>
              </a:rPr>
              <a:t>高</a:t>
            </a:r>
            <a:r>
              <a:rPr sz="2200" spc="60" dirty="0">
                <a:latin typeface="微软雅黑"/>
                <a:cs typeface="微软雅黑"/>
              </a:rPr>
              <a:t>级</a:t>
            </a:r>
            <a:r>
              <a:rPr sz="2200" spc="10" dirty="0">
                <a:latin typeface="微软雅黑"/>
                <a:cs typeface="微软雅黑"/>
              </a:rPr>
              <a:t>SIMD（</a:t>
            </a:r>
            <a:r>
              <a:rPr sz="2200" spc="25" dirty="0">
                <a:latin typeface="微软雅黑"/>
                <a:cs typeface="微软雅黑"/>
              </a:rPr>
              <a:t>单</a:t>
            </a:r>
            <a:r>
              <a:rPr sz="2200" spc="50" dirty="0">
                <a:latin typeface="微软雅黑"/>
                <a:cs typeface="微软雅黑"/>
              </a:rPr>
              <a:t>指</a:t>
            </a:r>
            <a:r>
              <a:rPr sz="2200" spc="25" dirty="0">
                <a:latin typeface="微软雅黑"/>
                <a:cs typeface="微软雅黑"/>
              </a:rPr>
              <a:t>令</a:t>
            </a:r>
            <a:r>
              <a:rPr sz="2200" spc="50" dirty="0">
                <a:latin typeface="微软雅黑"/>
                <a:cs typeface="微软雅黑"/>
              </a:rPr>
              <a:t>多</a:t>
            </a:r>
            <a:r>
              <a:rPr sz="2200" spc="25" dirty="0">
                <a:latin typeface="微软雅黑"/>
                <a:cs typeface="微软雅黑"/>
              </a:rPr>
              <a:t>数</a:t>
            </a:r>
            <a:r>
              <a:rPr sz="2200" spc="40" dirty="0">
                <a:latin typeface="微软雅黑"/>
                <a:cs typeface="微软雅黑"/>
              </a:rPr>
              <a:t>据</a:t>
            </a:r>
            <a:r>
              <a:rPr sz="2200" spc="55" dirty="0">
                <a:latin typeface="微软雅黑"/>
                <a:cs typeface="微软雅黑"/>
              </a:rPr>
              <a:t>）</a:t>
            </a:r>
            <a:r>
              <a:rPr sz="2200" spc="30" dirty="0">
                <a:latin typeface="微软雅黑"/>
                <a:cs typeface="微软雅黑"/>
              </a:rPr>
              <a:t>扩展</a:t>
            </a:r>
            <a:r>
              <a:rPr sz="2200" spc="55" dirty="0">
                <a:latin typeface="微软雅黑"/>
                <a:cs typeface="微软雅黑"/>
              </a:rPr>
              <a:t>指</a:t>
            </a:r>
            <a:r>
              <a:rPr sz="2200" spc="30" dirty="0">
                <a:latin typeface="微软雅黑"/>
                <a:cs typeface="微软雅黑"/>
              </a:rPr>
              <a:t>令</a:t>
            </a:r>
            <a:r>
              <a:rPr sz="2200" spc="55" dirty="0">
                <a:latin typeface="微软雅黑"/>
                <a:cs typeface="微软雅黑"/>
              </a:rPr>
              <a:t>集</a:t>
            </a:r>
            <a:r>
              <a:rPr sz="2200" spc="30" dirty="0">
                <a:latin typeface="微软雅黑"/>
                <a:cs typeface="微软雅黑"/>
              </a:rPr>
              <a:t>。</a:t>
            </a:r>
            <a:r>
              <a:rPr sz="2200" dirty="0">
                <a:latin typeface="微软雅黑"/>
                <a:cs typeface="微软雅黑"/>
              </a:rPr>
              <a:t>NEON</a:t>
            </a:r>
            <a:r>
              <a:rPr sz="2200" spc="440" dirty="0">
                <a:latin typeface="微软雅黑"/>
                <a:cs typeface="微软雅黑"/>
              </a:rPr>
              <a:t> </a:t>
            </a:r>
            <a:r>
              <a:rPr sz="2200" spc="25" dirty="0">
                <a:latin typeface="微软雅黑"/>
                <a:cs typeface="微软雅黑"/>
              </a:rPr>
              <a:t>技术可</a:t>
            </a:r>
            <a:r>
              <a:rPr sz="2200" spc="50" dirty="0">
                <a:latin typeface="微软雅黑"/>
                <a:cs typeface="微软雅黑"/>
              </a:rPr>
              <a:t>加</a:t>
            </a:r>
            <a:r>
              <a:rPr sz="2200" spc="25" dirty="0">
                <a:latin typeface="微软雅黑"/>
                <a:cs typeface="微软雅黑"/>
              </a:rPr>
              <a:t>速</a:t>
            </a:r>
            <a:r>
              <a:rPr sz="2200" spc="50" dirty="0">
                <a:latin typeface="微软雅黑"/>
                <a:cs typeface="微软雅黑"/>
              </a:rPr>
              <a:t>多</a:t>
            </a:r>
            <a:r>
              <a:rPr sz="2200" spc="25" dirty="0">
                <a:latin typeface="微软雅黑"/>
                <a:cs typeface="微软雅黑"/>
              </a:rPr>
              <a:t>媒</a:t>
            </a:r>
            <a:r>
              <a:rPr sz="2200" spc="10" dirty="0">
                <a:latin typeface="微软雅黑"/>
                <a:cs typeface="微软雅黑"/>
              </a:rPr>
              <a:t>体 </a:t>
            </a:r>
            <a:r>
              <a:rPr sz="2200" spc="50" dirty="0">
                <a:latin typeface="微软雅黑"/>
                <a:cs typeface="微软雅黑"/>
              </a:rPr>
              <a:t>和信</a:t>
            </a:r>
            <a:r>
              <a:rPr sz="2200" spc="25" dirty="0">
                <a:latin typeface="微软雅黑"/>
                <a:cs typeface="微软雅黑"/>
              </a:rPr>
              <a:t>号</a:t>
            </a:r>
            <a:r>
              <a:rPr sz="2200" spc="50" dirty="0">
                <a:latin typeface="微软雅黑"/>
                <a:cs typeface="微软雅黑"/>
              </a:rPr>
              <a:t>处理</a:t>
            </a:r>
            <a:r>
              <a:rPr sz="2200" spc="25" dirty="0">
                <a:latin typeface="微软雅黑"/>
                <a:cs typeface="微软雅黑"/>
              </a:rPr>
              <a:t>算</a:t>
            </a:r>
            <a:r>
              <a:rPr sz="2200" spc="65" dirty="0">
                <a:latin typeface="微软雅黑"/>
                <a:cs typeface="微软雅黑"/>
              </a:rPr>
              <a:t>法</a:t>
            </a:r>
            <a:r>
              <a:rPr sz="2200" spc="25" dirty="0">
                <a:latin typeface="微软雅黑"/>
                <a:cs typeface="微软雅黑"/>
              </a:rPr>
              <a:t>（</a:t>
            </a:r>
            <a:r>
              <a:rPr sz="2200" spc="50" dirty="0">
                <a:latin typeface="微软雅黑"/>
                <a:cs typeface="微软雅黑"/>
              </a:rPr>
              <a:t>如</a:t>
            </a:r>
            <a:r>
              <a:rPr sz="2200" spc="25" dirty="0">
                <a:latin typeface="微软雅黑"/>
                <a:cs typeface="微软雅黑"/>
              </a:rPr>
              <a:t>视</a:t>
            </a:r>
            <a:r>
              <a:rPr sz="2200" spc="50" dirty="0">
                <a:latin typeface="微软雅黑"/>
                <a:cs typeface="微软雅黑"/>
              </a:rPr>
              <a:t>频编</a:t>
            </a:r>
            <a:r>
              <a:rPr sz="2200" spc="60" dirty="0">
                <a:latin typeface="微软雅黑"/>
                <a:cs typeface="微软雅黑"/>
              </a:rPr>
              <a:t>码</a:t>
            </a:r>
            <a:r>
              <a:rPr sz="2200" spc="15" dirty="0">
                <a:latin typeface="微软雅黑"/>
                <a:cs typeface="微软雅黑"/>
              </a:rPr>
              <a:t>/</a:t>
            </a:r>
            <a:r>
              <a:rPr sz="2200" spc="50" dirty="0">
                <a:latin typeface="微软雅黑"/>
                <a:cs typeface="微软雅黑"/>
              </a:rPr>
              <a:t>解</a:t>
            </a:r>
            <a:r>
              <a:rPr sz="2200" spc="55" dirty="0">
                <a:latin typeface="微软雅黑"/>
                <a:cs typeface="微软雅黑"/>
              </a:rPr>
              <a:t>码</a:t>
            </a:r>
            <a:r>
              <a:rPr sz="2200" spc="25" dirty="0">
                <a:latin typeface="微软雅黑"/>
                <a:cs typeface="微软雅黑"/>
              </a:rPr>
              <a:t>、</a:t>
            </a:r>
            <a:r>
              <a:rPr sz="2200" dirty="0">
                <a:latin typeface="微软雅黑"/>
                <a:cs typeface="微软雅黑"/>
              </a:rPr>
              <a:t>2D/3D</a:t>
            </a:r>
            <a:r>
              <a:rPr sz="2200" spc="455" dirty="0">
                <a:latin typeface="微软雅黑"/>
                <a:cs typeface="微软雅黑"/>
              </a:rPr>
              <a:t> </a:t>
            </a:r>
            <a:r>
              <a:rPr sz="2200" spc="50" dirty="0">
                <a:latin typeface="微软雅黑"/>
                <a:cs typeface="微软雅黑"/>
              </a:rPr>
              <a:t>图形</a:t>
            </a:r>
            <a:r>
              <a:rPr sz="2200" spc="30" dirty="0">
                <a:latin typeface="微软雅黑"/>
                <a:cs typeface="微软雅黑"/>
              </a:rPr>
              <a:t>、</a:t>
            </a:r>
            <a:r>
              <a:rPr sz="2200" spc="50" dirty="0">
                <a:latin typeface="微软雅黑"/>
                <a:cs typeface="微软雅黑"/>
              </a:rPr>
              <a:t>游戏</a:t>
            </a:r>
            <a:r>
              <a:rPr sz="2200" spc="25" dirty="0">
                <a:latin typeface="微软雅黑"/>
                <a:cs typeface="微软雅黑"/>
              </a:rPr>
              <a:t>、</a:t>
            </a:r>
            <a:r>
              <a:rPr sz="2200" spc="50" dirty="0">
                <a:latin typeface="微软雅黑"/>
                <a:cs typeface="微软雅黑"/>
              </a:rPr>
              <a:t>音</a:t>
            </a:r>
            <a:r>
              <a:rPr sz="2200" spc="25" dirty="0">
                <a:latin typeface="微软雅黑"/>
                <a:cs typeface="微软雅黑"/>
              </a:rPr>
              <a:t>频</a:t>
            </a:r>
            <a:r>
              <a:rPr sz="2200" spc="50" dirty="0">
                <a:latin typeface="微软雅黑"/>
                <a:cs typeface="微软雅黑"/>
              </a:rPr>
              <a:t>和</a:t>
            </a:r>
            <a:r>
              <a:rPr sz="2200" spc="25" dirty="0">
                <a:latin typeface="微软雅黑"/>
                <a:cs typeface="微软雅黑"/>
              </a:rPr>
              <a:t>语</a:t>
            </a:r>
            <a:r>
              <a:rPr sz="2200" spc="50" dirty="0">
                <a:latin typeface="微软雅黑"/>
                <a:cs typeface="微软雅黑"/>
              </a:rPr>
              <a:t>音处</a:t>
            </a:r>
            <a:r>
              <a:rPr sz="2200" spc="30" dirty="0">
                <a:latin typeface="微软雅黑"/>
                <a:cs typeface="微软雅黑"/>
              </a:rPr>
              <a:t>理</a:t>
            </a:r>
            <a:r>
              <a:rPr sz="2200" spc="50" dirty="0">
                <a:latin typeface="微软雅黑"/>
                <a:cs typeface="微软雅黑"/>
              </a:rPr>
              <a:t>、</a:t>
            </a:r>
            <a:r>
              <a:rPr sz="2200" spc="55" dirty="0">
                <a:latin typeface="微软雅黑"/>
                <a:cs typeface="微软雅黑"/>
              </a:rPr>
              <a:t>图像 </a:t>
            </a:r>
            <a:r>
              <a:rPr sz="2200" spc="5" dirty="0">
                <a:latin typeface="微软雅黑"/>
                <a:cs typeface="微软雅黑"/>
              </a:rPr>
              <a:t>处理技术、</a:t>
            </a:r>
            <a:r>
              <a:rPr sz="2200" spc="10" dirty="0">
                <a:latin typeface="微软雅黑"/>
                <a:cs typeface="微软雅黑"/>
              </a:rPr>
              <a:t>电话</a:t>
            </a:r>
            <a:r>
              <a:rPr sz="2200" dirty="0">
                <a:latin typeface="微软雅黑"/>
                <a:cs typeface="微软雅黑"/>
              </a:rPr>
              <a:t>和</a:t>
            </a:r>
            <a:r>
              <a:rPr sz="2200" spc="10" dirty="0">
                <a:latin typeface="微软雅黑"/>
                <a:cs typeface="微软雅黑"/>
              </a:rPr>
              <a:t>声音</a:t>
            </a:r>
            <a:r>
              <a:rPr sz="2200" spc="-25" dirty="0">
                <a:latin typeface="微软雅黑"/>
                <a:cs typeface="微软雅黑"/>
              </a:rPr>
              <a:t>合</a:t>
            </a:r>
            <a:r>
              <a:rPr sz="2200" spc="10" dirty="0">
                <a:latin typeface="微软雅黑"/>
                <a:cs typeface="微软雅黑"/>
              </a:rPr>
              <a:t>成</a:t>
            </a:r>
            <a:r>
              <a:rPr sz="2200" spc="5" dirty="0">
                <a:latin typeface="微软雅黑"/>
                <a:cs typeface="微软雅黑"/>
              </a:rPr>
              <a:t>）</a:t>
            </a:r>
            <a:r>
              <a:rPr sz="2200" spc="10" dirty="0">
                <a:latin typeface="微软雅黑"/>
                <a:cs typeface="微软雅黑"/>
              </a:rPr>
              <a:t>。</a:t>
            </a:r>
            <a:endParaRPr sz="2200">
              <a:latin typeface="微软雅黑"/>
              <a:cs typeface="微软雅黑"/>
            </a:endParaRPr>
          </a:p>
        </p:txBody>
      </p:sp>
      <p:sp>
        <p:nvSpPr>
          <p:cNvPr id="5" name="object 5"/>
          <p:cNvSpPr/>
          <p:nvPr/>
        </p:nvSpPr>
        <p:spPr>
          <a:xfrm>
            <a:off x="5509889" y="2831592"/>
            <a:ext cx="5540231" cy="254760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236065" y="2845322"/>
            <a:ext cx="3284220" cy="2028189"/>
          </a:xfrm>
          <a:prstGeom prst="rect">
            <a:avLst/>
          </a:prstGeom>
        </p:spPr>
        <p:txBody>
          <a:bodyPr vert="horz" wrap="square" lIns="0" tIns="111125" rIns="0" bIns="0" rtlCol="0">
            <a:spAutoFit/>
          </a:bodyPr>
          <a:lstStyle/>
          <a:p>
            <a:pPr marL="12700">
              <a:lnSpc>
                <a:spcPct val="100000"/>
              </a:lnSpc>
              <a:spcBef>
                <a:spcPts val="875"/>
              </a:spcBef>
            </a:pPr>
            <a:r>
              <a:rPr sz="2000" b="1" spc="-20" dirty="0">
                <a:latin typeface="微软雅黑"/>
                <a:cs typeface="微软雅黑"/>
              </a:rPr>
              <a:t>NEON</a:t>
            </a:r>
            <a:r>
              <a:rPr sz="2000" b="1" spc="-15" dirty="0">
                <a:latin typeface="微软雅黑"/>
                <a:cs typeface="微软雅黑"/>
              </a:rPr>
              <a:t>指令特性</a:t>
            </a:r>
            <a:endParaRPr sz="2000">
              <a:latin typeface="微软雅黑"/>
              <a:cs typeface="微软雅黑"/>
            </a:endParaRPr>
          </a:p>
          <a:p>
            <a:pPr marL="299085" indent="-287020">
              <a:lnSpc>
                <a:spcPct val="100000"/>
              </a:lnSpc>
              <a:spcBef>
                <a:spcPts val="705"/>
              </a:spcBef>
              <a:buFont typeface="Arial"/>
              <a:buChar char="•"/>
              <a:tabLst>
                <a:tab pos="299085" algn="l"/>
                <a:tab pos="299720" algn="l"/>
              </a:tabLst>
            </a:pPr>
            <a:r>
              <a:rPr sz="1800" dirty="0">
                <a:latin typeface="微软雅黑"/>
                <a:cs typeface="微软雅黑"/>
              </a:rPr>
              <a:t>32个128位</a:t>
            </a:r>
            <a:r>
              <a:rPr sz="1800" spc="-5" dirty="0">
                <a:latin typeface="微软雅黑"/>
                <a:cs typeface="微软雅黑"/>
              </a:rPr>
              <a:t>n</a:t>
            </a:r>
            <a:r>
              <a:rPr sz="1800" spc="5" dirty="0">
                <a:latin typeface="微软雅黑"/>
                <a:cs typeface="微软雅黑"/>
              </a:rPr>
              <a:t>eo</a:t>
            </a:r>
            <a:r>
              <a:rPr sz="1800" dirty="0">
                <a:latin typeface="微软雅黑"/>
                <a:cs typeface="微软雅黑"/>
              </a:rPr>
              <a:t>n寄存器</a:t>
            </a:r>
            <a:endParaRPr sz="1800">
              <a:latin typeface="微软雅黑"/>
              <a:cs typeface="微软雅黑"/>
            </a:endParaRPr>
          </a:p>
          <a:p>
            <a:pPr marL="299085" indent="-287020">
              <a:lnSpc>
                <a:spcPct val="100000"/>
              </a:lnSpc>
              <a:spcBef>
                <a:spcPts val="1080"/>
              </a:spcBef>
              <a:buFont typeface="Arial"/>
              <a:buChar char="•"/>
              <a:tabLst>
                <a:tab pos="299085" algn="l"/>
                <a:tab pos="299720" algn="l"/>
              </a:tabLst>
            </a:pPr>
            <a:r>
              <a:rPr sz="1800" spc="-5" dirty="0">
                <a:latin typeface="微软雅黑"/>
                <a:cs typeface="微软雅黑"/>
              </a:rPr>
              <a:t>支持8/16/32</a:t>
            </a:r>
            <a:r>
              <a:rPr sz="1800" spc="-10" dirty="0">
                <a:latin typeface="微软雅黑"/>
                <a:cs typeface="微软雅黑"/>
              </a:rPr>
              <a:t>/</a:t>
            </a:r>
            <a:r>
              <a:rPr sz="1800" spc="-5" dirty="0">
                <a:latin typeface="微软雅黑"/>
                <a:cs typeface="微软雅黑"/>
              </a:rPr>
              <a:t>6</a:t>
            </a:r>
            <a:r>
              <a:rPr sz="1800" dirty="0">
                <a:latin typeface="微软雅黑"/>
                <a:cs typeface="微软雅黑"/>
              </a:rPr>
              <a:t>4</a:t>
            </a:r>
            <a:r>
              <a:rPr sz="1800" spc="-5" dirty="0">
                <a:latin typeface="微软雅黑"/>
                <a:cs typeface="微软雅黑"/>
              </a:rPr>
              <a:t>位整数</a:t>
            </a:r>
            <a:endParaRPr sz="1800">
              <a:latin typeface="微软雅黑"/>
              <a:cs typeface="微软雅黑"/>
            </a:endParaRPr>
          </a:p>
          <a:p>
            <a:pPr marL="299085" indent="-287020">
              <a:lnSpc>
                <a:spcPct val="100000"/>
              </a:lnSpc>
              <a:spcBef>
                <a:spcPts val="1085"/>
              </a:spcBef>
              <a:buFont typeface="Arial"/>
              <a:buChar char="•"/>
              <a:tabLst>
                <a:tab pos="299085" algn="l"/>
                <a:tab pos="299720" algn="l"/>
              </a:tabLst>
            </a:pPr>
            <a:r>
              <a:rPr sz="1800" dirty="0">
                <a:latin typeface="微软雅黑"/>
                <a:cs typeface="微软雅黑"/>
              </a:rPr>
              <a:t>支持单精度、双精度浮点运算</a:t>
            </a:r>
            <a:endParaRPr sz="1800">
              <a:latin typeface="微软雅黑"/>
              <a:cs typeface="微软雅黑"/>
            </a:endParaRPr>
          </a:p>
          <a:p>
            <a:pPr marL="299085" indent="-287020">
              <a:lnSpc>
                <a:spcPct val="100000"/>
              </a:lnSpc>
              <a:spcBef>
                <a:spcPts val="1080"/>
              </a:spcBef>
              <a:buFont typeface="Arial"/>
              <a:buChar char="•"/>
              <a:tabLst>
                <a:tab pos="299085" algn="l"/>
                <a:tab pos="299720" algn="l"/>
              </a:tabLst>
            </a:pPr>
            <a:r>
              <a:rPr sz="1800" dirty="0">
                <a:latin typeface="微软雅黑"/>
                <a:cs typeface="微软雅黑"/>
              </a:rPr>
              <a:t>同时支持16个8位操作数</a:t>
            </a:r>
            <a:endParaRPr sz="1800">
              <a:latin typeface="微软雅黑"/>
              <a:cs typeface="微软雅黑"/>
            </a:endParaRPr>
          </a:p>
        </p:txBody>
      </p:sp>
      <p:sp>
        <p:nvSpPr>
          <p:cNvPr id="7" name="object 7"/>
          <p:cNvSpPr txBox="1"/>
          <p:nvPr/>
        </p:nvSpPr>
        <p:spPr>
          <a:xfrm>
            <a:off x="696163" y="6395911"/>
            <a:ext cx="287020" cy="172085"/>
          </a:xfrm>
          <a:prstGeom prst="rect">
            <a:avLst/>
          </a:prstGeom>
        </p:spPr>
        <p:txBody>
          <a:bodyPr vert="horz" wrap="square" lIns="0" tIns="7620" rIns="0" bIns="0" rtlCol="0">
            <a:spAutoFit/>
          </a:bodyPr>
          <a:lstStyle/>
          <a:p>
            <a:pPr marL="38100">
              <a:lnSpc>
                <a:spcPct val="100000"/>
              </a:lnSpc>
              <a:spcBef>
                <a:spcPts val="60"/>
              </a:spcBef>
            </a:pPr>
            <a:r>
              <a:rPr sz="950" spc="75" dirty="0">
                <a:solidFill>
                  <a:srgbClr val="1D1D1B"/>
                </a:solidFill>
                <a:latin typeface="Gill Sans MT"/>
                <a:cs typeface="Gill Sans MT"/>
              </a:rPr>
              <a:t>102</a:t>
            </a:r>
            <a:endParaRPr sz="950">
              <a:latin typeface="Gill Sans MT"/>
              <a:cs typeface="Gill Sans MT"/>
            </a:endParaRPr>
          </a:p>
        </p:txBody>
      </p:sp>
      <p:sp>
        <p:nvSpPr>
          <p:cNvPr id="8" name="object 8"/>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361645"/>
            <a:ext cx="5598795" cy="512445"/>
          </a:xfrm>
          <a:prstGeom prst="rect">
            <a:avLst/>
          </a:prstGeom>
        </p:spPr>
        <p:txBody>
          <a:bodyPr vert="horz" wrap="square" lIns="0" tIns="12065" rIns="0" bIns="0" rtlCol="0">
            <a:spAutoFit/>
          </a:bodyPr>
          <a:lstStyle/>
          <a:p>
            <a:pPr marL="12700">
              <a:lnSpc>
                <a:spcPct val="100000"/>
              </a:lnSpc>
              <a:spcBef>
                <a:spcPts val="95"/>
              </a:spcBef>
            </a:pPr>
            <a:r>
              <a:rPr sz="3200" spc="-20" dirty="0">
                <a:solidFill>
                  <a:srgbClr val="000000"/>
                </a:solidFill>
                <a:latin typeface="Gill Sans MT"/>
                <a:cs typeface="Gill Sans MT"/>
              </a:rPr>
              <a:t>NEON</a:t>
            </a:r>
            <a:r>
              <a:rPr sz="3200" spc="-15" dirty="0">
                <a:solidFill>
                  <a:srgbClr val="000000"/>
                </a:solidFill>
                <a:latin typeface="Arial Unicode MS"/>
                <a:cs typeface="Arial Unicode MS"/>
              </a:rPr>
              <a:t>案例</a:t>
            </a:r>
            <a:r>
              <a:rPr sz="3200" spc="160" dirty="0">
                <a:solidFill>
                  <a:srgbClr val="000000"/>
                </a:solidFill>
                <a:latin typeface="Gill Sans MT"/>
                <a:cs typeface="Gill Sans MT"/>
              </a:rPr>
              <a:t>——Hyperscan</a:t>
            </a:r>
            <a:r>
              <a:rPr sz="3200" spc="-15" dirty="0">
                <a:solidFill>
                  <a:srgbClr val="000000"/>
                </a:solidFill>
                <a:latin typeface="Arial Unicode MS"/>
                <a:cs typeface="Arial Unicode MS"/>
              </a:rPr>
              <a:t>移植</a:t>
            </a:r>
            <a:endParaRPr sz="3200">
              <a:latin typeface="Arial Unicode MS"/>
              <a:cs typeface="Arial Unicode MS"/>
            </a:endParaRPr>
          </a:p>
        </p:txBody>
      </p:sp>
      <p:sp>
        <p:nvSpPr>
          <p:cNvPr id="3" name="object 3"/>
          <p:cNvSpPr/>
          <p:nvPr/>
        </p:nvSpPr>
        <p:spPr>
          <a:xfrm>
            <a:off x="798717" y="1572847"/>
            <a:ext cx="6005765" cy="18652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779008" y="2042160"/>
            <a:ext cx="5675376" cy="3182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908778" y="4248034"/>
            <a:ext cx="3882306" cy="1628844"/>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810869" y="1045591"/>
            <a:ext cx="6589395" cy="361950"/>
          </a:xfrm>
          <a:prstGeom prst="rect">
            <a:avLst/>
          </a:prstGeom>
        </p:spPr>
        <p:txBody>
          <a:bodyPr vert="horz" wrap="square" lIns="0" tIns="13335" rIns="0" bIns="0" rtlCol="0">
            <a:spAutoFit/>
          </a:bodyPr>
          <a:lstStyle/>
          <a:p>
            <a:pPr marL="12700">
              <a:lnSpc>
                <a:spcPct val="100000"/>
              </a:lnSpc>
              <a:spcBef>
                <a:spcPts val="105"/>
              </a:spcBef>
            </a:pPr>
            <a:r>
              <a:rPr sz="2200" spc="-50" dirty="0">
                <a:latin typeface="微软雅黑"/>
                <a:cs typeface="微软雅黑"/>
              </a:rPr>
              <a:t>AVX</a:t>
            </a:r>
            <a:r>
              <a:rPr sz="2200" spc="5" dirty="0">
                <a:latin typeface="微软雅黑"/>
                <a:cs typeface="微软雅黑"/>
              </a:rPr>
              <a:t>指令</a:t>
            </a:r>
            <a:r>
              <a:rPr sz="2200" spc="-5" dirty="0">
                <a:latin typeface="微软雅黑"/>
                <a:cs typeface="微软雅黑"/>
              </a:rPr>
              <a:t>：_mm512_setzero_si512</a:t>
            </a:r>
            <a:r>
              <a:rPr sz="2200" spc="-45" dirty="0">
                <a:latin typeface="微软雅黑"/>
                <a:cs typeface="微软雅黑"/>
              </a:rPr>
              <a:t> </a:t>
            </a:r>
            <a:r>
              <a:rPr sz="2200" spc="5" dirty="0">
                <a:latin typeface="微软雅黑"/>
                <a:cs typeface="微软雅黑"/>
              </a:rPr>
              <a:t>将所有</a:t>
            </a:r>
            <a:r>
              <a:rPr sz="2200" spc="-5" dirty="0">
                <a:latin typeface="微软雅黑"/>
                <a:cs typeface="微软雅黑"/>
              </a:rPr>
              <a:t>bit</a:t>
            </a:r>
            <a:r>
              <a:rPr sz="2200" spc="5" dirty="0">
                <a:latin typeface="微软雅黑"/>
                <a:cs typeface="微软雅黑"/>
              </a:rPr>
              <a:t>位清零</a:t>
            </a:r>
            <a:endParaRPr sz="2200">
              <a:latin typeface="微软雅黑"/>
              <a:cs typeface="微软雅黑"/>
            </a:endParaRPr>
          </a:p>
        </p:txBody>
      </p:sp>
      <p:sp>
        <p:nvSpPr>
          <p:cNvPr id="7" name="object 7"/>
          <p:cNvSpPr txBox="1"/>
          <p:nvPr/>
        </p:nvSpPr>
        <p:spPr>
          <a:xfrm>
            <a:off x="1456182" y="3664966"/>
            <a:ext cx="1656714"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微软雅黑"/>
                <a:cs typeface="微软雅黑"/>
              </a:rPr>
              <a:t>转换</a:t>
            </a:r>
            <a:r>
              <a:rPr sz="1600" dirty="0">
                <a:latin typeface="微软雅黑"/>
                <a:cs typeface="微软雅黑"/>
              </a:rPr>
              <a:t>成NEON</a:t>
            </a:r>
            <a:r>
              <a:rPr sz="1600" spc="5" dirty="0">
                <a:latin typeface="微软雅黑"/>
                <a:cs typeface="微软雅黑"/>
              </a:rPr>
              <a:t>指令</a:t>
            </a:r>
            <a:endParaRPr sz="1600">
              <a:latin typeface="微软雅黑"/>
              <a:cs typeface="微软雅黑"/>
            </a:endParaRPr>
          </a:p>
        </p:txBody>
      </p:sp>
      <p:sp>
        <p:nvSpPr>
          <p:cNvPr id="8" name="object 8"/>
          <p:cNvSpPr/>
          <p:nvPr/>
        </p:nvSpPr>
        <p:spPr>
          <a:xfrm>
            <a:off x="3217164" y="3683508"/>
            <a:ext cx="378460" cy="320040"/>
          </a:xfrm>
          <a:custGeom>
            <a:avLst/>
            <a:gdLst/>
            <a:ahLst/>
            <a:cxnLst/>
            <a:rect l="l" t="t" r="r" b="b"/>
            <a:pathLst>
              <a:path w="378460" h="320039">
                <a:moveTo>
                  <a:pt x="0" y="160020"/>
                </a:moveTo>
                <a:lnTo>
                  <a:pt x="94487" y="160020"/>
                </a:lnTo>
                <a:lnTo>
                  <a:pt x="94487" y="0"/>
                </a:lnTo>
                <a:lnTo>
                  <a:pt x="283463" y="0"/>
                </a:lnTo>
                <a:lnTo>
                  <a:pt x="283463" y="160020"/>
                </a:lnTo>
                <a:lnTo>
                  <a:pt x="377951" y="160020"/>
                </a:lnTo>
                <a:lnTo>
                  <a:pt x="188975" y="320040"/>
                </a:lnTo>
                <a:lnTo>
                  <a:pt x="0" y="160020"/>
                </a:lnTo>
                <a:close/>
              </a:path>
            </a:pathLst>
          </a:custGeom>
          <a:ln w="9144">
            <a:solidFill>
              <a:srgbClr val="7E7E7E"/>
            </a:solidFill>
          </a:ln>
        </p:spPr>
        <p:txBody>
          <a:bodyPr wrap="square" lIns="0" tIns="0" rIns="0" bIns="0" rtlCol="0"/>
          <a:lstStyle/>
          <a:p>
            <a:endParaRPr/>
          </a:p>
        </p:txBody>
      </p:sp>
      <p:sp>
        <p:nvSpPr>
          <p:cNvPr id="9" name="object 9"/>
          <p:cNvSpPr txBox="1"/>
          <p:nvPr/>
        </p:nvSpPr>
        <p:spPr>
          <a:xfrm>
            <a:off x="696163" y="6395911"/>
            <a:ext cx="287020" cy="172085"/>
          </a:xfrm>
          <a:prstGeom prst="rect">
            <a:avLst/>
          </a:prstGeom>
        </p:spPr>
        <p:txBody>
          <a:bodyPr vert="horz" wrap="square" lIns="0" tIns="7620" rIns="0" bIns="0" rtlCol="0">
            <a:spAutoFit/>
          </a:bodyPr>
          <a:lstStyle/>
          <a:p>
            <a:pPr marL="38100">
              <a:lnSpc>
                <a:spcPct val="100000"/>
              </a:lnSpc>
              <a:spcBef>
                <a:spcPts val="60"/>
              </a:spcBef>
            </a:pPr>
            <a:r>
              <a:rPr sz="950" spc="75" dirty="0">
                <a:solidFill>
                  <a:srgbClr val="1D1D1B"/>
                </a:solidFill>
                <a:latin typeface="Gill Sans MT"/>
                <a:cs typeface="Gill Sans MT"/>
              </a:rPr>
              <a:t>103</a:t>
            </a:r>
            <a:endParaRPr sz="950">
              <a:latin typeface="Gill Sans MT"/>
              <a:cs typeface="Gill Sans MT"/>
            </a:endParaRPr>
          </a:p>
        </p:txBody>
      </p:sp>
      <p:sp>
        <p:nvSpPr>
          <p:cNvPr id="10" name="object 10"/>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361645"/>
            <a:ext cx="7539355"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鲲鹏</a:t>
            </a:r>
            <a:r>
              <a:rPr sz="3200" spc="170" dirty="0">
                <a:solidFill>
                  <a:srgbClr val="000000"/>
                </a:solidFill>
                <a:latin typeface="Gill Sans MT"/>
                <a:cs typeface="Gill Sans MT"/>
              </a:rPr>
              <a:t>920</a:t>
            </a:r>
            <a:r>
              <a:rPr sz="3200" spc="-15" dirty="0">
                <a:solidFill>
                  <a:srgbClr val="000000"/>
                </a:solidFill>
                <a:latin typeface="Arial Unicode MS"/>
                <a:cs typeface="Arial Unicode MS"/>
              </a:rPr>
              <a:t>系</a:t>
            </a:r>
            <a:r>
              <a:rPr sz="3200" spc="-10" dirty="0">
                <a:solidFill>
                  <a:srgbClr val="000000"/>
                </a:solidFill>
                <a:latin typeface="Arial Unicode MS"/>
                <a:cs typeface="Arial Unicode MS"/>
              </a:rPr>
              <a:t>列</a:t>
            </a:r>
            <a:r>
              <a:rPr sz="3200" spc="-15" dirty="0">
                <a:solidFill>
                  <a:srgbClr val="000000"/>
                </a:solidFill>
                <a:latin typeface="Arial Unicode MS"/>
                <a:cs typeface="Arial Unicode MS"/>
              </a:rPr>
              <a:t>芯片</a:t>
            </a:r>
            <a:r>
              <a:rPr sz="3200" spc="180" dirty="0">
                <a:solidFill>
                  <a:srgbClr val="000000"/>
                </a:solidFill>
                <a:latin typeface="Gill Sans MT"/>
                <a:cs typeface="Gill Sans MT"/>
              </a:rPr>
              <a:t>——</a:t>
            </a:r>
            <a:r>
              <a:rPr sz="3200" spc="-15" dirty="0">
                <a:solidFill>
                  <a:srgbClr val="000000"/>
                </a:solidFill>
                <a:latin typeface="Arial Unicode MS"/>
                <a:cs typeface="Arial Unicode MS"/>
              </a:rPr>
              <a:t>加速器引</a:t>
            </a:r>
            <a:r>
              <a:rPr sz="3200" spc="15" dirty="0">
                <a:solidFill>
                  <a:srgbClr val="000000"/>
                </a:solidFill>
                <a:latin typeface="Arial Unicode MS"/>
                <a:cs typeface="Arial Unicode MS"/>
              </a:rPr>
              <a:t>擎</a:t>
            </a:r>
            <a:r>
              <a:rPr sz="3200" spc="-15" dirty="0">
                <a:solidFill>
                  <a:srgbClr val="000000"/>
                </a:solidFill>
                <a:latin typeface="Arial Unicode MS"/>
                <a:cs typeface="Arial Unicode MS"/>
              </a:rPr>
              <a:t>功</a:t>
            </a:r>
            <a:r>
              <a:rPr sz="3200" spc="-10" dirty="0">
                <a:solidFill>
                  <a:srgbClr val="000000"/>
                </a:solidFill>
                <a:latin typeface="Arial Unicode MS"/>
                <a:cs typeface="Arial Unicode MS"/>
              </a:rPr>
              <a:t>能</a:t>
            </a:r>
            <a:r>
              <a:rPr sz="3200" spc="215" dirty="0">
                <a:solidFill>
                  <a:srgbClr val="000000"/>
                </a:solidFill>
                <a:latin typeface="Arial Unicode MS"/>
                <a:cs typeface="Arial Unicode MS"/>
              </a:rPr>
              <a:t> </a:t>
            </a:r>
            <a:r>
              <a:rPr sz="3200" spc="245" dirty="0">
                <a:solidFill>
                  <a:srgbClr val="000000"/>
                </a:solidFill>
                <a:latin typeface="Gill Sans MT"/>
                <a:cs typeface="Gill Sans MT"/>
              </a:rPr>
              <a:t>(1)</a:t>
            </a:r>
            <a:endParaRPr sz="3200" dirty="0">
              <a:latin typeface="Gill Sans MT"/>
              <a:cs typeface="Gill Sans MT"/>
            </a:endParaRPr>
          </a:p>
        </p:txBody>
      </p:sp>
      <p:sp>
        <p:nvSpPr>
          <p:cNvPr id="4" name="object 4"/>
          <p:cNvSpPr txBox="1"/>
          <p:nvPr/>
        </p:nvSpPr>
        <p:spPr>
          <a:xfrm>
            <a:off x="696163" y="6395911"/>
            <a:ext cx="287020" cy="172085"/>
          </a:xfrm>
          <a:prstGeom prst="rect">
            <a:avLst/>
          </a:prstGeom>
        </p:spPr>
        <p:txBody>
          <a:bodyPr vert="horz" wrap="square" lIns="0" tIns="7620" rIns="0" bIns="0" rtlCol="0">
            <a:spAutoFit/>
          </a:bodyPr>
          <a:lstStyle/>
          <a:p>
            <a:pPr marL="38100">
              <a:lnSpc>
                <a:spcPct val="100000"/>
              </a:lnSpc>
              <a:spcBef>
                <a:spcPts val="60"/>
              </a:spcBef>
            </a:pPr>
            <a:r>
              <a:rPr sz="950" spc="75" dirty="0">
                <a:solidFill>
                  <a:srgbClr val="1D1D1B"/>
                </a:solidFill>
                <a:latin typeface="Gill Sans MT"/>
                <a:cs typeface="Gill Sans MT"/>
              </a:rPr>
              <a:t>100</a:t>
            </a:r>
            <a:endParaRPr sz="950">
              <a:latin typeface="Gill Sans MT"/>
              <a:cs typeface="Gill Sans MT"/>
            </a:endParaRPr>
          </a:p>
        </p:txBody>
      </p:sp>
      <p:sp>
        <p:nvSpPr>
          <p:cNvPr id="5" name="object 5"/>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graphicFrame>
        <p:nvGraphicFramePr>
          <p:cNvPr id="3" name="object 3"/>
          <p:cNvGraphicFramePr>
            <a:graphicFrameLocks noGrp="1"/>
          </p:cNvGraphicFramePr>
          <p:nvPr/>
        </p:nvGraphicFramePr>
        <p:xfrm>
          <a:off x="764146" y="1238948"/>
          <a:ext cx="10655299" cy="4351499"/>
        </p:xfrm>
        <a:graphic>
          <a:graphicData uri="http://schemas.openxmlformats.org/drawingml/2006/table">
            <a:tbl>
              <a:tblPr firstRow="1" bandRow="1">
                <a:tableStyleId>{2D5ABB26-0587-4C30-8999-92F81FD0307C}</a:tableStyleId>
              </a:tblPr>
              <a:tblGrid>
                <a:gridCol w="1089025">
                  <a:extLst>
                    <a:ext uri="{9D8B030D-6E8A-4147-A177-3AD203B41FA5}">
                      <a16:colId xmlns:a16="http://schemas.microsoft.com/office/drawing/2014/main" val="20000"/>
                    </a:ext>
                  </a:extLst>
                </a:gridCol>
                <a:gridCol w="748664">
                  <a:extLst>
                    <a:ext uri="{9D8B030D-6E8A-4147-A177-3AD203B41FA5}">
                      <a16:colId xmlns:a16="http://schemas.microsoft.com/office/drawing/2014/main" val="20001"/>
                    </a:ext>
                  </a:extLst>
                </a:gridCol>
                <a:gridCol w="8817610">
                  <a:extLst>
                    <a:ext uri="{9D8B030D-6E8A-4147-A177-3AD203B41FA5}">
                      <a16:colId xmlns:a16="http://schemas.microsoft.com/office/drawing/2014/main" val="20002"/>
                    </a:ext>
                  </a:extLst>
                </a:gridCol>
              </a:tblGrid>
              <a:tr h="477138">
                <a:tc>
                  <a:txBody>
                    <a:bodyPr/>
                    <a:lstStyle/>
                    <a:p>
                      <a:pPr marL="312420">
                        <a:lnSpc>
                          <a:spcPct val="100000"/>
                        </a:lnSpc>
                        <a:spcBef>
                          <a:spcPts val="685"/>
                        </a:spcBef>
                      </a:pPr>
                      <a:r>
                        <a:rPr sz="1800" b="1" spc="20" dirty="0">
                          <a:latin typeface="Microsoft JhengHei"/>
                          <a:cs typeface="Microsoft JhengHei"/>
                        </a:rPr>
                        <a:t>组件</a:t>
                      </a:r>
                      <a:endParaRPr sz="1800">
                        <a:latin typeface="Microsoft JhengHei"/>
                        <a:cs typeface="Microsoft JhengHei"/>
                      </a:endParaRPr>
                    </a:p>
                  </a:txBody>
                  <a:tcPr marL="0" marR="0" marT="8699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D9D9D9"/>
                    </a:solidFill>
                  </a:tcPr>
                </a:tc>
                <a:tc>
                  <a:txBody>
                    <a:bodyPr/>
                    <a:lstStyle/>
                    <a:p>
                      <a:pPr algn="ctr">
                        <a:lnSpc>
                          <a:spcPct val="100000"/>
                        </a:lnSpc>
                        <a:spcBef>
                          <a:spcPts val="685"/>
                        </a:spcBef>
                      </a:pPr>
                      <a:r>
                        <a:rPr sz="1800" b="1" spc="20" dirty="0">
                          <a:latin typeface="Microsoft JhengHei"/>
                          <a:cs typeface="Microsoft JhengHei"/>
                        </a:rPr>
                        <a:t>算法</a:t>
                      </a:r>
                      <a:endParaRPr sz="1800">
                        <a:latin typeface="Microsoft JhengHei"/>
                        <a:cs typeface="Microsoft JhengHei"/>
                      </a:endParaRPr>
                    </a:p>
                  </a:txBody>
                  <a:tcPr marL="0" marR="0" marT="8699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D9D9D9"/>
                    </a:solidFill>
                  </a:tcPr>
                </a:tc>
                <a:tc>
                  <a:txBody>
                    <a:bodyPr/>
                    <a:lstStyle/>
                    <a:p>
                      <a:pPr marL="1905" algn="ctr">
                        <a:lnSpc>
                          <a:spcPct val="100000"/>
                        </a:lnSpc>
                        <a:spcBef>
                          <a:spcPts val="685"/>
                        </a:spcBef>
                      </a:pPr>
                      <a:r>
                        <a:rPr sz="1800" b="1" spc="20" dirty="0">
                          <a:latin typeface="Microsoft JhengHei"/>
                          <a:cs typeface="Microsoft JhengHei"/>
                        </a:rPr>
                        <a:t>规格描述</a:t>
                      </a:r>
                      <a:endParaRPr sz="1800">
                        <a:latin typeface="Microsoft JhengHei"/>
                        <a:cs typeface="Microsoft JhengHei"/>
                      </a:endParaRPr>
                    </a:p>
                  </a:txBody>
                  <a:tcPr marL="0" marR="0" marT="8699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D9D9D9"/>
                    </a:solidFill>
                  </a:tcPr>
                </a:tc>
                <a:extLst>
                  <a:ext uri="{0D108BD9-81ED-4DB2-BD59-A6C34878D82A}">
                    <a16:rowId xmlns:a16="http://schemas.microsoft.com/office/drawing/2014/main" val="10000"/>
                  </a:ext>
                </a:extLst>
              </a:tr>
              <a:tr h="821816">
                <a:tc rowSpan="5">
                  <a:txBody>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15"/>
                        </a:spcBef>
                      </a:pPr>
                      <a:endParaRPr sz="2150">
                        <a:latin typeface="Times New Roman"/>
                        <a:cs typeface="Times New Roman"/>
                      </a:endParaRPr>
                    </a:p>
                    <a:p>
                      <a:pPr marL="184150">
                        <a:lnSpc>
                          <a:spcPts val="1655"/>
                        </a:lnSpc>
                      </a:pPr>
                      <a:r>
                        <a:rPr sz="1400" spc="60" dirty="0">
                          <a:latin typeface="Gill Sans MT"/>
                          <a:cs typeface="Gill Sans MT"/>
                        </a:rPr>
                        <a:t>OpenSSL</a:t>
                      </a:r>
                      <a:endParaRPr sz="1400">
                        <a:latin typeface="Gill Sans MT"/>
                        <a:cs typeface="Gill Sans MT"/>
                      </a:endParaRPr>
                    </a:p>
                    <a:p>
                      <a:pPr marL="278765">
                        <a:lnSpc>
                          <a:spcPts val="1655"/>
                        </a:lnSpc>
                      </a:pPr>
                      <a:r>
                        <a:rPr sz="1400" spc="-10" dirty="0">
                          <a:latin typeface="Arial Unicode MS"/>
                          <a:cs typeface="Arial Unicode MS"/>
                        </a:rPr>
                        <a:t>引擎库</a:t>
                      </a:r>
                      <a:endParaRPr sz="1400">
                        <a:latin typeface="Arial Unicode MS"/>
                        <a:cs typeface="Arial Unicode MS"/>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400">
                        <a:latin typeface="Times New Roman"/>
                        <a:cs typeface="Times New Roman"/>
                      </a:endParaRPr>
                    </a:p>
                    <a:p>
                      <a:pPr marL="635" algn="ctr">
                        <a:lnSpc>
                          <a:spcPct val="100000"/>
                        </a:lnSpc>
                        <a:spcBef>
                          <a:spcPts val="865"/>
                        </a:spcBef>
                      </a:pPr>
                      <a:r>
                        <a:rPr sz="1200" spc="110" dirty="0">
                          <a:latin typeface="Gill Sans MT"/>
                          <a:cs typeface="Gill Sans MT"/>
                        </a:rPr>
                        <a:t>SM4</a:t>
                      </a:r>
                      <a:endParaRPr sz="1200">
                        <a:latin typeface="Gill Sans MT"/>
                        <a:cs typeface="Gill Sans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1385"/>
                        </a:spcBef>
                      </a:pPr>
                      <a:r>
                        <a:rPr sz="1400" spc="-15" dirty="0">
                          <a:latin typeface="Arial Unicode MS"/>
                          <a:cs typeface="Arial Unicode MS"/>
                        </a:rPr>
                        <a:t>支持</a:t>
                      </a:r>
                      <a:r>
                        <a:rPr sz="1400" spc="40" dirty="0">
                          <a:latin typeface="Gill Sans MT"/>
                          <a:cs typeface="Gill Sans MT"/>
                        </a:rPr>
                        <a:t>SM4-CBC/SM4-CTR/SM4-XTS</a:t>
                      </a:r>
                      <a:r>
                        <a:rPr sz="1400" spc="40" dirty="0">
                          <a:latin typeface="Arial Unicode MS"/>
                          <a:cs typeface="Arial Unicode MS"/>
                        </a:rPr>
                        <a:t>，</a:t>
                      </a:r>
                      <a:r>
                        <a:rPr sz="1400" spc="-15" dirty="0">
                          <a:latin typeface="Arial Unicode MS"/>
                          <a:cs typeface="Arial Unicode MS"/>
                        </a:rPr>
                        <a:t>符</a:t>
                      </a:r>
                      <a:r>
                        <a:rPr sz="1400" spc="10" dirty="0">
                          <a:latin typeface="Arial Unicode MS"/>
                          <a:cs typeface="Arial Unicode MS"/>
                        </a:rPr>
                        <a:t>合</a:t>
                      </a:r>
                      <a:r>
                        <a:rPr sz="1400" spc="75" dirty="0">
                          <a:latin typeface="Gill Sans MT"/>
                          <a:cs typeface="Gill Sans MT"/>
                        </a:rPr>
                        <a:t>GM/T0002-2012</a:t>
                      </a:r>
                      <a:r>
                        <a:rPr sz="1400" spc="-10" dirty="0">
                          <a:latin typeface="Arial Unicode MS"/>
                          <a:cs typeface="Arial Unicode MS"/>
                        </a:rPr>
                        <a:t>规</a:t>
                      </a:r>
                      <a:r>
                        <a:rPr sz="1400" spc="5" dirty="0">
                          <a:latin typeface="Arial Unicode MS"/>
                          <a:cs typeface="Arial Unicode MS"/>
                        </a:rPr>
                        <a:t>范</a:t>
                      </a:r>
                      <a:r>
                        <a:rPr sz="1400" spc="-10" dirty="0">
                          <a:latin typeface="Arial Unicode MS"/>
                          <a:cs typeface="Arial Unicode MS"/>
                        </a:rPr>
                        <a:t>。</a:t>
                      </a:r>
                      <a:endParaRPr sz="1400">
                        <a:latin typeface="Arial Unicode MS"/>
                        <a:cs typeface="Arial Unicode MS"/>
                      </a:endParaRPr>
                    </a:p>
                    <a:p>
                      <a:pPr marL="89535">
                        <a:lnSpc>
                          <a:spcPct val="100000"/>
                        </a:lnSpc>
                        <a:spcBef>
                          <a:spcPts val="170"/>
                        </a:spcBef>
                      </a:pPr>
                      <a:r>
                        <a:rPr sz="1400" spc="-10" dirty="0">
                          <a:latin typeface="Arial Unicode MS"/>
                          <a:cs typeface="Arial Unicode MS"/>
                        </a:rPr>
                        <a:t>单处理器</a:t>
                      </a:r>
                      <a:r>
                        <a:rPr sz="1400" spc="90" dirty="0">
                          <a:latin typeface="Gill Sans MT"/>
                          <a:cs typeface="Gill Sans MT"/>
                        </a:rPr>
                        <a:t>(Kunpeng</a:t>
                      </a:r>
                      <a:r>
                        <a:rPr sz="1400" spc="75" dirty="0">
                          <a:latin typeface="Gill Sans MT"/>
                          <a:cs typeface="Gill Sans MT"/>
                        </a:rPr>
                        <a:t> </a:t>
                      </a:r>
                      <a:r>
                        <a:rPr sz="1400" spc="80" dirty="0">
                          <a:latin typeface="Gill Sans MT"/>
                          <a:cs typeface="Gill Sans MT"/>
                        </a:rPr>
                        <a:t>920)</a:t>
                      </a:r>
                      <a:r>
                        <a:rPr sz="1400" spc="-10" dirty="0">
                          <a:latin typeface="Arial Unicode MS"/>
                          <a:cs typeface="Arial Unicode MS"/>
                        </a:rPr>
                        <a:t>最大带宽</a:t>
                      </a:r>
                      <a:r>
                        <a:rPr sz="1400" spc="60" dirty="0">
                          <a:latin typeface="Gill Sans MT"/>
                          <a:cs typeface="Gill Sans MT"/>
                        </a:rPr>
                        <a:t>30Gbps</a:t>
                      </a:r>
                      <a:r>
                        <a:rPr sz="1400" spc="-10" dirty="0">
                          <a:latin typeface="Arial Unicode MS"/>
                          <a:cs typeface="Arial Unicode MS"/>
                        </a:rPr>
                        <a:t>。支持</a:t>
                      </a:r>
                      <a:r>
                        <a:rPr sz="1400" spc="10" dirty="0">
                          <a:latin typeface="Arial Unicode MS"/>
                          <a:cs typeface="Arial Unicode MS"/>
                        </a:rPr>
                        <a:t>同</a:t>
                      </a:r>
                      <a:r>
                        <a:rPr sz="1400" spc="-10" dirty="0">
                          <a:latin typeface="Arial Unicode MS"/>
                          <a:cs typeface="Arial Unicode MS"/>
                        </a:rPr>
                        <a:t>步、</a:t>
                      </a:r>
                      <a:r>
                        <a:rPr sz="1400" spc="10" dirty="0">
                          <a:latin typeface="Arial Unicode MS"/>
                          <a:cs typeface="Arial Unicode MS"/>
                        </a:rPr>
                        <a:t>异</a:t>
                      </a:r>
                      <a:r>
                        <a:rPr sz="1400" spc="-10" dirty="0">
                          <a:latin typeface="Arial Unicode MS"/>
                          <a:cs typeface="Arial Unicode MS"/>
                        </a:rPr>
                        <a:t>步模</a:t>
                      </a:r>
                      <a:r>
                        <a:rPr sz="1400" spc="10" dirty="0">
                          <a:latin typeface="Arial Unicode MS"/>
                          <a:cs typeface="Arial Unicode MS"/>
                        </a:rPr>
                        <a:t>式</a:t>
                      </a:r>
                      <a:r>
                        <a:rPr sz="1400" spc="-10" dirty="0">
                          <a:latin typeface="Arial Unicode MS"/>
                          <a:cs typeface="Arial Unicode MS"/>
                        </a:rPr>
                        <a:t>。</a:t>
                      </a:r>
                      <a:endParaRPr sz="1400">
                        <a:latin typeface="Arial Unicode MS"/>
                        <a:cs typeface="Arial Unicode MS"/>
                      </a:endParaRPr>
                    </a:p>
                  </a:txBody>
                  <a:tcPr marL="0" marR="0" marT="1758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821817">
                <a:tc vMerge="1">
                  <a:txBody>
                    <a:bodyPr/>
                    <a:lstStyle/>
                    <a:p>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400">
                        <a:latin typeface="Times New Roman"/>
                        <a:cs typeface="Times New Roman"/>
                      </a:endParaRPr>
                    </a:p>
                    <a:p>
                      <a:pPr marL="635" algn="ctr">
                        <a:lnSpc>
                          <a:spcPct val="100000"/>
                        </a:lnSpc>
                        <a:spcBef>
                          <a:spcPts val="865"/>
                        </a:spcBef>
                      </a:pPr>
                      <a:r>
                        <a:rPr sz="1200" spc="110" dirty="0">
                          <a:latin typeface="Gill Sans MT"/>
                          <a:cs typeface="Gill Sans MT"/>
                        </a:rPr>
                        <a:t>SM3</a:t>
                      </a:r>
                      <a:endParaRPr sz="1200">
                        <a:latin typeface="Gill Sans MT"/>
                        <a:cs typeface="Gill Sans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1390"/>
                        </a:spcBef>
                      </a:pPr>
                      <a:r>
                        <a:rPr sz="1400" spc="-10" dirty="0">
                          <a:latin typeface="Arial Unicode MS"/>
                          <a:cs typeface="Arial Unicode MS"/>
                        </a:rPr>
                        <a:t>支持</a:t>
                      </a:r>
                      <a:r>
                        <a:rPr sz="1400" spc="90" dirty="0">
                          <a:latin typeface="Gill Sans MT"/>
                          <a:cs typeface="Gill Sans MT"/>
                        </a:rPr>
                        <a:t>SM3</a:t>
                      </a:r>
                      <a:r>
                        <a:rPr sz="1400" spc="90" dirty="0">
                          <a:latin typeface="Arial Unicode MS"/>
                          <a:cs typeface="Arial Unicode MS"/>
                        </a:rPr>
                        <a:t>，</a:t>
                      </a:r>
                      <a:r>
                        <a:rPr sz="1400" spc="-10" dirty="0">
                          <a:latin typeface="Arial Unicode MS"/>
                          <a:cs typeface="Arial Unicode MS"/>
                        </a:rPr>
                        <a:t>符合</a:t>
                      </a:r>
                      <a:r>
                        <a:rPr sz="1400" spc="50" dirty="0">
                          <a:latin typeface="Gill Sans MT"/>
                          <a:cs typeface="Gill Sans MT"/>
                        </a:rPr>
                        <a:t>GM/T</a:t>
                      </a:r>
                      <a:r>
                        <a:rPr sz="1400" spc="135" dirty="0">
                          <a:latin typeface="Gill Sans MT"/>
                          <a:cs typeface="Gill Sans MT"/>
                        </a:rPr>
                        <a:t> </a:t>
                      </a:r>
                      <a:r>
                        <a:rPr sz="1400" spc="75" dirty="0">
                          <a:latin typeface="Gill Sans MT"/>
                          <a:cs typeface="Gill Sans MT"/>
                        </a:rPr>
                        <a:t>0004-2012</a:t>
                      </a:r>
                      <a:r>
                        <a:rPr sz="1400" spc="-10" dirty="0">
                          <a:latin typeface="Arial Unicode MS"/>
                          <a:cs typeface="Arial Unicode MS"/>
                        </a:rPr>
                        <a:t>规</a:t>
                      </a:r>
                      <a:r>
                        <a:rPr sz="1400" spc="10" dirty="0">
                          <a:latin typeface="Arial Unicode MS"/>
                          <a:cs typeface="Arial Unicode MS"/>
                        </a:rPr>
                        <a:t>范</a:t>
                      </a:r>
                      <a:r>
                        <a:rPr sz="1400" spc="-10" dirty="0">
                          <a:latin typeface="Arial Unicode MS"/>
                          <a:cs typeface="Arial Unicode MS"/>
                        </a:rPr>
                        <a:t>。</a:t>
                      </a:r>
                      <a:endParaRPr sz="1400">
                        <a:latin typeface="Arial Unicode MS"/>
                        <a:cs typeface="Arial Unicode MS"/>
                      </a:endParaRPr>
                    </a:p>
                    <a:p>
                      <a:pPr marL="89535">
                        <a:lnSpc>
                          <a:spcPct val="100000"/>
                        </a:lnSpc>
                        <a:spcBef>
                          <a:spcPts val="165"/>
                        </a:spcBef>
                      </a:pPr>
                      <a:r>
                        <a:rPr sz="1400" spc="-10" dirty="0">
                          <a:latin typeface="Arial Unicode MS"/>
                          <a:cs typeface="Arial Unicode MS"/>
                        </a:rPr>
                        <a:t>单处理器</a:t>
                      </a:r>
                      <a:r>
                        <a:rPr sz="1400" spc="90" dirty="0">
                          <a:latin typeface="Gill Sans MT"/>
                          <a:cs typeface="Gill Sans MT"/>
                        </a:rPr>
                        <a:t>(Kunpeng</a:t>
                      </a:r>
                      <a:r>
                        <a:rPr sz="1400" spc="75" dirty="0">
                          <a:latin typeface="Gill Sans MT"/>
                          <a:cs typeface="Gill Sans MT"/>
                        </a:rPr>
                        <a:t> </a:t>
                      </a:r>
                      <a:r>
                        <a:rPr sz="1400" spc="80" dirty="0">
                          <a:latin typeface="Gill Sans MT"/>
                          <a:cs typeface="Gill Sans MT"/>
                        </a:rPr>
                        <a:t>920)</a:t>
                      </a:r>
                      <a:r>
                        <a:rPr sz="1400" spc="-10" dirty="0">
                          <a:latin typeface="Arial Unicode MS"/>
                          <a:cs typeface="Arial Unicode MS"/>
                        </a:rPr>
                        <a:t>最大带宽</a:t>
                      </a:r>
                      <a:r>
                        <a:rPr sz="1400" spc="60" dirty="0">
                          <a:latin typeface="Gill Sans MT"/>
                          <a:cs typeface="Gill Sans MT"/>
                        </a:rPr>
                        <a:t>60Gbps</a:t>
                      </a:r>
                      <a:r>
                        <a:rPr sz="1400" spc="-10" dirty="0">
                          <a:latin typeface="Arial Unicode MS"/>
                          <a:cs typeface="Arial Unicode MS"/>
                        </a:rPr>
                        <a:t>。支持</a:t>
                      </a:r>
                      <a:r>
                        <a:rPr sz="1400" spc="10" dirty="0">
                          <a:latin typeface="Arial Unicode MS"/>
                          <a:cs typeface="Arial Unicode MS"/>
                        </a:rPr>
                        <a:t>同</a:t>
                      </a:r>
                      <a:r>
                        <a:rPr sz="1400" spc="-10" dirty="0">
                          <a:latin typeface="Arial Unicode MS"/>
                          <a:cs typeface="Arial Unicode MS"/>
                        </a:rPr>
                        <a:t>步、</a:t>
                      </a:r>
                      <a:r>
                        <a:rPr sz="1400" spc="10" dirty="0">
                          <a:latin typeface="Arial Unicode MS"/>
                          <a:cs typeface="Arial Unicode MS"/>
                        </a:rPr>
                        <a:t>异</a:t>
                      </a:r>
                      <a:r>
                        <a:rPr sz="1400" spc="-10" dirty="0">
                          <a:latin typeface="Arial Unicode MS"/>
                          <a:cs typeface="Arial Unicode MS"/>
                        </a:rPr>
                        <a:t>步模</a:t>
                      </a:r>
                      <a:r>
                        <a:rPr sz="1400" spc="10" dirty="0">
                          <a:latin typeface="Arial Unicode MS"/>
                          <a:cs typeface="Arial Unicode MS"/>
                        </a:rPr>
                        <a:t>式</a:t>
                      </a:r>
                      <a:r>
                        <a:rPr sz="1400" spc="-10" dirty="0">
                          <a:latin typeface="Arial Unicode MS"/>
                          <a:cs typeface="Arial Unicode MS"/>
                        </a:rPr>
                        <a:t>。</a:t>
                      </a:r>
                      <a:endParaRPr sz="1400">
                        <a:latin typeface="Arial Unicode MS"/>
                        <a:cs typeface="Arial Unicode MS"/>
                      </a:endParaRPr>
                    </a:p>
                  </a:txBody>
                  <a:tcPr marL="0" marR="0" marT="17653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87120">
                <a:tc vMerge="1">
                  <a:txBody>
                    <a:bodyPr/>
                    <a:lstStyle/>
                    <a:p>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350">
                        <a:latin typeface="Times New Roman"/>
                        <a:cs typeface="Times New Roman"/>
                      </a:endParaRPr>
                    </a:p>
                    <a:p>
                      <a:pPr algn="ctr">
                        <a:lnSpc>
                          <a:spcPct val="100000"/>
                        </a:lnSpc>
                      </a:pPr>
                      <a:r>
                        <a:rPr sz="1200" spc="30" dirty="0">
                          <a:latin typeface="Gill Sans MT"/>
                          <a:cs typeface="Gill Sans MT"/>
                        </a:rPr>
                        <a:t>RSA</a:t>
                      </a:r>
                      <a:endParaRPr sz="1200">
                        <a:latin typeface="Gill Sans MT"/>
                        <a:cs typeface="Gill Sans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465"/>
                        </a:spcBef>
                      </a:pPr>
                      <a:r>
                        <a:rPr sz="1400" spc="-10" dirty="0">
                          <a:latin typeface="Arial Unicode MS"/>
                          <a:cs typeface="Arial Unicode MS"/>
                        </a:rPr>
                        <a:t>支持</a:t>
                      </a:r>
                      <a:r>
                        <a:rPr sz="1400" spc="60" dirty="0">
                          <a:latin typeface="Gill Sans MT"/>
                          <a:cs typeface="Gill Sans MT"/>
                        </a:rPr>
                        <a:t>RSA1024/RSA2048/RSA3072/RSA4096</a:t>
                      </a:r>
                      <a:r>
                        <a:rPr sz="1400" spc="60" dirty="0">
                          <a:latin typeface="Arial Unicode MS"/>
                          <a:cs typeface="Arial Unicode MS"/>
                        </a:rPr>
                        <a:t>，</a:t>
                      </a:r>
                      <a:r>
                        <a:rPr sz="1400" spc="10" dirty="0">
                          <a:latin typeface="Arial Unicode MS"/>
                          <a:cs typeface="Arial Unicode MS"/>
                        </a:rPr>
                        <a:t>符</a:t>
                      </a:r>
                      <a:r>
                        <a:rPr sz="1400" spc="-10" dirty="0">
                          <a:latin typeface="Arial Unicode MS"/>
                          <a:cs typeface="Arial Unicode MS"/>
                        </a:rPr>
                        <a:t>合</a:t>
                      </a:r>
                      <a:r>
                        <a:rPr sz="1400" spc="10" dirty="0">
                          <a:latin typeface="Gill Sans MT"/>
                          <a:cs typeface="Gill Sans MT"/>
                        </a:rPr>
                        <a:t>NIST</a:t>
                      </a:r>
                      <a:r>
                        <a:rPr sz="1400" spc="165" dirty="0">
                          <a:latin typeface="Gill Sans MT"/>
                          <a:cs typeface="Gill Sans MT"/>
                        </a:rPr>
                        <a:t> </a:t>
                      </a:r>
                      <a:r>
                        <a:rPr sz="1400" spc="75" dirty="0">
                          <a:latin typeface="Gill Sans MT"/>
                          <a:cs typeface="Gill Sans MT"/>
                        </a:rPr>
                        <a:t>FIPS-197</a:t>
                      </a:r>
                      <a:r>
                        <a:rPr sz="1400" spc="-10" dirty="0">
                          <a:latin typeface="Arial Unicode MS"/>
                          <a:cs typeface="Arial Unicode MS"/>
                        </a:rPr>
                        <a:t>标准规范。</a:t>
                      </a:r>
                      <a:endParaRPr sz="1400">
                        <a:latin typeface="Arial Unicode MS"/>
                        <a:cs typeface="Arial Unicode MS"/>
                      </a:endParaRPr>
                    </a:p>
                    <a:p>
                      <a:pPr marL="89535">
                        <a:lnSpc>
                          <a:spcPct val="100000"/>
                        </a:lnSpc>
                        <a:spcBef>
                          <a:spcPts val="170"/>
                        </a:spcBef>
                      </a:pPr>
                      <a:r>
                        <a:rPr sz="1400" spc="-15" dirty="0">
                          <a:latin typeface="Arial Unicode MS"/>
                          <a:cs typeface="Arial Unicode MS"/>
                        </a:rPr>
                        <a:t>单处理器</a:t>
                      </a:r>
                      <a:r>
                        <a:rPr sz="1400" spc="95" dirty="0">
                          <a:latin typeface="Gill Sans MT"/>
                          <a:cs typeface="Gill Sans MT"/>
                        </a:rPr>
                        <a:t>(Kunpeng</a:t>
                      </a:r>
                      <a:r>
                        <a:rPr sz="1400" spc="80" dirty="0">
                          <a:latin typeface="Gill Sans MT"/>
                          <a:cs typeface="Gill Sans MT"/>
                        </a:rPr>
                        <a:t> </a:t>
                      </a:r>
                      <a:r>
                        <a:rPr sz="1400" spc="60" dirty="0">
                          <a:latin typeface="Gill Sans MT"/>
                          <a:cs typeface="Gill Sans MT"/>
                        </a:rPr>
                        <a:t>920)RSA2048</a:t>
                      </a:r>
                      <a:r>
                        <a:rPr sz="1400" spc="170" dirty="0">
                          <a:latin typeface="Gill Sans MT"/>
                          <a:cs typeface="Gill Sans MT"/>
                        </a:rPr>
                        <a:t> </a:t>
                      </a:r>
                      <a:r>
                        <a:rPr sz="1400" spc="105" dirty="0">
                          <a:latin typeface="Gill Sans MT"/>
                          <a:cs typeface="Gill Sans MT"/>
                        </a:rPr>
                        <a:t>sign</a:t>
                      </a:r>
                      <a:r>
                        <a:rPr sz="1400" spc="-15" dirty="0">
                          <a:latin typeface="Arial Unicode MS"/>
                          <a:cs typeface="Arial Unicode MS"/>
                        </a:rPr>
                        <a:t>最大带宽</a:t>
                      </a:r>
                      <a:r>
                        <a:rPr sz="1400" spc="20" dirty="0">
                          <a:latin typeface="Gill Sans MT"/>
                          <a:cs typeface="Gill Sans MT"/>
                        </a:rPr>
                        <a:t>54K</a:t>
                      </a:r>
                      <a:r>
                        <a:rPr sz="1400" spc="95" dirty="0">
                          <a:latin typeface="Gill Sans MT"/>
                          <a:cs typeface="Gill Sans MT"/>
                        </a:rPr>
                        <a:t> </a:t>
                      </a:r>
                      <a:r>
                        <a:rPr sz="1400" spc="55" dirty="0">
                          <a:latin typeface="Gill Sans MT"/>
                          <a:cs typeface="Gill Sans MT"/>
                        </a:rPr>
                        <a:t>ops</a:t>
                      </a:r>
                      <a:r>
                        <a:rPr sz="1400" spc="-15" dirty="0">
                          <a:latin typeface="Arial Unicode MS"/>
                          <a:cs typeface="Arial Unicode MS"/>
                        </a:rPr>
                        <a:t>。支持同步、异步模式。</a:t>
                      </a:r>
                      <a:endParaRPr sz="1400">
                        <a:latin typeface="Arial Unicode MS"/>
                        <a:cs typeface="Arial Unicode MS"/>
                      </a:endParaRPr>
                    </a:p>
                  </a:txBody>
                  <a:tcPr marL="0" marR="0" marT="5905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821817">
                <a:tc vMerge="1">
                  <a:txBody>
                    <a:bodyPr/>
                    <a:lstStyle/>
                    <a:p>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400">
                        <a:latin typeface="Times New Roman"/>
                        <a:cs typeface="Times New Roman"/>
                      </a:endParaRPr>
                    </a:p>
                    <a:p>
                      <a:pPr algn="ctr">
                        <a:lnSpc>
                          <a:spcPct val="100000"/>
                        </a:lnSpc>
                        <a:spcBef>
                          <a:spcPts val="869"/>
                        </a:spcBef>
                      </a:pPr>
                      <a:r>
                        <a:rPr sz="1200" spc="-10" dirty="0">
                          <a:latin typeface="Gill Sans MT"/>
                          <a:cs typeface="Gill Sans MT"/>
                        </a:rPr>
                        <a:t>DH</a:t>
                      </a:r>
                      <a:endParaRPr sz="1200">
                        <a:latin typeface="Gill Sans MT"/>
                        <a:cs typeface="Gill Sans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spcBef>
                          <a:spcPts val="470"/>
                        </a:spcBef>
                      </a:pPr>
                      <a:r>
                        <a:rPr sz="1400" spc="-10" dirty="0">
                          <a:latin typeface="Arial Unicode MS"/>
                          <a:cs typeface="Arial Unicode MS"/>
                        </a:rPr>
                        <a:t>支持</a:t>
                      </a:r>
                      <a:r>
                        <a:rPr sz="1400" spc="-10" dirty="0">
                          <a:latin typeface="Gill Sans MT"/>
                          <a:cs typeface="Gill Sans MT"/>
                        </a:rPr>
                        <a:t>DH</a:t>
                      </a:r>
                      <a:r>
                        <a:rPr sz="1400" spc="65" dirty="0">
                          <a:latin typeface="Gill Sans MT"/>
                          <a:cs typeface="Gill Sans MT"/>
                        </a:rPr>
                        <a:t> </a:t>
                      </a:r>
                      <a:r>
                        <a:rPr sz="1400" spc="85" dirty="0">
                          <a:latin typeface="Gill Sans MT"/>
                          <a:cs typeface="Gill Sans MT"/>
                        </a:rPr>
                        <a:t>768/1024/1536/2048/3072/4096</a:t>
                      </a:r>
                      <a:r>
                        <a:rPr sz="1400" spc="85" dirty="0">
                          <a:latin typeface="Arial Unicode MS"/>
                          <a:cs typeface="Arial Unicode MS"/>
                        </a:rPr>
                        <a:t>，</a:t>
                      </a:r>
                      <a:r>
                        <a:rPr sz="1400" spc="-10" dirty="0">
                          <a:latin typeface="Arial Unicode MS"/>
                          <a:cs typeface="Arial Unicode MS"/>
                        </a:rPr>
                        <a:t>符</a:t>
                      </a:r>
                      <a:r>
                        <a:rPr sz="1400" spc="15" dirty="0">
                          <a:latin typeface="Arial Unicode MS"/>
                          <a:cs typeface="Arial Unicode MS"/>
                        </a:rPr>
                        <a:t>合</a:t>
                      </a:r>
                      <a:r>
                        <a:rPr sz="1400" spc="10" dirty="0">
                          <a:latin typeface="Gill Sans MT"/>
                          <a:cs typeface="Gill Sans MT"/>
                        </a:rPr>
                        <a:t>NIST</a:t>
                      </a:r>
                      <a:r>
                        <a:rPr sz="1400" spc="165" dirty="0">
                          <a:latin typeface="Gill Sans MT"/>
                          <a:cs typeface="Gill Sans MT"/>
                        </a:rPr>
                        <a:t> </a:t>
                      </a:r>
                      <a:r>
                        <a:rPr sz="1400" spc="75" dirty="0">
                          <a:latin typeface="Gill Sans MT"/>
                          <a:cs typeface="Gill Sans MT"/>
                        </a:rPr>
                        <a:t>FIPS-197</a:t>
                      </a:r>
                      <a:r>
                        <a:rPr sz="1400" spc="-10" dirty="0">
                          <a:latin typeface="Arial Unicode MS"/>
                          <a:cs typeface="Arial Unicode MS"/>
                        </a:rPr>
                        <a:t>标准规范</a:t>
                      </a:r>
                      <a:endParaRPr sz="1400">
                        <a:latin typeface="Arial Unicode MS"/>
                        <a:cs typeface="Arial Unicode MS"/>
                      </a:endParaRPr>
                    </a:p>
                    <a:p>
                      <a:pPr marL="89535" marR="394970">
                        <a:lnSpc>
                          <a:spcPts val="1850"/>
                        </a:lnSpc>
                        <a:spcBef>
                          <a:spcPts val="85"/>
                        </a:spcBef>
                      </a:pPr>
                      <a:r>
                        <a:rPr sz="1400" spc="-10" dirty="0">
                          <a:latin typeface="Arial Unicode MS"/>
                          <a:cs typeface="Arial Unicode MS"/>
                        </a:rPr>
                        <a:t>单处理器</a:t>
                      </a:r>
                      <a:r>
                        <a:rPr sz="1400" spc="90" dirty="0">
                          <a:latin typeface="Gill Sans MT"/>
                          <a:cs typeface="Gill Sans MT"/>
                        </a:rPr>
                        <a:t>(Kunpeng</a:t>
                      </a:r>
                      <a:r>
                        <a:rPr sz="1400" spc="80" dirty="0">
                          <a:latin typeface="Gill Sans MT"/>
                          <a:cs typeface="Gill Sans MT"/>
                        </a:rPr>
                        <a:t> </a:t>
                      </a:r>
                      <a:r>
                        <a:rPr sz="1400" spc="85" dirty="0">
                          <a:latin typeface="Gill Sans MT"/>
                          <a:cs typeface="Gill Sans MT"/>
                        </a:rPr>
                        <a:t>920)DH768/1024/1536/2048/3072/4096</a:t>
                      </a:r>
                      <a:r>
                        <a:rPr sz="1400" spc="210" dirty="0">
                          <a:latin typeface="Gill Sans MT"/>
                          <a:cs typeface="Gill Sans MT"/>
                        </a:rPr>
                        <a:t> </a:t>
                      </a:r>
                      <a:r>
                        <a:rPr sz="1400" spc="-10" dirty="0">
                          <a:latin typeface="Arial Unicode MS"/>
                          <a:cs typeface="Arial Unicode MS"/>
                        </a:rPr>
                        <a:t>最大带宽为</a:t>
                      </a:r>
                      <a:r>
                        <a:rPr sz="1400" spc="80" dirty="0">
                          <a:latin typeface="Gill Sans MT"/>
                          <a:cs typeface="Gill Sans MT"/>
                        </a:rPr>
                        <a:t>94.4/56/25.6/14/4.8/2.24kops</a:t>
                      </a:r>
                      <a:r>
                        <a:rPr sz="1400" spc="-10" dirty="0">
                          <a:latin typeface="Arial Unicode MS"/>
                          <a:cs typeface="Arial Unicode MS"/>
                        </a:rPr>
                        <a:t>。 支持同步、异步模式。</a:t>
                      </a:r>
                      <a:endParaRPr sz="1400">
                        <a:latin typeface="Arial Unicode MS"/>
                        <a:cs typeface="Arial Unicode MS"/>
                      </a:endParaRPr>
                    </a:p>
                  </a:txBody>
                  <a:tcPr marL="0" marR="0" marT="596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821791">
                <a:tc vMerge="1">
                  <a:txBody>
                    <a:bodyPr/>
                    <a:lstStyle/>
                    <a:p>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400">
                        <a:latin typeface="Times New Roman"/>
                        <a:cs typeface="Times New Roman"/>
                      </a:endParaRPr>
                    </a:p>
                    <a:p>
                      <a:pPr algn="ctr">
                        <a:lnSpc>
                          <a:spcPct val="100000"/>
                        </a:lnSpc>
                        <a:spcBef>
                          <a:spcPts val="875"/>
                        </a:spcBef>
                      </a:pPr>
                      <a:r>
                        <a:rPr sz="1200" spc="40" dirty="0">
                          <a:latin typeface="Gill Sans MT"/>
                          <a:cs typeface="Gill Sans MT"/>
                        </a:rPr>
                        <a:t>AES</a:t>
                      </a:r>
                      <a:endParaRPr sz="1200">
                        <a:latin typeface="Gill Sans MT"/>
                        <a:cs typeface="Gill Sans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9535">
                        <a:lnSpc>
                          <a:spcPct val="100000"/>
                        </a:lnSpc>
                        <a:spcBef>
                          <a:spcPts val="1395"/>
                        </a:spcBef>
                      </a:pPr>
                      <a:r>
                        <a:rPr sz="1400" spc="-15" dirty="0">
                          <a:latin typeface="Arial Unicode MS"/>
                          <a:cs typeface="Arial Unicode MS"/>
                        </a:rPr>
                        <a:t>支持</a:t>
                      </a:r>
                      <a:r>
                        <a:rPr sz="1400" spc="20" dirty="0">
                          <a:latin typeface="Gill Sans MT"/>
                          <a:cs typeface="Gill Sans MT"/>
                        </a:rPr>
                        <a:t>AES-ECB/AES-CBC/AES-CTR/AES-XTS</a:t>
                      </a:r>
                      <a:r>
                        <a:rPr sz="1400" spc="20" dirty="0">
                          <a:latin typeface="Arial Unicode MS"/>
                          <a:cs typeface="Arial Unicode MS"/>
                        </a:rPr>
                        <a:t>，</a:t>
                      </a:r>
                      <a:r>
                        <a:rPr sz="1400" spc="-15" dirty="0">
                          <a:latin typeface="Arial Unicode MS"/>
                          <a:cs typeface="Arial Unicode MS"/>
                        </a:rPr>
                        <a:t>符合</a:t>
                      </a:r>
                      <a:r>
                        <a:rPr sz="1400" spc="10" dirty="0">
                          <a:latin typeface="Gill Sans MT"/>
                          <a:cs typeface="Gill Sans MT"/>
                        </a:rPr>
                        <a:t>NIST</a:t>
                      </a:r>
                      <a:r>
                        <a:rPr sz="1400" spc="165" dirty="0">
                          <a:latin typeface="Gill Sans MT"/>
                          <a:cs typeface="Gill Sans MT"/>
                        </a:rPr>
                        <a:t> </a:t>
                      </a:r>
                      <a:r>
                        <a:rPr sz="1400" spc="75" dirty="0">
                          <a:latin typeface="Gill Sans MT"/>
                          <a:cs typeface="Gill Sans MT"/>
                        </a:rPr>
                        <a:t>FIPS-197</a:t>
                      </a:r>
                      <a:r>
                        <a:rPr sz="1400" spc="-15" dirty="0">
                          <a:latin typeface="Arial Unicode MS"/>
                          <a:cs typeface="Arial Unicode MS"/>
                        </a:rPr>
                        <a:t>标准规范。</a:t>
                      </a:r>
                      <a:endParaRPr sz="1400">
                        <a:latin typeface="Arial Unicode MS"/>
                        <a:cs typeface="Arial Unicode MS"/>
                      </a:endParaRPr>
                    </a:p>
                    <a:p>
                      <a:pPr marL="89535">
                        <a:lnSpc>
                          <a:spcPct val="100000"/>
                        </a:lnSpc>
                        <a:spcBef>
                          <a:spcPts val="170"/>
                        </a:spcBef>
                      </a:pPr>
                      <a:r>
                        <a:rPr sz="1400" spc="-10" dirty="0">
                          <a:latin typeface="Arial Unicode MS"/>
                          <a:cs typeface="Arial Unicode MS"/>
                        </a:rPr>
                        <a:t>单处理器</a:t>
                      </a:r>
                      <a:r>
                        <a:rPr sz="1400" spc="90" dirty="0">
                          <a:latin typeface="Gill Sans MT"/>
                          <a:cs typeface="Gill Sans MT"/>
                        </a:rPr>
                        <a:t>(Kunpeng</a:t>
                      </a:r>
                      <a:r>
                        <a:rPr sz="1400" spc="75" dirty="0">
                          <a:latin typeface="Gill Sans MT"/>
                          <a:cs typeface="Gill Sans MT"/>
                        </a:rPr>
                        <a:t> </a:t>
                      </a:r>
                      <a:r>
                        <a:rPr sz="1400" spc="80" dirty="0">
                          <a:latin typeface="Gill Sans MT"/>
                          <a:cs typeface="Gill Sans MT"/>
                        </a:rPr>
                        <a:t>920)</a:t>
                      </a:r>
                      <a:r>
                        <a:rPr sz="1400" spc="-10" dirty="0">
                          <a:latin typeface="Arial Unicode MS"/>
                          <a:cs typeface="Arial Unicode MS"/>
                        </a:rPr>
                        <a:t>最大带宽</a:t>
                      </a:r>
                      <a:r>
                        <a:rPr sz="1400" spc="60" dirty="0">
                          <a:latin typeface="Gill Sans MT"/>
                          <a:cs typeface="Gill Sans MT"/>
                        </a:rPr>
                        <a:t>60Gbps</a:t>
                      </a:r>
                      <a:r>
                        <a:rPr sz="1400" spc="-10" dirty="0">
                          <a:latin typeface="Arial Unicode MS"/>
                          <a:cs typeface="Arial Unicode MS"/>
                        </a:rPr>
                        <a:t>。支持</a:t>
                      </a:r>
                      <a:r>
                        <a:rPr sz="1400" spc="10" dirty="0">
                          <a:latin typeface="Arial Unicode MS"/>
                          <a:cs typeface="Arial Unicode MS"/>
                        </a:rPr>
                        <a:t>同</a:t>
                      </a:r>
                      <a:r>
                        <a:rPr sz="1400" spc="-10" dirty="0">
                          <a:latin typeface="Arial Unicode MS"/>
                          <a:cs typeface="Arial Unicode MS"/>
                        </a:rPr>
                        <a:t>步、</a:t>
                      </a:r>
                      <a:r>
                        <a:rPr sz="1400" spc="10" dirty="0">
                          <a:latin typeface="Arial Unicode MS"/>
                          <a:cs typeface="Arial Unicode MS"/>
                        </a:rPr>
                        <a:t>异</a:t>
                      </a:r>
                      <a:r>
                        <a:rPr sz="1400" spc="-10" dirty="0">
                          <a:latin typeface="Arial Unicode MS"/>
                          <a:cs typeface="Arial Unicode MS"/>
                        </a:rPr>
                        <a:t>步模</a:t>
                      </a:r>
                      <a:r>
                        <a:rPr sz="1400" spc="10" dirty="0">
                          <a:latin typeface="Arial Unicode MS"/>
                          <a:cs typeface="Arial Unicode MS"/>
                        </a:rPr>
                        <a:t>式</a:t>
                      </a:r>
                      <a:r>
                        <a:rPr sz="1400" spc="-10" dirty="0">
                          <a:latin typeface="Arial Unicode MS"/>
                          <a:cs typeface="Arial Unicode MS"/>
                        </a:rPr>
                        <a:t>。</a:t>
                      </a:r>
                      <a:endParaRPr sz="1400">
                        <a:latin typeface="Arial Unicode MS"/>
                        <a:cs typeface="Arial Unicode MS"/>
                      </a:endParaRPr>
                    </a:p>
                  </a:txBody>
                  <a:tcPr marL="0" marR="0" marT="17716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361645"/>
            <a:ext cx="7539355"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鲲鹏</a:t>
            </a:r>
            <a:r>
              <a:rPr sz="3200" spc="170" dirty="0">
                <a:solidFill>
                  <a:srgbClr val="000000"/>
                </a:solidFill>
                <a:latin typeface="Gill Sans MT"/>
                <a:cs typeface="Gill Sans MT"/>
              </a:rPr>
              <a:t>920</a:t>
            </a:r>
            <a:r>
              <a:rPr sz="3200" spc="-15" dirty="0">
                <a:solidFill>
                  <a:srgbClr val="000000"/>
                </a:solidFill>
                <a:latin typeface="Arial Unicode MS"/>
                <a:cs typeface="Arial Unicode MS"/>
              </a:rPr>
              <a:t>系</a:t>
            </a:r>
            <a:r>
              <a:rPr sz="3200" spc="-10" dirty="0">
                <a:solidFill>
                  <a:srgbClr val="000000"/>
                </a:solidFill>
                <a:latin typeface="Arial Unicode MS"/>
                <a:cs typeface="Arial Unicode MS"/>
              </a:rPr>
              <a:t>列</a:t>
            </a:r>
            <a:r>
              <a:rPr sz="3200" spc="-15" dirty="0">
                <a:solidFill>
                  <a:srgbClr val="000000"/>
                </a:solidFill>
                <a:latin typeface="Arial Unicode MS"/>
                <a:cs typeface="Arial Unicode MS"/>
              </a:rPr>
              <a:t>芯片</a:t>
            </a:r>
            <a:r>
              <a:rPr sz="3200" spc="180" dirty="0">
                <a:solidFill>
                  <a:srgbClr val="000000"/>
                </a:solidFill>
                <a:latin typeface="Gill Sans MT"/>
                <a:cs typeface="Gill Sans MT"/>
              </a:rPr>
              <a:t>——</a:t>
            </a:r>
            <a:r>
              <a:rPr sz="3200" spc="-15" dirty="0">
                <a:solidFill>
                  <a:srgbClr val="000000"/>
                </a:solidFill>
                <a:latin typeface="Arial Unicode MS"/>
                <a:cs typeface="Arial Unicode MS"/>
              </a:rPr>
              <a:t>加速器引</a:t>
            </a:r>
            <a:r>
              <a:rPr sz="3200" spc="15" dirty="0">
                <a:solidFill>
                  <a:srgbClr val="000000"/>
                </a:solidFill>
                <a:latin typeface="Arial Unicode MS"/>
                <a:cs typeface="Arial Unicode MS"/>
              </a:rPr>
              <a:t>擎</a:t>
            </a:r>
            <a:r>
              <a:rPr sz="3200" spc="-15" dirty="0">
                <a:solidFill>
                  <a:srgbClr val="000000"/>
                </a:solidFill>
                <a:latin typeface="Arial Unicode MS"/>
                <a:cs typeface="Arial Unicode MS"/>
              </a:rPr>
              <a:t>功</a:t>
            </a:r>
            <a:r>
              <a:rPr sz="3200" spc="-10" dirty="0">
                <a:solidFill>
                  <a:srgbClr val="000000"/>
                </a:solidFill>
                <a:latin typeface="Arial Unicode MS"/>
                <a:cs typeface="Arial Unicode MS"/>
              </a:rPr>
              <a:t>能</a:t>
            </a:r>
            <a:r>
              <a:rPr sz="3200" spc="215" dirty="0">
                <a:solidFill>
                  <a:srgbClr val="000000"/>
                </a:solidFill>
                <a:latin typeface="Arial Unicode MS"/>
                <a:cs typeface="Arial Unicode MS"/>
              </a:rPr>
              <a:t> </a:t>
            </a:r>
            <a:r>
              <a:rPr sz="3200" spc="245" dirty="0">
                <a:solidFill>
                  <a:srgbClr val="000000"/>
                </a:solidFill>
                <a:latin typeface="Gill Sans MT"/>
                <a:cs typeface="Gill Sans MT"/>
              </a:rPr>
              <a:t>(2)</a:t>
            </a:r>
            <a:endParaRPr sz="3200">
              <a:latin typeface="Gill Sans MT"/>
              <a:cs typeface="Gill Sans MT"/>
            </a:endParaRPr>
          </a:p>
        </p:txBody>
      </p:sp>
      <p:sp>
        <p:nvSpPr>
          <p:cNvPr id="4" name="object 4"/>
          <p:cNvSpPr txBox="1"/>
          <p:nvPr/>
        </p:nvSpPr>
        <p:spPr>
          <a:xfrm>
            <a:off x="696163" y="6395911"/>
            <a:ext cx="287020" cy="172085"/>
          </a:xfrm>
          <a:prstGeom prst="rect">
            <a:avLst/>
          </a:prstGeom>
        </p:spPr>
        <p:txBody>
          <a:bodyPr vert="horz" wrap="square" lIns="0" tIns="7620" rIns="0" bIns="0" rtlCol="0">
            <a:spAutoFit/>
          </a:bodyPr>
          <a:lstStyle/>
          <a:p>
            <a:pPr marL="38100">
              <a:lnSpc>
                <a:spcPct val="100000"/>
              </a:lnSpc>
              <a:spcBef>
                <a:spcPts val="60"/>
              </a:spcBef>
            </a:pPr>
            <a:r>
              <a:rPr sz="950" spc="75" dirty="0">
                <a:solidFill>
                  <a:srgbClr val="1D1D1B"/>
                </a:solidFill>
                <a:latin typeface="Gill Sans MT"/>
                <a:cs typeface="Gill Sans MT"/>
              </a:rPr>
              <a:t>101</a:t>
            </a:r>
            <a:endParaRPr sz="950">
              <a:latin typeface="Gill Sans MT"/>
              <a:cs typeface="Gill Sans MT"/>
            </a:endParaRPr>
          </a:p>
        </p:txBody>
      </p:sp>
      <p:sp>
        <p:nvSpPr>
          <p:cNvPr id="5" name="object 5"/>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graphicFrame>
        <p:nvGraphicFramePr>
          <p:cNvPr id="3" name="object 3"/>
          <p:cNvGraphicFramePr>
            <a:graphicFrameLocks noGrp="1"/>
          </p:cNvGraphicFramePr>
          <p:nvPr/>
        </p:nvGraphicFramePr>
        <p:xfrm>
          <a:off x="764146" y="1264475"/>
          <a:ext cx="10655935" cy="2663950"/>
        </p:xfrm>
        <a:graphic>
          <a:graphicData uri="http://schemas.openxmlformats.org/drawingml/2006/table">
            <a:tbl>
              <a:tblPr firstRow="1" bandRow="1">
                <a:tableStyleId>{2D5ABB26-0587-4C30-8999-92F81FD0307C}</a:tableStyleId>
              </a:tblPr>
              <a:tblGrid>
                <a:gridCol w="1358265">
                  <a:extLst>
                    <a:ext uri="{9D8B030D-6E8A-4147-A177-3AD203B41FA5}">
                      <a16:colId xmlns:a16="http://schemas.microsoft.com/office/drawing/2014/main" val="20000"/>
                    </a:ext>
                  </a:extLst>
                </a:gridCol>
                <a:gridCol w="734695">
                  <a:extLst>
                    <a:ext uri="{9D8B030D-6E8A-4147-A177-3AD203B41FA5}">
                      <a16:colId xmlns:a16="http://schemas.microsoft.com/office/drawing/2014/main" val="20001"/>
                    </a:ext>
                  </a:extLst>
                </a:gridCol>
                <a:gridCol w="8562975">
                  <a:extLst>
                    <a:ext uri="{9D8B030D-6E8A-4147-A177-3AD203B41FA5}">
                      <a16:colId xmlns:a16="http://schemas.microsoft.com/office/drawing/2014/main" val="20002"/>
                    </a:ext>
                  </a:extLst>
                </a:gridCol>
              </a:tblGrid>
              <a:tr h="431926">
                <a:tc>
                  <a:txBody>
                    <a:bodyPr/>
                    <a:lstStyle/>
                    <a:p>
                      <a:pPr algn="ctr">
                        <a:lnSpc>
                          <a:spcPct val="100000"/>
                        </a:lnSpc>
                        <a:spcBef>
                          <a:spcPts val="505"/>
                        </a:spcBef>
                      </a:pPr>
                      <a:r>
                        <a:rPr sz="1800" b="1" spc="20" dirty="0">
                          <a:latin typeface="Microsoft JhengHei"/>
                          <a:cs typeface="Microsoft JhengHei"/>
                        </a:rPr>
                        <a:t>组件</a:t>
                      </a:r>
                      <a:endParaRPr sz="1800">
                        <a:latin typeface="Microsoft JhengHei"/>
                        <a:cs typeface="Microsoft JhengHei"/>
                      </a:endParaRPr>
                    </a:p>
                  </a:txBody>
                  <a:tcPr marL="0" marR="0" marT="6413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D9D9D9"/>
                    </a:solidFill>
                  </a:tcPr>
                </a:tc>
                <a:tc>
                  <a:txBody>
                    <a:bodyPr/>
                    <a:lstStyle/>
                    <a:p>
                      <a:pPr algn="ctr">
                        <a:lnSpc>
                          <a:spcPct val="100000"/>
                        </a:lnSpc>
                        <a:spcBef>
                          <a:spcPts val="505"/>
                        </a:spcBef>
                      </a:pPr>
                      <a:r>
                        <a:rPr sz="1800" b="1" spc="20" dirty="0">
                          <a:latin typeface="Microsoft JhengHei"/>
                          <a:cs typeface="Microsoft JhengHei"/>
                        </a:rPr>
                        <a:t>算法</a:t>
                      </a:r>
                      <a:endParaRPr sz="1800">
                        <a:latin typeface="Microsoft JhengHei"/>
                        <a:cs typeface="Microsoft JhengHei"/>
                      </a:endParaRPr>
                    </a:p>
                  </a:txBody>
                  <a:tcPr marL="0" marR="0" marT="6413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D9D9D9"/>
                    </a:solidFill>
                  </a:tcPr>
                </a:tc>
                <a:tc>
                  <a:txBody>
                    <a:bodyPr/>
                    <a:lstStyle/>
                    <a:p>
                      <a:pPr marL="635" algn="ctr">
                        <a:lnSpc>
                          <a:spcPct val="100000"/>
                        </a:lnSpc>
                        <a:spcBef>
                          <a:spcPts val="505"/>
                        </a:spcBef>
                      </a:pPr>
                      <a:r>
                        <a:rPr sz="1800" b="1" spc="20" dirty="0">
                          <a:latin typeface="Microsoft JhengHei"/>
                          <a:cs typeface="Microsoft JhengHei"/>
                        </a:rPr>
                        <a:t>规格描述</a:t>
                      </a:r>
                      <a:endParaRPr sz="1800">
                        <a:latin typeface="Microsoft JhengHei"/>
                        <a:cs typeface="Microsoft JhengHei"/>
                      </a:endParaRPr>
                    </a:p>
                  </a:txBody>
                  <a:tcPr marL="0" marR="0" marT="6413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D9D9D9"/>
                    </a:solidFill>
                  </a:tcPr>
                </a:tc>
                <a:extLst>
                  <a:ext uri="{0D108BD9-81ED-4DB2-BD59-A6C34878D82A}">
                    <a16:rowId xmlns:a16="http://schemas.microsoft.com/office/drawing/2014/main" val="10000"/>
                  </a:ext>
                </a:extLst>
              </a:tr>
              <a:tr h="792099">
                <a:tc rowSpan="2">
                  <a:txBody>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10"/>
                        </a:spcBef>
                      </a:pPr>
                      <a:endParaRPr sz="1400">
                        <a:latin typeface="Times New Roman"/>
                        <a:cs typeface="Times New Roman"/>
                      </a:endParaRPr>
                    </a:p>
                    <a:p>
                      <a:pPr marL="442595">
                        <a:lnSpc>
                          <a:spcPct val="100000"/>
                        </a:lnSpc>
                      </a:pPr>
                      <a:r>
                        <a:rPr sz="1400" spc="25" dirty="0">
                          <a:latin typeface="Gill Sans MT"/>
                          <a:cs typeface="Gill Sans MT"/>
                        </a:rPr>
                        <a:t>Zlib</a:t>
                      </a:r>
                      <a:r>
                        <a:rPr sz="1400" spc="-10" dirty="0">
                          <a:latin typeface="Arial Unicode MS"/>
                          <a:cs typeface="Arial Unicode MS"/>
                        </a:rPr>
                        <a:t>库</a:t>
                      </a:r>
                      <a:endParaRPr sz="1400">
                        <a:latin typeface="Arial Unicode MS"/>
                        <a:cs typeface="Arial Unicode MS"/>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45"/>
                        </a:spcBef>
                      </a:pPr>
                      <a:endParaRPr sz="1900">
                        <a:latin typeface="Times New Roman"/>
                        <a:cs typeface="Times New Roman"/>
                      </a:endParaRPr>
                    </a:p>
                    <a:p>
                      <a:pPr marL="635" algn="ctr">
                        <a:lnSpc>
                          <a:spcPct val="100000"/>
                        </a:lnSpc>
                      </a:pPr>
                      <a:r>
                        <a:rPr sz="1400" spc="5" dirty="0">
                          <a:latin typeface="Gill Sans MT"/>
                          <a:cs typeface="Gill Sans MT"/>
                        </a:rPr>
                        <a:t>ZLIB</a:t>
                      </a:r>
                      <a:endParaRPr sz="1400">
                        <a:latin typeface="Gill Sans MT"/>
                        <a:cs typeface="Gill Sans MT"/>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500"/>
                        </a:spcBef>
                      </a:pPr>
                      <a:r>
                        <a:rPr sz="1400" spc="-10" dirty="0">
                          <a:latin typeface="Arial Unicode MS"/>
                          <a:cs typeface="Arial Unicode MS"/>
                        </a:rPr>
                        <a:t>支持</a:t>
                      </a:r>
                      <a:r>
                        <a:rPr sz="1400" spc="5" dirty="0">
                          <a:latin typeface="Gill Sans MT"/>
                          <a:cs typeface="Gill Sans MT"/>
                        </a:rPr>
                        <a:t>ZLIB</a:t>
                      </a:r>
                      <a:r>
                        <a:rPr sz="1400" spc="-10" dirty="0">
                          <a:latin typeface="Arial Unicode MS"/>
                          <a:cs typeface="Arial Unicode MS"/>
                        </a:rPr>
                        <a:t>数据格式，符合</a:t>
                      </a:r>
                      <a:r>
                        <a:rPr sz="1400" spc="30" dirty="0">
                          <a:latin typeface="Gill Sans MT"/>
                          <a:cs typeface="Gill Sans MT"/>
                        </a:rPr>
                        <a:t>RFC1950</a:t>
                      </a:r>
                      <a:r>
                        <a:rPr sz="1400" spc="-10" dirty="0">
                          <a:latin typeface="Arial Unicode MS"/>
                          <a:cs typeface="Arial Unicode MS"/>
                        </a:rPr>
                        <a:t>标准</a:t>
                      </a:r>
                      <a:r>
                        <a:rPr sz="1400" spc="10" dirty="0">
                          <a:latin typeface="Arial Unicode MS"/>
                          <a:cs typeface="Arial Unicode MS"/>
                        </a:rPr>
                        <a:t>规</a:t>
                      </a:r>
                      <a:r>
                        <a:rPr sz="1400" spc="-10" dirty="0">
                          <a:latin typeface="Arial Unicode MS"/>
                          <a:cs typeface="Arial Unicode MS"/>
                        </a:rPr>
                        <a:t>范。</a:t>
                      </a:r>
                      <a:endParaRPr sz="1400">
                        <a:latin typeface="Arial Unicode MS"/>
                        <a:cs typeface="Arial Unicode MS"/>
                      </a:endParaRPr>
                    </a:p>
                    <a:p>
                      <a:pPr marL="92075">
                        <a:lnSpc>
                          <a:spcPct val="100000"/>
                        </a:lnSpc>
                      </a:pPr>
                      <a:r>
                        <a:rPr sz="1400" spc="-10" dirty="0">
                          <a:latin typeface="Arial Unicode MS"/>
                          <a:cs typeface="Arial Unicode MS"/>
                        </a:rPr>
                        <a:t>单处理器</a:t>
                      </a:r>
                      <a:r>
                        <a:rPr sz="1400" spc="90" dirty="0">
                          <a:latin typeface="Gill Sans MT"/>
                          <a:cs typeface="Gill Sans MT"/>
                        </a:rPr>
                        <a:t>(Kunpeng</a:t>
                      </a:r>
                      <a:r>
                        <a:rPr sz="1400" spc="95" dirty="0">
                          <a:latin typeface="Gill Sans MT"/>
                          <a:cs typeface="Gill Sans MT"/>
                        </a:rPr>
                        <a:t> </a:t>
                      </a:r>
                      <a:r>
                        <a:rPr sz="1400" spc="80" dirty="0">
                          <a:latin typeface="Gill Sans MT"/>
                          <a:cs typeface="Gill Sans MT"/>
                        </a:rPr>
                        <a:t>920)</a:t>
                      </a:r>
                      <a:r>
                        <a:rPr sz="1400" spc="-10" dirty="0">
                          <a:latin typeface="Arial Unicode MS"/>
                          <a:cs typeface="Arial Unicode MS"/>
                        </a:rPr>
                        <a:t>最大压缩带宽</a:t>
                      </a:r>
                      <a:r>
                        <a:rPr sz="1400" spc="40" dirty="0">
                          <a:latin typeface="Gill Sans MT"/>
                          <a:cs typeface="Gill Sans MT"/>
                        </a:rPr>
                        <a:t>7GB/s</a:t>
                      </a:r>
                      <a:r>
                        <a:rPr sz="1400" spc="40" dirty="0">
                          <a:latin typeface="Arial Unicode MS"/>
                          <a:cs typeface="Arial Unicode MS"/>
                        </a:rPr>
                        <a:t>，</a:t>
                      </a:r>
                      <a:r>
                        <a:rPr sz="1400" spc="10" dirty="0">
                          <a:latin typeface="Arial Unicode MS"/>
                          <a:cs typeface="Arial Unicode MS"/>
                        </a:rPr>
                        <a:t>静</a:t>
                      </a:r>
                      <a:r>
                        <a:rPr sz="1400" spc="-10" dirty="0">
                          <a:latin typeface="Arial Unicode MS"/>
                          <a:cs typeface="Arial Unicode MS"/>
                        </a:rPr>
                        <a:t>态</a:t>
                      </a:r>
                      <a:r>
                        <a:rPr sz="1400" spc="125" dirty="0">
                          <a:latin typeface="Gill Sans MT"/>
                          <a:cs typeface="Gill Sans MT"/>
                        </a:rPr>
                        <a:t>Huffman</a:t>
                      </a:r>
                      <a:r>
                        <a:rPr sz="1400" spc="-10" dirty="0">
                          <a:latin typeface="Arial Unicode MS"/>
                          <a:cs typeface="Arial Unicode MS"/>
                        </a:rPr>
                        <a:t>解</a:t>
                      </a:r>
                      <a:r>
                        <a:rPr sz="1400" spc="10" dirty="0">
                          <a:latin typeface="Arial Unicode MS"/>
                          <a:cs typeface="Arial Unicode MS"/>
                        </a:rPr>
                        <a:t>压</a:t>
                      </a:r>
                      <a:r>
                        <a:rPr sz="1400" spc="-10" dirty="0">
                          <a:latin typeface="Arial Unicode MS"/>
                          <a:cs typeface="Arial Unicode MS"/>
                        </a:rPr>
                        <a:t>最大</a:t>
                      </a:r>
                      <a:r>
                        <a:rPr sz="1400" spc="10" dirty="0">
                          <a:latin typeface="Arial Unicode MS"/>
                          <a:cs typeface="Arial Unicode MS"/>
                        </a:rPr>
                        <a:t>带</a:t>
                      </a:r>
                      <a:r>
                        <a:rPr sz="1400" spc="-5" dirty="0">
                          <a:latin typeface="Arial Unicode MS"/>
                          <a:cs typeface="Arial Unicode MS"/>
                        </a:rPr>
                        <a:t>宽</a:t>
                      </a:r>
                      <a:r>
                        <a:rPr sz="1400" spc="50" dirty="0">
                          <a:latin typeface="Gill Sans MT"/>
                          <a:cs typeface="Gill Sans MT"/>
                        </a:rPr>
                        <a:t>8GB/s</a:t>
                      </a:r>
                      <a:r>
                        <a:rPr sz="1400" spc="10" dirty="0">
                          <a:latin typeface="Arial Unicode MS"/>
                          <a:cs typeface="Arial Unicode MS"/>
                        </a:rPr>
                        <a:t>。</a:t>
                      </a:r>
                      <a:r>
                        <a:rPr sz="1400" spc="-10" dirty="0">
                          <a:latin typeface="Arial Unicode MS"/>
                          <a:cs typeface="Arial Unicode MS"/>
                        </a:rPr>
                        <a:t>压缩</a:t>
                      </a:r>
                      <a:r>
                        <a:rPr sz="1400" spc="15" dirty="0">
                          <a:latin typeface="Arial Unicode MS"/>
                          <a:cs typeface="Arial Unicode MS"/>
                        </a:rPr>
                        <a:t>率</a:t>
                      </a:r>
                      <a:r>
                        <a:rPr sz="1400" spc="155" dirty="0">
                          <a:latin typeface="Gill Sans MT"/>
                          <a:cs typeface="Gill Sans MT"/>
                        </a:rPr>
                        <a:t>50%</a:t>
                      </a:r>
                      <a:r>
                        <a:rPr sz="1400" spc="10" dirty="0">
                          <a:latin typeface="Arial Unicode MS"/>
                          <a:cs typeface="Arial Unicode MS"/>
                        </a:rPr>
                        <a:t>。</a:t>
                      </a:r>
                      <a:r>
                        <a:rPr sz="1400" spc="-10" dirty="0">
                          <a:latin typeface="Arial Unicode MS"/>
                          <a:cs typeface="Arial Unicode MS"/>
                        </a:rPr>
                        <a:t>支持</a:t>
                      </a:r>
                      <a:r>
                        <a:rPr sz="1400" spc="10" dirty="0">
                          <a:latin typeface="Arial Unicode MS"/>
                          <a:cs typeface="Arial Unicode MS"/>
                        </a:rPr>
                        <a:t>同</a:t>
                      </a:r>
                      <a:r>
                        <a:rPr sz="1400" spc="-10" dirty="0">
                          <a:latin typeface="Arial Unicode MS"/>
                          <a:cs typeface="Arial Unicode MS"/>
                        </a:rPr>
                        <a:t>步</a:t>
                      </a:r>
                      <a:endParaRPr sz="1400">
                        <a:latin typeface="Arial Unicode MS"/>
                        <a:cs typeface="Arial Unicode MS"/>
                      </a:endParaRPr>
                    </a:p>
                    <a:p>
                      <a:pPr marL="92075">
                        <a:lnSpc>
                          <a:spcPct val="100000"/>
                        </a:lnSpc>
                      </a:pPr>
                      <a:r>
                        <a:rPr sz="1400" spc="-15" dirty="0">
                          <a:latin typeface="Arial Unicode MS"/>
                          <a:cs typeface="Arial Unicode MS"/>
                        </a:rPr>
                        <a:t>模式。</a:t>
                      </a:r>
                      <a:endParaRPr sz="1400">
                        <a:latin typeface="Arial Unicode MS"/>
                        <a:cs typeface="Arial Unicode MS"/>
                      </a:endParaRPr>
                    </a:p>
                  </a:txBody>
                  <a:tcPr marL="0" marR="0" marT="6350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791972">
                <a:tc vMerge="1">
                  <a:txBody>
                    <a:bodyPr/>
                    <a:lstStyle/>
                    <a:p>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45"/>
                        </a:spcBef>
                      </a:pPr>
                      <a:endParaRPr sz="1900">
                        <a:latin typeface="Times New Roman"/>
                        <a:cs typeface="Times New Roman"/>
                      </a:endParaRPr>
                    </a:p>
                    <a:p>
                      <a:pPr algn="ctr">
                        <a:lnSpc>
                          <a:spcPct val="100000"/>
                        </a:lnSpc>
                      </a:pPr>
                      <a:r>
                        <a:rPr sz="1400" spc="-10" dirty="0">
                          <a:latin typeface="Gill Sans MT"/>
                          <a:cs typeface="Gill Sans MT"/>
                        </a:rPr>
                        <a:t>GZIP</a:t>
                      </a:r>
                      <a:endParaRPr sz="1400">
                        <a:latin typeface="Gill Sans MT"/>
                        <a:cs typeface="Gill Sans MT"/>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500"/>
                        </a:spcBef>
                      </a:pPr>
                      <a:r>
                        <a:rPr sz="1400" spc="-15" dirty="0">
                          <a:latin typeface="Arial Unicode MS"/>
                          <a:cs typeface="Arial Unicode MS"/>
                        </a:rPr>
                        <a:t>支持</a:t>
                      </a:r>
                      <a:r>
                        <a:rPr sz="1400" spc="-10" dirty="0">
                          <a:latin typeface="Gill Sans MT"/>
                          <a:cs typeface="Gill Sans MT"/>
                        </a:rPr>
                        <a:t>GZIP</a:t>
                      </a:r>
                      <a:r>
                        <a:rPr sz="1400" spc="-15" dirty="0">
                          <a:latin typeface="Arial Unicode MS"/>
                          <a:cs typeface="Arial Unicode MS"/>
                        </a:rPr>
                        <a:t>数据格式，符合</a:t>
                      </a:r>
                      <a:r>
                        <a:rPr sz="1400" spc="35" dirty="0">
                          <a:latin typeface="Gill Sans MT"/>
                          <a:cs typeface="Gill Sans MT"/>
                        </a:rPr>
                        <a:t>RFC1952</a:t>
                      </a:r>
                      <a:r>
                        <a:rPr sz="1400" spc="-10" dirty="0">
                          <a:latin typeface="Arial Unicode MS"/>
                          <a:cs typeface="Arial Unicode MS"/>
                        </a:rPr>
                        <a:t>标</a:t>
                      </a:r>
                      <a:r>
                        <a:rPr sz="1400" spc="5" dirty="0">
                          <a:latin typeface="Arial Unicode MS"/>
                          <a:cs typeface="Arial Unicode MS"/>
                        </a:rPr>
                        <a:t>准</a:t>
                      </a:r>
                      <a:r>
                        <a:rPr sz="1400" spc="-10" dirty="0">
                          <a:latin typeface="Arial Unicode MS"/>
                          <a:cs typeface="Arial Unicode MS"/>
                        </a:rPr>
                        <a:t>规</a:t>
                      </a:r>
                      <a:r>
                        <a:rPr sz="1400" spc="-15" dirty="0">
                          <a:latin typeface="Arial Unicode MS"/>
                          <a:cs typeface="Arial Unicode MS"/>
                        </a:rPr>
                        <a:t>范</a:t>
                      </a:r>
                      <a:r>
                        <a:rPr sz="1400" spc="-10" dirty="0">
                          <a:latin typeface="Arial Unicode MS"/>
                          <a:cs typeface="Arial Unicode MS"/>
                        </a:rPr>
                        <a:t>。</a:t>
                      </a:r>
                      <a:endParaRPr sz="1400">
                        <a:latin typeface="Arial Unicode MS"/>
                        <a:cs typeface="Arial Unicode MS"/>
                      </a:endParaRPr>
                    </a:p>
                    <a:p>
                      <a:pPr marL="92075" marR="237490">
                        <a:lnSpc>
                          <a:spcPct val="100000"/>
                        </a:lnSpc>
                        <a:spcBef>
                          <a:spcPts val="5"/>
                        </a:spcBef>
                      </a:pPr>
                      <a:r>
                        <a:rPr sz="1400" spc="-10" dirty="0">
                          <a:latin typeface="Arial Unicode MS"/>
                          <a:cs typeface="Arial Unicode MS"/>
                        </a:rPr>
                        <a:t>单处理器</a:t>
                      </a:r>
                      <a:r>
                        <a:rPr sz="1400" spc="90" dirty="0">
                          <a:latin typeface="Gill Sans MT"/>
                          <a:cs typeface="Gill Sans MT"/>
                        </a:rPr>
                        <a:t>(Kunpeng</a:t>
                      </a:r>
                      <a:r>
                        <a:rPr sz="1400" spc="145" dirty="0">
                          <a:latin typeface="Gill Sans MT"/>
                          <a:cs typeface="Gill Sans MT"/>
                        </a:rPr>
                        <a:t> </a:t>
                      </a:r>
                      <a:r>
                        <a:rPr sz="1400" spc="80" dirty="0">
                          <a:latin typeface="Gill Sans MT"/>
                          <a:cs typeface="Gill Sans MT"/>
                        </a:rPr>
                        <a:t>920)</a:t>
                      </a:r>
                      <a:r>
                        <a:rPr sz="1400" spc="-10" dirty="0">
                          <a:latin typeface="Arial Unicode MS"/>
                          <a:cs typeface="Arial Unicode MS"/>
                        </a:rPr>
                        <a:t>最大压缩带宽</a:t>
                      </a:r>
                      <a:r>
                        <a:rPr sz="1400" spc="40" dirty="0">
                          <a:latin typeface="Gill Sans MT"/>
                          <a:cs typeface="Gill Sans MT"/>
                        </a:rPr>
                        <a:t>7GB/s</a:t>
                      </a:r>
                      <a:r>
                        <a:rPr sz="1400" spc="40" dirty="0">
                          <a:latin typeface="Arial Unicode MS"/>
                          <a:cs typeface="Arial Unicode MS"/>
                        </a:rPr>
                        <a:t>，</a:t>
                      </a:r>
                      <a:r>
                        <a:rPr sz="1400" spc="10" dirty="0">
                          <a:latin typeface="Arial Unicode MS"/>
                          <a:cs typeface="Arial Unicode MS"/>
                        </a:rPr>
                        <a:t>静</a:t>
                      </a:r>
                      <a:r>
                        <a:rPr sz="1400" spc="-10" dirty="0">
                          <a:latin typeface="Arial Unicode MS"/>
                          <a:cs typeface="Arial Unicode MS"/>
                        </a:rPr>
                        <a:t>态</a:t>
                      </a:r>
                      <a:r>
                        <a:rPr sz="1400" spc="125" dirty="0">
                          <a:latin typeface="Gill Sans MT"/>
                          <a:cs typeface="Gill Sans MT"/>
                        </a:rPr>
                        <a:t>Huffman</a:t>
                      </a:r>
                      <a:r>
                        <a:rPr sz="1400" spc="-10" dirty="0">
                          <a:latin typeface="Arial Unicode MS"/>
                          <a:cs typeface="Arial Unicode MS"/>
                        </a:rPr>
                        <a:t>解</a:t>
                      </a:r>
                      <a:r>
                        <a:rPr sz="1400" spc="10" dirty="0">
                          <a:latin typeface="Arial Unicode MS"/>
                          <a:cs typeface="Arial Unicode MS"/>
                        </a:rPr>
                        <a:t>压</a:t>
                      </a:r>
                      <a:r>
                        <a:rPr sz="1400" spc="-10" dirty="0">
                          <a:latin typeface="Arial Unicode MS"/>
                          <a:cs typeface="Arial Unicode MS"/>
                        </a:rPr>
                        <a:t>最大</a:t>
                      </a:r>
                      <a:r>
                        <a:rPr sz="1400" spc="10" dirty="0">
                          <a:latin typeface="Arial Unicode MS"/>
                          <a:cs typeface="Arial Unicode MS"/>
                        </a:rPr>
                        <a:t>带</a:t>
                      </a:r>
                      <a:r>
                        <a:rPr sz="1400" spc="-5" dirty="0">
                          <a:latin typeface="Arial Unicode MS"/>
                          <a:cs typeface="Arial Unicode MS"/>
                        </a:rPr>
                        <a:t>宽</a:t>
                      </a:r>
                      <a:r>
                        <a:rPr sz="1400" spc="50" dirty="0">
                          <a:latin typeface="Gill Sans MT"/>
                          <a:cs typeface="Gill Sans MT"/>
                        </a:rPr>
                        <a:t>8GB/s</a:t>
                      </a:r>
                      <a:r>
                        <a:rPr sz="1400" spc="10" dirty="0">
                          <a:latin typeface="Arial Unicode MS"/>
                          <a:cs typeface="Arial Unicode MS"/>
                        </a:rPr>
                        <a:t>。</a:t>
                      </a:r>
                      <a:r>
                        <a:rPr sz="1400" spc="-10" dirty="0">
                          <a:latin typeface="Arial Unicode MS"/>
                          <a:cs typeface="Arial Unicode MS"/>
                        </a:rPr>
                        <a:t>压缩</a:t>
                      </a:r>
                      <a:r>
                        <a:rPr sz="1400" spc="15" dirty="0">
                          <a:latin typeface="Arial Unicode MS"/>
                          <a:cs typeface="Arial Unicode MS"/>
                        </a:rPr>
                        <a:t>率</a:t>
                      </a:r>
                      <a:r>
                        <a:rPr sz="1400" spc="155" dirty="0">
                          <a:latin typeface="Gill Sans MT"/>
                          <a:cs typeface="Gill Sans MT"/>
                        </a:rPr>
                        <a:t>50%</a:t>
                      </a:r>
                      <a:r>
                        <a:rPr sz="1400" spc="10" dirty="0">
                          <a:latin typeface="Arial Unicode MS"/>
                          <a:cs typeface="Arial Unicode MS"/>
                        </a:rPr>
                        <a:t>。</a:t>
                      </a:r>
                      <a:r>
                        <a:rPr sz="1400" spc="-10" dirty="0">
                          <a:latin typeface="Arial Unicode MS"/>
                          <a:cs typeface="Arial Unicode MS"/>
                        </a:rPr>
                        <a:t>支持</a:t>
                      </a:r>
                      <a:r>
                        <a:rPr sz="1400" spc="10" dirty="0">
                          <a:latin typeface="Arial Unicode MS"/>
                          <a:cs typeface="Arial Unicode MS"/>
                        </a:rPr>
                        <a:t>同</a:t>
                      </a:r>
                      <a:r>
                        <a:rPr sz="1400" spc="-10" dirty="0">
                          <a:latin typeface="Arial Unicode MS"/>
                          <a:cs typeface="Arial Unicode MS"/>
                        </a:rPr>
                        <a:t>步 模式。</a:t>
                      </a:r>
                      <a:endParaRPr sz="1400">
                        <a:latin typeface="Arial Unicode MS"/>
                        <a:cs typeface="Arial Unicode MS"/>
                      </a:endParaRPr>
                    </a:p>
                  </a:txBody>
                  <a:tcPr marL="0" marR="0" marT="6350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47953">
                <a:tc>
                  <a:txBody>
                    <a:bodyPr/>
                    <a:lstStyle/>
                    <a:p>
                      <a:pPr>
                        <a:lnSpc>
                          <a:spcPct val="100000"/>
                        </a:lnSpc>
                        <a:spcBef>
                          <a:spcPts val="10"/>
                        </a:spcBef>
                      </a:pPr>
                      <a:endParaRPr sz="1400">
                        <a:latin typeface="Times New Roman"/>
                        <a:cs typeface="Times New Roman"/>
                      </a:endParaRPr>
                    </a:p>
                    <a:p>
                      <a:pPr algn="ctr">
                        <a:lnSpc>
                          <a:spcPct val="100000"/>
                        </a:lnSpc>
                      </a:pPr>
                      <a:r>
                        <a:rPr sz="1400" spc="-10" dirty="0">
                          <a:latin typeface="Arial Unicode MS"/>
                          <a:cs typeface="Arial Unicode MS"/>
                        </a:rPr>
                        <a:t>内</a:t>
                      </a:r>
                      <a:r>
                        <a:rPr sz="1400" spc="-15" dirty="0">
                          <a:latin typeface="Arial Unicode MS"/>
                          <a:cs typeface="Arial Unicode MS"/>
                        </a:rPr>
                        <a:t>核</a:t>
                      </a:r>
                      <a:r>
                        <a:rPr sz="1400" spc="5" dirty="0">
                          <a:latin typeface="Gill Sans MT"/>
                          <a:cs typeface="Gill Sans MT"/>
                        </a:rPr>
                        <a:t>Crypto</a:t>
                      </a:r>
                      <a:endParaRPr sz="1400">
                        <a:latin typeface="Gill Sans MT"/>
                        <a:cs typeface="Gill Sans MT"/>
                      </a:endParaRPr>
                    </a:p>
                  </a:txBody>
                  <a:tcPr marL="0" marR="0" marT="127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450">
                        <a:latin typeface="Times New Roman"/>
                        <a:cs typeface="Times New Roman"/>
                      </a:endParaRPr>
                    </a:p>
                    <a:p>
                      <a:pPr marL="3175" algn="ctr">
                        <a:lnSpc>
                          <a:spcPct val="100000"/>
                        </a:lnSpc>
                      </a:pPr>
                      <a:r>
                        <a:rPr sz="1400" spc="125" dirty="0">
                          <a:latin typeface="Gill Sans MT"/>
                          <a:cs typeface="Gill Sans MT"/>
                        </a:rPr>
                        <a:t>SM4</a:t>
                      </a:r>
                      <a:endParaRPr sz="1400">
                        <a:latin typeface="Gill Sans MT"/>
                        <a:cs typeface="Gill Sans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075">
                        <a:lnSpc>
                          <a:spcPct val="100000"/>
                        </a:lnSpc>
                        <a:spcBef>
                          <a:spcPts val="780"/>
                        </a:spcBef>
                      </a:pPr>
                      <a:r>
                        <a:rPr sz="1400" spc="-10" dirty="0">
                          <a:latin typeface="Arial Unicode MS"/>
                          <a:cs typeface="Arial Unicode MS"/>
                        </a:rPr>
                        <a:t>支持</a:t>
                      </a:r>
                      <a:r>
                        <a:rPr sz="1400" spc="40" dirty="0">
                          <a:latin typeface="Gill Sans MT"/>
                          <a:cs typeface="Gill Sans MT"/>
                        </a:rPr>
                        <a:t>SM4-XTS</a:t>
                      </a:r>
                      <a:r>
                        <a:rPr sz="1400" spc="40" dirty="0">
                          <a:latin typeface="Arial Unicode MS"/>
                          <a:cs typeface="Arial Unicode MS"/>
                        </a:rPr>
                        <a:t>，</a:t>
                      </a:r>
                      <a:r>
                        <a:rPr sz="1400" spc="-10" dirty="0">
                          <a:latin typeface="Arial Unicode MS"/>
                          <a:cs typeface="Arial Unicode MS"/>
                        </a:rPr>
                        <a:t>符合</a:t>
                      </a:r>
                      <a:r>
                        <a:rPr sz="1400" spc="50" dirty="0">
                          <a:latin typeface="Gill Sans MT"/>
                          <a:cs typeface="Gill Sans MT"/>
                        </a:rPr>
                        <a:t>GM/T</a:t>
                      </a:r>
                      <a:r>
                        <a:rPr sz="1400" spc="135" dirty="0">
                          <a:latin typeface="Gill Sans MT"/>
                          <a:cs typeface="Gill Sans MT"/>
                        </a:rPr>
                        <a:t> </a:t>
                      </a:r>
                      <a:r>
                        <a:rPr sz="1400" spc="75" dirty="0">
                          <a:latin typeface="Gill Sans MT"/>
                          <a:cs typeface="Gill Sans MT"/>
                        </a:rPr>
                        <a:t>0002-2012</a:t>
                      </a:r>
                      <a:r>
                        <a:rPr sz="1400" spc="-10" dirty="0">
                          <a:latin typeface="Arial Unicode MS"/>
                          <a:cs typeface="Arial Unicode MS"/>
                        </a:rPr>
                        <a:t>规范。</a:t>
                      </a:r>
                      <a:endParaRPr sz="1400">
                        <a:latin typeface="Arial Unicode MS"/>
                        <a:cs typeface="Arial Unicode MS"/>
                      </a:endParaRPr>
                    </a:p>
                    <a:p>
                      <a:pPr marL="92075">
                        <a:lnSpc>
                          <a:spcPct val="100000"/>
                        </a:lnSpc>
                      </a:pPr>
                      <a:r>
                        <a:rPr sz="1400" spc="-10" dirty="0">
                          <a:latin typeface="Arial Unicode MS"/>
                          <a:cs typeface="Arial Unicode MS"/>
                        </a:rPr>
                        <a:t>单处理器</a:t>
                      </a:r>
                      <a:r>
                        <a:rPr sz="1400" spc="90" dirty="0">
                          <a:latin typeface="Gill Sans MT"/>
                          <a:cs typeface="Gill Sans MT"/>
                        </a:rPr>
                        <a:t>(Kunpeng</a:t>
                      </a:r>
                      <a:r>
                        <a:rPr sz="1400" spc="75" dirty="0">
                          <a:latin typeface="Gill Sans MT"/>
                          <a:cs typeface="Gill Sans MT"/>
                        </a:rPr>
                        <a:t> </a:t>
                      </a:r>
                      <a:r>
                        <a:rPr sz="1400" spc="80" dirty="0">
                          <a:latin typeface="Gill Sans MT"/>
                          <a:cs typeface="Gill Sans MT"/>
                        </a:rPr>
                        <a:t>920)</a:t>
                      </a:r>
                      <a:r>
                        <a:rPr sz="1400" spc="-10" dirty="0">
                          <a:latin typeface="Arial Unicode MS"/>
                          <a:cs typeface="Arial Unicode MS"/>
                        </a:rPr>
                        <a:t>最大带宽</a:t>
                      </a:r>
                      <a:r>
                        <a:rPr sz="1400" spc="60" dirty="0">
                          <a:latin typeface="Gill Sans MT"/>
                          <a:cs typeface="Gill Sans MT"/>
                        </a:rPr>
                        <a:t>30Gbps</a:t>
                      </a:r>
                      <a:r>
                        <a:rPr sz="1400" spc="-10" dirty="0">
                          <a:latin typeface="Arial Unicode MS"/>
                          <a:cs typeface="Arial Unicode MS"/>
                        </a:rPr>
                        <a:t>。支持</a:t>
                      </a:r>
                      <a:r>
                        <a:rPr sz="1400" spc="15" dirty="0">
                          <a:latin typeface="Arial Unicode MS"/>
                          <a:cs typeface="Arial Unicode MS"/>
                        </a:rPr>
                        <a:t>异</a:t>
                      </a:r>
                      <a:r>
                        <a:rPr sz="1400" spc="-10" dirty="0">
                          <a:latin typeface="Arial Unicode MS"/>
                          <a:cs typeface="Arial Unicode MS"/>
                        </a:rPr>
                        <a:t>步模</a:t>
                      </a:r>
                      <a:r>
                        <a:rPr sz="1400" spc="15" dirty="0">
                          <a:latin typeface="Arial Unicode MS"/>
                          <a:cs typeface="Arial Unicode MS"/>
                        </a:rPr>
                        <a:t>式</a:t>
                      </a:r>
                      <a:r>
                        <a:rPr sz="1400" spc="-10" dirty="0">
                          <a:latin typeface="Arial Unicode MS"/>
                          <a:cs typeface="Arial Unicode MS"/>
                        </a:rPr>
                        <a:t>。</a:t>
                      </a:r>
                      <a:endParaRPr sz="1400">
                        <a:latin typeface="Arial Unicode MS"/>
                        <a:cs typeface="Arial Unicode MS"/>
                      </a:endParaRPr>
                    </a:p>
                  </a:txBody>
                  <a:tcPr marL="0" marR="0" marT="9906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b="1" dirty="0"/>
              <a:t>计算机组成与结构</a:t>
            </a:r>
            <a:endParaRPr lang="en-US" altLang="zh-CN" b="1" dirty="0"/>
          </a:p>
          <a:p>
            <a:pPr lvl="1"/>
            <a:r>
              <a:rPr lang="en-US" altLang="zh-CN" dirty="0"/>
              <a:t>ARM</a:t>
            </a:r>
            <a:r>
              <a:rPr lang="zh-CN" altLang="en-US" dirty="0"/>
              <a:t>处理器体系结构</a:t>
            </a:r>
            <a:endParaRPr lang="en-US" altLang="zh-CN" dirty="0"/>
          </a:p>
          <a:p>
            <a:pPr lvl="1"/>
            <a:r>
              <a:rPr lang="zh-CN" altLang="en-US" dirty="0"/>
              <a:t>鲲鹏系列处理器</a:t>
            </a:r>
            <a:endParaRPr lang="en-US" altLang="zh-CN" dirty="0"/>
          </a:p>
          <a:p>
            <a:r>
              <a:rPr lang="zh-CN" altLang="en-US" b="1" dirty="0">
                <a:solidFill>
                  <a:srgbClr val="FF0000"/>
                </a:solidFill>
              </a:rPr>
              <a:t>智能芯片原理</a:t>
            </a:r>
            <a:endParaRPr lang="en-US" altLang="zh-CN" b="1" dirty="0">
              <a:solidFill>
                <a:srgbClr val="FF0000"/>
              </a:solidFill>
            </a:endParaRPr>
          </a:p>
          <a:p>
            <a:pPr lvl="1"/>
            <a:r>
              <a:rPr lang="zh-CN" altLang="en-US" dirty="0">
                <a:solidFill>
                  <a:srgbClr val="FF0000"/>
                </a:solidFill>
              </a:rPr>
              <a:t>智能芯片发展及现状</a:t>
            </a:r>
            <a:endParaRPr lang="en-US" altLang="zh-CN" dirty="0">
              <a:solidFill>
                <a:srgbClr val="FF0000"/>
              </a:solidFill>
            </a:endParaRPr>
          </a:p>
          <a:p>
            <a:pPr lvl="1"/>
            <a:r>
              <a:rPr lang="zh-CN" altLang="en-US" dirty="0"/>
              <a:t>昇腾芯片架构</a:t>
            </a:r>
            <a:endParaRPr lang="en-US" altLang="zh-CN" dirty="0"/>
          </a:p>
        </p:txBody>
      </p:sp>
    </p:spTree>
    <p:extLst>
      <p:ext uri="{BB962C8B-B14F-4D97-AF65-F5344CB8AC3E}">
        <p14:creationId xmlns:p14="http://schemas.microsoft.com/office/powerpoint/2010/main" val="133566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fontScale="90000"/>
          </a:bodyPr>
          <a:lstStyle/>
          <a:p>
            <a:r>
              <a:rPr lang="en-US" altLang="zh-CN" dirty="0"/>
              <a:t>AI</a:t>
            </a:r>
            <a:r>
              <a:rPr lang="zh-CN" altLang="en-US" dirty="0"/>
              <a:t>芯片发展历史</a:t>
            </a:r>
          </a:p>
        </p:txBody>
      </p:sp>
      <p:sp>
        <p:nvSpPr>
          <p:cNvPr id="9" name="文本占位符 8"/>
          <p:cNvSpPr>
            <a:spLocks noGrp="1"/>
          </p:cNvSpPr>
          <p:nvPr>
            <p:ph type="body" sz="quarter" idx="10"/>
          </p:nvPr>
        </p:nvSpPr>
        <p:spPr/>
        <p:txBody>
          <a:bodyPr/>
          <a:lstStyle/>
          <a:p>
            <a:pPr algn="just"/>
            <a:r>
              <a:rPr lang="zh-CN" altLang="en-US" dirty="0">
                <a:sym typeface="Microsoft YaHei" panose="020B0503020204020204" pitchFamily="34" charset="-122"/>
              </a:rPr>
              <a:t>人工智能的四大要素：数据、算法、场景、</a:t>
            </a:r>
            <a:r>
              <a:rPr lang="zh-CN" altLang="en-US" b="1" dirty="0">
                <a:sym typeface="Microsoft YaHei" panose="020B0503020204020204" pitchFamily="34" charset="-122"/>
              </a:rPr>
              <a:t>算力</a:t>
            </a:r>
            <a:endParaRPr lang="en-US" altLang="zh-CN" b="1" dirty="0">
              <a:sym typeface="Microsoft YaHei" panose="020B0503020204020204" pitchFamily="34" charset="-122"/>
            </a:endParaRPr>
          </a:p>
          <a:p>
            <a:pPr algn="just"/>
            <a:r>
              <a:rPr lang="en-US" altLang="zh-CN" b="1" dirty="0">
                <a:sym typeface="Microsoft YaHei" panose="020B0503020204020204" pitchFamily="34" charset="-122"/>
              </a:rPr>
              <a:t>AI</a:t>
            </a:r>
            <a:r>
              <a:rPr lang="zh-CN" altLang="en-US" b="1" dirty="0">
                <a:sym typeface="Microsoft YaHei" panose="020B0503020204020204" pitchFamily="34" charset="-122"/>
              </a:rPr>
              <a:t>芯片</a:t>
            </a:r>
            <a:r>
              <a:rPr lang="zh-CN" altLang="en-US" dirty="0">
                <a:sym typeface="Microsoft YaHei" panose="020B0503020204020204" pitchFamily="34" charset="-122"/>
              </a:rPr>
              <a:t>：也被称为</a:t>
            </a:r>
            <a:r>
              <a:rPr lang="en-US" altLang="zh-CN" dirty="0">
                <a:sym typeface="Microsoft YaHei" panose="020B0503020204020204" pitchFamily="34" charset="-122"/>
              </a:rPr>
              <a:t>AI</a:t>
            </a:r>
            <a:r>
              <a:rPr lang="zh-CN" altLang="en-US" dirty="0">
                <a:sym typeface="Microsoft YaHei" panose="020B0503020204020204" pitchFamily="34" charset="-122"/>
              </a:rPr>
              <a:t>加速器，即专门用于处理人工智能应用中的大量计算任务的功能模块。</a:t>
            </a:r>
            <a:endParaRPr lang="en-US" altLang="zh-CN" dirty="0"/>
          </a:p>
          <a:p>
            <a:r>
              <a:rPr lang="en-US" altLang="zh-CN" dirty="0"/>
              <a:t>AI</a:t>
            </a:r>
            <a:r>
              <a:rPr lang="zh-CN" altLang="en-US" dirty="0"/>
              <a:t>芯片的发展经历了从</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到</a:t>
            </a:r>
            <a:r>
              <a:rPr lang="en-US" altLang="zh-CN" dirty="0">
                <a:latin typeface="Times New Roman" panose="02020603050405020304" pitchFamily="18" charset="0"/>
                <a:cs typeface="Times New Roman" panose="02020603050405020304" pitchFamily="18" charset="0"/>
              </a:rPr>
              <a:t>GPU</a:t>
            </a:r>
            <a:r>
              <a:rPr lang="zh-CN" altLang="en-US" dirty="0">
                <a:latin typeface="Times New Roman" panose="02020603050405020304" pitchFamily="18" charset="0"/>
                <a:cs typeface="Times New Roman" panose="02020603050405020304" pitchFamily="18" charset="0"/>
              </a:rPr>
              <a:t>，再到</a:t>
            </a:r>
            <a:r>
              <a:rPr lang="en-US" altLang="zh-CN" dirty="0">
                <a:latin typeface="Times New Roman" panose="02020603050405020304" pitchFamily="18" charset="0"/>
                <a:cs typeface="Times New Roman" panose="02020603050405020304" pitchFamily="18" charset="0"/>
              </a:rPr>
              <a:t>FPGA</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ASIC</a:t>
            </a:r>
            <a:r>
              <a:rPr lang="zh-CN" altLang="en-US" dirty="0"/>
              <a:t>芯片的发展历程。</a:t>
            </a:r>
          </a:p>
        </p:txBody>
      </p:sp>
      <p:pic>
        <p:nvPicPr>
          <p:cNvPr id="4" name="图片 3"/>
          <p:cNvPicPr>
            <a:picLocks noChangeAspect="1"/>
          </p:cNvPicPr>
          <p:nvPr/>
        </p:nvPicPr>
        <p:blipFill>
          <a:blip r:embed="rId3"/>
          <a:stretch>
            <a:fillRect/>
          </a:stretch>
        </p:blipFill>
        <p:spPr>
          <a:xfrm>
            <a:off x="4836160" y="3573488"/>
            <a:ext cx="3466795" cy="2315101"/>
          </a:xfrm>
          <a:prstGeom prst="rect">
            <a:avLst/>
          </a:prstGeom>
        </p:spPr>
      </p:pic>
    </p:spTree>
    <p:extLst>
      <p:ext uri="{BB962C8B-B14F-4D97-AF65-F5344CB8AC3E}">
        <p14:creationId xmlns:p14="http://schemas.microsoft.com/office/powerpoint/2010/main" val="1039151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latin typeface="+mn-lt"/>
                <a:ea typeface="+mj-ea"/>
                <a:cs typeface="+mn-ea"/>
                <a:sym typeface="Microsoft YaHei" panose="020B0503020204020204" pitchFamily="34" charset="-122"/>
              </a:rPr>
              <a:t>AI</a:t>
            </a:r>
            <a:r>
              <a:rPr lang="zh-CN" altLang="en-US" sz="3600" dirty="0">
                <a:latin typeface="+mn-lt"/>
                <a:ea typeface="+mj-ea"/>
                <a:cs typeface="+mn-ea"/>
                <a:sym typeface="Microsoft YaHei" panose="020B0503020204020204" pitchFamily="34" charset="-122"/>
              </a:rPr>
              <a:t>芯片现状 </a:t>
            </a:r>
            <a:r>
              <a:rPr lang="en-US" altLang="zh-CN" sz="3600" dirty="0">
                <a:latin typeface="+mn-lt"/>
                <a:ea typeface="+mj-ea"/>
                <a:cs typeface="+mn-ea"/>
                <a:sym typeface="Microsoft YaHei" panose="020B0503020204020204" pitchFamily="34" charset="-122"/>
              </a:rPr>
              <a:t>— CPU</a:t>
            </a:r>
            <a:endParaRPr lang="zh-CN" altLang="en-US" sz="3200" dirty="0">
              <a:latin typeface="+mn-lt"/>
              <a:ea typeface="+mj-ea"/>
              <a:cs typeface="+mn-ea"/>
              <a:sym typeface="Microsoft YaHei" panose="020B0503020204020204" pitchFamily="34" charset="-122"/>
            </a:endParaRPr>
          </a:p>
        </p:txBody>
      </p:sp>
      <p:sp>
        <p:nvSpPr>
          <p:cNvPr id="3" name="文本占位符 2"/>
          <p:cNvSpPr>
            <a:spLocks noGrp="1"/>
          </p:cNvSpPr>
          <p:nvPr>
            <p:ph type="body" sz="quarter" idx="10"/>
          </p:nvPr>
        </p:nvSpPr>
        <p:spPr/>
        <p:txBody>
          <a:bodyPr/>
          <a:lstStyle/>
          <a:p>
            <a:r>
              <a:rPr lang="en-US" altLang="zh-CN" sz="2400" b="1" dirty="0">
                <a:latin typeface="Times New Roman" panose="02020603050405020304" pitchFamily="18" charset="0"/>
                <a:cs typeface="Times New Roman" panose="02020603050405020304" pitchFamily="18" charset="0"/>
              </a:rPr>
              <a:t>CPU(Central</a:t>
            </a:r>
            <a:r>
              <a:rPr lang="en-US" altLang="zh-CN" b="1" dirty="0">
                <a:latin typeface="Times New Roman" panose="02020603050405020304" pitchFamily="18" charset="0"/>
                <a:cs typeface="Times New Roman" panose="02020603050405020304" pitchFamily="18" charset="0"/>
              </a:rPr>
              <a:t> Processing Unit)</a:t>
            </a:r>
            <a:endParaRPr lang="zh-CN" altLang="en-US" b="1"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早期计算机性能随着摩尔定律逐年稳步提升。</a:t>
            </a:r>
            <a:endParaRPr lang="en-US" altLang="zh-CN"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增加核数提升性能，多核处理器更好的满足了软件对硬件的速度需求，但带来功耗和成本增加。</a:t>
            </a:r>
            <a:endParaRPr lang="en-US" altLang="zh-CN"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增加指令（修改架构）的方式提升</a:t>
            </a:r>
            <a:r>
              <a:rPr lang="en-US" altLang="zh-CN" dirty="0">
                <a:latin typeface="Times New Roman" panose="02020603050405020304" pitchFamily="18" charset="0"/>
                <a:cs typeface="Times New Roman" panose="02020603050405020304" pitchFamily="18" charset="0"/>
              </a:rPr>
              <a:t>AI</a:t>
            </a:r>
            <a:r>
              <a:rPr lang="zh-CN" altLang="en-US" dirty="0">
                <a:latin typeface="Times New Roman" panose="02020603050405020304" pitchFamily="18" charset="0"/>
                <a:cs typeface="Times New Roman" panose="02020603050405020304" pitchFamily="18" charset="0"/>
              </a:rPr>
              <a:t>性能</a:t>
            </a:r>
            <a:endParaRPr lang="en-US" altLang="zh-CN" dirty="0">
              <a:latin typeface="Times New Roman" panose="02020603050405020304" pitchFamily="18" charset="0"/>
              <a:cs typeface="Times New Roman" panose="02020603050405020304" pitchFamily="18" charset="0"/>
            </a:endParaRPr>
          </a:p>
          <a:p>
            <a:pPr marL="987425" lvl="2" indent="-285750">
              <a:lnSpc>
                <a:spcPct val="150000"/>
              </a:lnSpc>
            </a:pPr>
            <a:r>
              <a:rPr lang="en-US" altLang="zh-CN" sz="1800" dirty="0">
                <a:latin typeface="Times New Roman" panose="02020603050405020304" pitchFamily="18" charset="0"/>
                <a:cs typeface="Times New Roman" panose="02020603050405020304" pitchFamily="18" charset="0"/>
              </a:rPr>
              <a:t>Intel</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CISC</a:t>
            </a:r>
            <a:r>
              <a:rPr lang="zh-CN" altLang="en-US" sz="1800" dirty="0">
                <a:latin typeface="Times New Roman" panose="02020603050405020304" pitchFamily="18" charset="0"/>
                <a:cs typeface="Times New Roman" panose="02020603050405020304" pitchFamily="18" charset="0"/>
              </a:rPr>
              <a:t>架构）加入</a:t>
            </a:r>
            <a:r>
              <a:rPr lang="en-US" altLang="zh-CN" sz="1800" dirty="0">
                <a:latin typeface="Times New Roman" panose="02020603050405020304" pitchFamily="18" charset="0"/>
                <a:cs typeface="Times New Roman" panose="02020603050405020304" pitchFamily="18" charset="0"/>
              </a:rPr>
              <a:t>AVX512</a:t>
            </a:r>
            <a:r>
              <a:rPr lang="zh-CN" altLang="en-US" sz="1800" dirty="0">
                <a:latin typeface="Times New Roman" panose="02020603050405020304" pitchFamily="18" charset="0"/>
                <a:cs typeface="Times New Roman" panose="02020603050405020304" pitchFamily="18" charset="0"/>
              </a:rPr>
              <a:t>等指令，在</a:t>
            </a:r>
            <a:r>
              <a:rPr lang="en-US" altLang="zh-CN" sz="1800" dirty="0">
                <a:latin typeface="Times New Roman" panose="02020603050405020304" pitchFamily="18" charset="0"/>
                <a:cs typeface="Times New Roman" panose="02020603050405020304" pitchFamily="18" charset="0"/>
              </a:rPr>
              <a:t>ALU</a:t>
            </a:r>
            <a:r>
              <a:rPr lang="zh-CN" altLang="en-US" sz="1800" dirty="0">
                <a:latin typeface="Times New Roman" panose="02020603050405020304" pitchFamily="18" charset="0"/>
                <a:cs typeface="Times New Roman" panose="02020603050405020304" pitchFamily="18" charset="0"/>
              </a:rPr>
              <a:t>计算模块加入矢量运算模块（</a:t>
            </a:r>
            <a:r>
              <a:rPr lang="en-US" altLang="zh-CN" sz="1800" dirty="0">
                <a:latin typeface="Times New Roman" panose="02020603050405020304" pitchFamily="18" charset="0"/>
                <a:cs typeface="Times New Roman" panose="02020603050405020304" pitchFamily="18" charset="0"/>
              </a:rPr>
              <a:t>FMA</a:t>
            </a:r>
            <a:r>
              <a:rPr lang="zh-CN" altLang="en-US"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marL="987425" lvl="2" indent="-285750">
              <a:lnSpc>
                <a:spcPct val="150000"/>
              </a:lnSpc>
            </a:pPr>
            <a:r>
              <a:rPr lang="en-US" altLang="zh-CN" sz="1800" dirty="0">
                <a:latin typeface="Times New Roman" panose="02020603050405020304" pitchFamily="18" charset="0"/>
                <a:cs typeface="Times New Roman" panose="02020603050405020304" pitchFamily="18" charset="0"/>
              </a:rPr>
              <a:t>ARM</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RISC</a:t>
            </a:r>
            <a:r>
              <a:rPr lang="zh-CN" altLang="en-US" sz="1800" dirty="0">
                <a:latin typeface="Times New Roman" panose="02020603050405020304" pitchFamily="18" charset="0"/>
                <a:cs typeface="Times New Roman" panose="02020603050405020304" pitchFamily="18" charset="0"/>
              </a:rPr>
              <a:t>架构）加入</a:t>
            </a:r>
            <a:r>
              <a:rPr lang="en-US" altLang="zh-CN" sz="1800" dirty="0">
                <a:latin typeface="Times New Roman" panose="02020603050405020304" pitchFamily="18" charset="0"/>
                <a:cs typeface="Times New Roman" panose="02020603050405020304" pitchFamily="18" charset="0"/>
              </a:rPr>
              <a:t>Cortex A</a:t>
            </a:r>
            <a:r>
              <a:rPr lang="zh-CN" altLang="en-US" sz="1800" dirty="0">
                <a:latin typeface="Times New Roman" panose="02020603050405020304" pitchFamily="18" charset="0"/>
                <a:cs typeface="Times New Roman" panose="02020603050405020304" pitchFamily="18" charset="0"/>
              </a:rPr>
              <a:t>等指令集并计划持续升级</a:t>
            </a:r>
            <a:endParaRPr lang="en-US" altLang="zh-CN" sz="1800" dirty="0">
              <a:solidFill>
                <a:srgbClr val="C00000"/>
              </a:solidFill>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提高频率提升性能，但提升空间有限，同时高主频会导致芯片出现功耗过大和过热问题。</a:t>
            </a:r>
            <a:endParaRPr lang="en-US" altLang="zh-CN" dirty="0">
              <a:latin typeface="Times New Roman" panose="02020603050405020304" pitchFamily="18" charset="0"/>
              <a:cs typeface="Times New Roman" panose="02020603050405020304" pitchFamily="18" charset="0"/>
            </a:endParaRPr>
          </a:p>
          <a:p>
            <a:pPr marL="0" indent="0">
              <a:lnSpc>
                <a:spcPct val="150000"/>
              </a:lnSpc>
              <a:spcBef>
                <a:spcPct val="0"/>
              </a:spcBef>
              <a:buNone/>
            </a:pPr>
            <a:endParaRPr lang="en-US" altLang="zh-CN"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Tree>
    <p:extLst>
      <p:ext uri="{BB962C8B-B14F-4D97-AF65-F5344CB8AC3E}">
        <p14:creationId xmlns:p14="http://schemas.microsoft.com/office/powerpoint/2010/main" val="498332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latin typeface="+mj-lt"/>
                <a:ea typeface="+mj-ea"/>
                <a:cs typeface="+mn-ea"/>
                <a:sym typeface="Microsoft YaHei" panose="020B0503020204020204" pitchFamily="34" charset="-122"/>
              </a:rPr>
              <a:t>AI</a:t>
            </a:r>
            <a:r>
              <a:rPr lang="zh-CN" altLang="en-US" sz="3600" dirty="0">
                <a:latin typeface="+mj-lt"/>
                <a:ea typeface="+mj-ea"/>
                <a:cs typeface="+mn-ea"/>
                <a:sym typeface="Microsoft YaHei" panose="020B0503020204020204" pitchFamily="34" charset="-122"/>
              </a:rPr>
              <a:t>芯片现状 </a:t>
            </a:r>
            <a:r>
              <a:rPr lang="en-US" altLang="zh-CN" sz="3600" dirty="0">
                <a:latin typeface="+mj-lt"/>
                <a:ea typeface="+mj-ea"/>
                <a:cs typeface="+mn-ea"/>
                <a:sym typeface="Microsoft YaHei" panose="020B0503020204020204" pitchFamily="34" charset="-122"/>
              </a:rPr>
              <a:t>— GPU</a:t>
            </a:r>
            <a:endParaRPr lang="zh-CN" altLang="en-US" sz="3200" dirty="0">
              <a:latin typeface="+mj-lt"/>
              <a:ea typeface="+mj-ea"/>
              <a:cs typeface="+mn-ea"/>
              <a:sym typeface="Microsoft YaHei" panose="020B0503020204020204" pitchFamily="34" charset="-122"/>
            </a:endParaRPr>
          </a:p>
        </p:txBody>
      </p:sp>
      <p:sp>
        <p:nvSpPr>
          <p:cNvPr id="3" name="文本占位符 2"/>
          <p:cNvSpPr>
            <a:spLocks noGrp="1"/>
          </p:cNvSpPr>
          <p:nvPr>
            <p:ph type="body" sz="quarter" idx="10"/>
          </p:nvPr>
        </p:nvSpPr>
        <p:spPr/>
        <p:txBody>
          <a:bodyPr/>
          <a:lstStyle/>
          <a:p>
            <a:r>
              <a:rPr lang="en-US" altLang="zh-CN" sz="2400" b="1" dirty="0">
                <a:latin typeface="Times New Roman" panose="02020603050405020304" pitchFamily="18" charset="0"/>
                <a:cs typeface="Times New Roman" panose="02020603050405020304" pitchFamily="18" charset="0"/>
              </a:rPr>
              <a:t>GPU(Graphic Processing Unit</a:t>
            </a:r>
            <a:r>
              <a:rPr lang="en-US" altLang="zh-CN" sz="2800" b="1" dirty="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cs typeface="Times New Roman" panose="02020603050405020304" pitchFamily="18" charset="0"/>
            </a:endParaRPr>
          </a:p>
          <a:p>
            <a:pPr lvl="1">
              <a:lnSpc>
                <a:spcPct val="150000"/>
              </a:lnSpc>
              <a:spcBef>
                <a:spcPct val="0"/>
              </a:spcBef>
            </a:pPr>
            <a:r>
              <a:rPr lang="en-US" altLang="zh-CN" dirty="0">
                <a:latin typeface="Times New Roman" panose="02020603050405020304" pitchFamily="18" charset="0"/>
                <a:cs typeface="Times New Roman" panose="02020603050405020304" pitchFamily="18" charset="0"/>
              </a:rPr>
              <a:t>GPU(Graphic Processing Unit)</a:t>
            </a:r>
            <a:r>
              <a:rPr lang="zh-CN" altLang="en-US" dirty="0">
                <a:latin typeface="Times New Roman" panose="02020603050405020304" pitchFamily="18" charset="0"/>
                <a:cs typeface="Times New Roman" panose="02020603050405020304" pitchFamily="18" charset="0"/>
              </a:rPr>
              <a:t>在矩阵计算和并行计算上具有突出的性能，异构计算的主力，最早作为深度学习的加速芯片被引入</a:t>
            </a:r>
            <a:r>
              <a:rPr lang="en-US" altLang="zh-CN" dirty="0">
                <a:latin typeface="Times New Roman" panose="02020603050405020304" pitchFamily="18" charset="0"/>
                <a:cs typeface="Times New Roman" panose="02020603050405020304" pitchFamily="18" charset="0"/>
              </a:rPr>
              <a:t>AI</a:t>
            </a:r>
            <a:r>
              <a:rPr lang="zh-CN" altLang="en-US" dirty="0">
                <a:latin typeface="Times New Roman" panose="02020603050405020304" pitchFamily="18" charset="0"/>
                <a:cs typeface="Times New Roman" panose="02020603050405020304" pitchFamily="18" charset="0"/>
              </a:rPr>
              <a:t>领域，且生态成熟。</a:t>
            </a:r>
            <a:endParaRPr lang="en-US" altLang="zh-CN" dirty="0">
              <a:latin typeface="Times New Roman" panose="02020603050405020304" pitchFamily="18" charset="0"/>
              <a:cs typeface="Times New Roman" panose="02020603050405020304" pitchFamily="18" charset="0"/>
            </a:endParaRPr>
          </a:p>
          <a:p>
            <a:pPr lvl="1">
              <a:lnSpc>
                <a:spcPct val="150000"/>
              </a:lnSpc>
              <a:spcBef>
                <a:spcPct val="0"/>
              </a:spcBef>
            </a:pPr>
            <a:r>
              <a:rPr lang="en-US" altLang="zh-CN" dirty="0" err="1">
                <a:latin typeface="Times New Roman" panose="02020603050405020304" pitchFamily="18" charset="0"/>
                <a:cs typeface="Times New Roman" panose="02020603050405020304" pitchFamily="18" charset="0"/>
              </a:rPr>
              <a:t>Nvidia</a:t>
            </a:r>
            <a:r>
              <a:rPr lang="zh-CN" altLang="en-US" dirty="0">
                <a:latin typeface="Times New Roman" panose="02020603050405020304" pitchFamily="18" charset="0"/>
                <a:cs typeface="Times New Roman" panose="02020603050405020304" pitchFamily="18" charset="0"/>
              </a:rPr>
              <a:t>沿用</a:t>
            </a:r>
            <a:r>
              <a:rPr lang="en-US" altLang="zh-CN" dirty="0">
                <a:latin typeface="Times New Roman" panose="02020603050405020304" pitchFamily="18" charset="0"/>
                <a:cs typeface="Times New Roman" panose="02020603050405020304" pitchFamily="18" charset="0"/>
              </a:rPr>
              <a:t>GPU</a:t>
            </a:r>
            <a:r>
              <a:rPr lang="zh-CN" altLang="en-US" dirty="0">
                <a:latin typeface="Times New Roman" panose="02020603050405020304" pitchFamily="18" charset="0"/>
                <a:cs typeface="Times New Roman" panose="02020603050405020304" pitchFamily="18" charset="0"/>
              </a:rPr>
              <a:t>架构，对深度学习主要向两个方向发力：</a:t>
            </a:r>
            <a:endParaRPr lang="en-US" altLang="zh-CN" dirty="0">
              <a:latin typeface="Times New Roman" panose="02020603050405020304" pitchFamily="18" charset="0"/>
              <a:cs typeface="Times New Roman" panose="02020603050405020304" pitchFamily="18" charset="0"/>
            </a:endParaRPr>
          </a:p>
          <a:p>
            <a:pPr marL="987425" lvl="2" indent="-285750">
              <a:lnSpc>
                <a:spcPct val="150000"/>
              </a:lnSpc>
            </a:pPr>
            <a:r>
              <a:rPr lang="zh-CN" altLang="en-US" sz="1800" b="1" dirty="0">
                <a:latin typeface="Times New Roman" panose="02020603050405020304" pitchFamily="18" charset="0"/>
                <a:cs typeface="Times New Roman" panose="02020603050405020304" pitchFamily="18" charset="0"/>
              </a:rPr>
              <a:t>丰富生态</a:t>
            </a:r>
            <a:r>
              <a:rPr lang="zh-CN" altLang="en-US" sz="1800" dirty="0">
                <a:latin typeface="Times New Roman" panose="02020603050405020304" pitchFamily="18" charset="0"/>
                <a:cs typeface="Times New Roman" panose="02020603050405020304" pitchFamily="18" charset="0"/>
              </a:rPr>
              <a:t>：推出</a:t>
            </a:r>
            <a:r>
              <a:rPr lang="en-US" altLang="zh-CN" sz="1800" dirty="0" err="1">
                <a:latin typeface="Times New Roman" panose="02020603050405020304" pitchFamily="18" charset="0"/>
                <a:cs typeface="Times New Roman" panose="02020603050405020304" pitchFamily="18" charset="0"/>
              </a:rPr>
              <a:t>cuDNN</a:t>
            </a:r>
            <a:r>
              <a:rPr lang="zh-CN" altLang="en-US" sz="1800" dirty="0">
                <a:latin typeface="Times New Roman" panose="02020603050405020304" pitchFamily="18" charset="0"/>
                <a:cs typeface="Times New Roman" panose="02020603050405020304" pitchFamily="18" charset="0"/>
              </a:rPr>
              <a:t>针对神经网络的优化库，提升易用性并优化</a:t>
            </a:r>
            <a:r>
              <a:rPr lang="en-US" altLang="zh-CN" sz="1800" dirty="0">
                <a:latin typeface="Times New Roman" panose="02020603050405020304" pitchFamily="18" charset="0"/>
                <a:cs typeface="Times New Roman" panose="02020603050405020304" pitchFamily="18" charset="0"/>
              </a:rPr>
              <a:t>GPU</a:t>
            </a:r>
            <a:r>
              <a:rPr lang="zh-CN" altLang="en-US" sz="1800" dirty="0">
                <a:latin typeface="Times New Roman" panose="02020603050405020304" pitchFamily="18" charset="0"/>
                <a:cs typeface="Times New Roman" panose="02020603050405020304" pitchFamily="18" charset="0"/>
              </a:rPr>
              <a:t>底层架构</a:t>
            </a:r>
            <a:endParaRPr lang="en-US" altLang="zh-CN" sz="1800" dirty="0">
              <a:latin typeface="Times New Roman" panose="02020603050405020304" pitchFamily="18" charset="0"/>
              <a:cs typeface="Times New Roman" panose="02020603050405020304" pitchFamily="18" charset="0"/>
            </a:endParaRPr>
          </a:p>
          <a:p>
            <a:pPr marL="987425" lvl="2" indent="-285750">
              <a:lnSpc>
                <a:spcPct val="150000"/>
              </a:lnSpc>
            </a:pPr>
            <a:r>
              <a:rPr lang="zh-CN" altLang="en-US" sz="1800" b="1" dirty="0">
                <a:latin typeface="Times New Roman" panose="02020603050405020304" pitchFamily="18" charset="0"/>
                <a:cs typeface="Times New Roman" panose="02020603050405020304" pitchFamily="18" charset="0"/>
              </a:rPr>
              <a:t>提升定制性</a:t>
            </a:r>
            <a:r>
              <a:rPr lang="zh-CN" altLang="en-US" sz="1800" dirty="0">
                <a:latin typeface="Times New Roman" panose="02020603050405020304" pitchFamily="18" charset="0"/>
                <a:cs typeface="Times New Roman" panose="02020603050405020304" pitchFamily="18" charset="0"/>
              </a:rPr>
              <a:t>：增加多数据类型支持（不再坚持</a:t>
            </a:r>
            <a:r>
              <a:rPr lang="en-US" altLang="zh-CN" sz="1800" dirty="0">
                <a:latin typeface="Times New Roman" panose="02020603050405020304" pitchFamily="18" charset="0"/>
                <a:cs typeface="Times New Roman" panose="02020603050405020304" pitchFamily="18" charset="0"/>
              </a:rPr>
              <a:t>float32</a:t>
            </a:r>
            <a:r>
              <a:rPr lang="zh-CN" altLang="en-US" sz="1800" dirty="0">
                <a:latin typeface="Times New Roman" panose="02020603050405020304" pitchFamily="18" charset="0"/>
                <a:cs typeface="Times New Roman" panose="02020603050405020304" pitchFamily="18" charset="0"/>
              </a:rPr>
              <a:t>，增加</a:t>
            </a:r>
            <a:r>
              <a:rPr lang="en-US" altLang="zh-CN" sz="1800" dirty="0">
                <a:latin typeface="Times New Roman" panose="02020603050405020304" pitchFamily="18" charset="0"/>
                <a:cs typeface="Times New Roman" panose="02020603050405020304" pitchFamily="18" charset="0"/>
              </a:rPr>
              <a:t>int8</a:t>
            </a:r>
            <a:r>
              <a:rPr lang="zh-CN" altLang="en-US" sz="1800" dirty="0">
                <a:latin typeface="Times New Roman" panose="02020603050405020304" pitchFamily="18" charset="0"/>
                <a:cs typeface="Times New Roman" panose="02020603050405020304" pitchFamily="18" charset="0"/>
              </a:rPr>
              <a:t>等）；添加深度学习专用模块（如引入并配备张量核的改进型架构，</a:t>
            </a:r>
            <a:r>
              <a:rPr lang="en-US" altLang="zh-CN" sz="1800" dirty="0">
                <a:latin typeface="Times New Roman" panose="02020603050405020304" pitchFamily="18" charset="0"/>
                <a:cs typeface="Times New Roman" panose="02020603050405020304" pitchFamily="18" charset="0"/>
              </a:rPr>
              <a:t>V100</a:t>
            </a:r>
            <a:r>
              <a:rPr lang="zh-CN" altLang="en-US" sz="1800" dirty="0">
                <a:latin typeface="Times New Roman" panose="02020603050405020304" pitchFamily="18" charset="0"/>
                <a:cs typeface="Times New Roman" panose="02020603050405020304" pitchFamily="18" charset="0"/>
              </a:rPr>
              <a:t>的</a:t>
            </a:r>
            <a:r>
              <a:rPr lang="en-US" altLang="zh-CN" sz="1800" dirty="0" err="1">
                <a:latin typeface="Times New Roman" panose="02020603050405020304" pitchFamily="18" charset="0"/>
                <a:cs typeface="Times New Roman" panose="02020603050405020304" pitchFamily="18" charset="0"/>
              </a:rPr>
              <a:t>TensorCore</a:t>
            </a:r>
            <a:r>
              <a:rPr lang="zh-CN" altLang="en-US" sz="1800" dirty="0">
                <a:latin typeface="Times New Roman" panose="02020603050405020304" pitchFamily="18" charset="0"/>
                <a:cs typeface="Times New Roman" panose="02020603050405020304" pitchFamily="18" charset="0"/>
              </a:rPr>
              <a:t>）</a:t>
            </a:r>
            <a:endParaRPr lang="en-US" altLang="zh-CN" sz="1800" b="1"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当前主要问题在于：</a:t>
            </a:r>
            <a:r>
              <a:rPr lang="zh-CN" altLang="en-US" b="1" dirty="0">
                <a:latin typeface="Times New Roman" panose="02020603050405020304" pitchFamily="18" charset="0"/>
                <a:cs typeface="Times New Roman" panose="02020603050405020304" pitchFamily="18" charset="0"/>
              </a:rPr>
              <a:t>成本高，能耗比低，延迟高。</a:t>
            </a:r>
            <a:endParaRPr lang="en-US"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087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latin typeface="+mj-lt"/>
                <a:ea typeface="+mj-ea"/>
                <a:cs typeface="+mn-ea"/>
                <a:sym typeface="Microsoft YaHei" panose="020B0503020204020204" pitchFamily="34" charset="-122"/>
              </a:rPr>
              <a:t>GPU</a:t>
            </a:r>
            <a:r>
              <a:rPr lang="zh-CN" altLang="en-US" sz="3600" dirty="0">
                <a:latin typeface="+mj-lt"/>
                <a:ea typeface="+mj-ea"/>
                <a:cs typeface="+mn-ea"/>
                <a:sym typeface="Microsoft YaHei" panose="020B0503020204020204" pitchFamily="34" charset="-122"/>
              </a:rPr>
              <a:t>、</a:t>
            </a:r>
            <a:r>
              <a:rPr lang="en-US" altLang="zh-CN" sz="3600" dirty="0">
                <a:latin typeface="+mj-lt"/>
                <a:ea typeface="+mj-ea"/>
                <a:cs typeface="+mn-ea"/>
                <a:sym typeface="Microsoft YaHei" panose="020B0503020204020204" pitchFamily="34" charset="-122"/>
              </a:rPr>
              <a:t>CPU</a:t>
            </a:r>
            <a:r>
              <a:rPr lang="zh-CN" altLang="en-US" sz="3600" dirty="0">
                <a:latin typeface="+mj-lt"/>
                <a:ea typeface="+mj-ea"/>
                <a:cs typeface="+mn-ea"/>
                <a:sym typeface="Microsoft YaHei" panose="020B0503020204020204" pitchFamily="34" charset="-122"/>
              </a:rPr>
              <a:t>设计比对</a:t>
            </a:r>
            <a:endParaRPr lang="zh-CN" altLang="en-US" sz="3200" dirty="0">
              <a:latin typeface="+mj-lt"/>
              <a:ea typeface="+mj-ea"/>
              <a:cs typeface="+mn-ea"/>
              <a:sym typeface="Microsoft YaHei" panose="020B0503020204020204" pitchFamily="34" charset="-122"/>
            </a:endParaRPr>
          </a:p>
        </p:txBody>
      </p:sp>
      <p:sp>
        <p:nvSpPr>
          <p:cNvPr id="5" name="文本占位符 4"/>
          <p:cNvSpPr>
            <a:spLocks noGrp="1"/>
          </p:cNvSpPr>
          <p:nvPr>
            <p:ph type="body" sz="quarter" idx="10"/>
          </p:nvPr>
        </p:nvSpPr>
        <p:spPr>
          <a:xfrm>
            <a:off x="731838" y="1047750"/>
            <a:ext cx="10728326" cy="5461538"/>
          </a:xfrm>
        </p:spPr>
        <p:txBody>
          <a:bodyPr/>
          <a:lstStyle/>
          <a:p>
            <a:r>
              <a:rPr lang="en-US" altLang="zh-CN" sz="2400" b="1" dirty="0">
                <a:latin typeface="Times New Roman" panose="02020603050405020304" pitchFamily="18" charset="0"/>
                <a:cs typeface="Times New Roman" panose="02020603050405020304" pitchFamily="18" charset="0"/>
              </a:rPr>
              <a:t>GPU</a:t>
            </a:r>
            <a:r>
              <a:rPr lang="zh-CN" altLang="en-US" sz="2400" b="1" dirty="0">
                <a:latin typeface="Times New Roman" panose="02020603050405020304" pitchFamily="18" charset="0"/>
                <a:cs typeface="Times New Roman" panose="02020603050405020304" pitchFamily="18" charset="0"/>
              </a:rPr>
              <a:t>主要面对类型高度统一、相互无依赖的大规模数据和不需打断的纯净计算环境。</a:t>
            </a: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拥有若干由数以千计的更小的核心（专为同时处理多重任务而设计）组成的大规模并行计算架构</a:t>
            </a:r>
            <a:endParaRPr lang="en-US" altLang="zh-CN"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基于大吞吐量设计</a:t>
            </a:r>
            <a:endParaRPr lang="en-US" altLang="zh-CN" dirty="0">
              <a:latin typeface="Times New Roman" panose="02020603050405020304" pitchFamily="18" charset="0"/>
              <a:cs typeface="Times New Roman" panose="02020603050405020304" pitchFamily="18" charset="0"/>
            </a:endParaRPr>
          </a:p>
          <a:p>
            <a:pPr marL="987425" lvl="2" indent="-285750">
              <a:lnSpc>
                <a:spcPct val="150000"/>
              </a:lnSpc>
            </a:pPr>
            <a:r>
              <a:rPr lang="zh-CN" altLang="en-US" sz="1800" b="1" dirty="0">
                <a:latin typeface="Times New Roman" panose="02020603050405020304" pitchFamily="18" charset="0"/>
                <a:cs typeface="Times New Roman" panose="02020603050405020304" pitchFamily="18" charset="0"/>
              </a:rPr>
              <a:t>有很多</a:t>
            </a:r>
            <a:r>
              <a:rPr lang="en-US" altLang="zh-CN" sz="1800" b="1" dirty="0">
                <a:latin typeface="Times New Roman" panose="02020603050405020304" pitchFamily="18" charset="0"/>
                <a:cs typeface="Times New Roman" panose="02020603050405020304" pitchFamily="18" charset="0"/>
              </a:rPr>
              <a:t>ALU</a:t>
            </a:r>
            <a:r>
              <a:rPr lang="zh-CN" altLang="en-US" sz="1800" b="1" dirty="0">
                <a:latin typeface="Times New Roman" panose="02020603050405020304" pitchFamily="18" charset="0"/>
                <a:cs typeface="Times New Roman" panose="02020603050405020304" pitchFamily="18" charset="0"/>
              </a:rPr>
              <a:t>和很少</a:t>
            </a:r>
            <a:r>
              <a:rPr lang="en-US" altLang="zh-CN" sz="1800" b="1" dirty="0">
                <a:latin typeface="Times New Roman" panose="02020603050405020304" pitchFamily="18" charset="0"/>
                <a:cs typeface="Times New Roman" panose="02020603050405020304" pitchFamily="18" charset="0"/>
              </a:rPr>
              <a:t>cache</a:t>
            </a:r>
            <a:r>
              <a:rPr lang="zh-CN" altLang="en-US" sz="1800" b="1" dirty="0">
                <a:latin typeface="Times New Roman" panose="02020603050405020304" pitchFamily="18" charset="0"/>
                <a:cs typeface="Times New Roman" panose="02020603050405020304" pitchFamily="18" charset="0"/>
              </a:rPr>
              <a:t>（和</a:t>
            </a:r>
            <a:r>
              <a:rPr lang="en-US" altLang="zh-CN" sz="1800" b="1" dirty="0">
                <a:latin typeface="Times New Roman" panose="02020603050405020304" pitchFamily="18" charset="0"/>
                <a:cs typeface="Times New Roman" panose="02020603050405020304" pitchFamily="18" charset="0"/>
              </a:rPr>
              <a:t>CPU</a:t>
            </a:r>
            <a:r>
              <a:rPr lang="zh-CN" altLang="en-US" sz="1800" b="1" dirty="0">
                <a:latin typeface="Times New Roman" panose="02020603050405020304" pitchFamily="18" charset="0"/>
                <a:cs typeface="Times New Roman" panose="02020603050405020304" pitchFamily="18" charset="0"/>
              </a:rPr>
              <a:t>目的不同，为</a:t>
            </a:r>
            <a:r>
              <a:rPr lang="en-US" altLang="zh-CN" sz="1800" b="1" dirty="0">
                <a:latin typeface="Times New Roman" panose="02020603050405020304" pitchFamily="18" charset="0"/>
                <a:cs typeface="Times New Roman" panose="02020603050405020304" pitchFamily="18" charset="0"/>
              </a:rPr>
              <a:t>thread</a:t>
            </a:r>
            <a:r>
              <a:rPr lang="zh-CN" altLang="en-US" sz="1800" b="1" dirty="0">
                <a:latin typeface="Times New Roman" panose="02020603050405020304" pitchFamily="18" charset="0"/>
                <a:cs typeface="Times New Roman" panose="02020603050405020304" pitchFamily="18" charset="0"/>
              </a:rPr>
              <a:t>提高服务），缓存合并访问</a:t>
            </a:r>
            <a:r>
              <a:rPr lang="en-US" altLang="zh-CN" sz="1800" b="1" dirty="0">
                <a:latin typeface="Times New Roman" panose="02020603050405020304" pitchFamily="18" charset="0"/>
                <a:cs typeface="Times New Roman" panose="02020603050405020304" pitchFamily="18" charset="0"/>
              </a:rPr>
              <a:t>DRAM</a:t>
            </a:r>
            <a:r>
              <a:rPr lang="zh-CN" altLang="en-US" sz="1800" b="1" dirty="0">
                <a:latin typeface="Times New Roman" panose="02020603050405020304" pitchFamily="18" charset="0"/>
                <a:cs typeface="Times New Roman" panose="02020603050405020304" pitchFamily="18" charset="0"/>
              </a:rPr>
              <a:t>，带来时延问题。</a:t>
            </a:r>
            <a:endParaRPr lang="en-US" altLang="zh-CN" sz="1800" b="1" dirty="0">
              <a:latin typeface="Times New Roman" panose="02020603050405020304" pitchFamily="18" charset="0"/>
              <a:cs typeface="Times New Roman" panose="02020603050405020304" pitchFamily="18" charset="0"/>
            </a:endParaRPr>
          </a:p>
          <a:p>
            <a:pPr marL="987425" lvl="2" indent="-285750">
              <a:lnSpc>
                <a:spcPct val="150000"/>
              </a:lnSpc>
            </a:pPr>
            <a:r>
              <a:rPr lang="zh-CN" altLang="en-US" sz="1800" b="1" dirty="0">
                <a:latin typeface="Times New Roman" panose="02020603050405020304" pitchFamily="18" charset="0"/>
                <a:cs typeface="Times New Roman" panose="02020603050405020304" pitchFamily="18" charset="0"/>
              </a:rPr>
              <a:t>控制单元合并访问。</a:t>
            </a:r>
            <a:endParaRPr lang="en-US" altLang="zh-CN" sz="1800" b="1" dirty="0">
              <a:latin typeface="Times New Roman" panose="02020603050405020304" pitchFamily="18" charset="0"/>
              <a:cs typeface="Times New Roman" panose="02020603050405020304" pitchFamily="18" charset="0"/>
            </a:endParaRPr>
          </a:p>
          <a:p>
            <a:pPr marL="987425" lvl="2" indent="-285750">
              <a:lnSpc>
                <a:spcPct val="150000"/>
              </a:lnSpc>
            </a:pPr>
            <a:r>
              <a:rPr lang="zh-CN" altLang="en-US" sz="1800" b="1" dirty="0">
                <a:latin typeface="Times New Roman" panose="02020603050405020304" pitchFamily="18" charset="0"/>
                <a:cs typeface="Times New Roman" panose="02020603050405020304" pitchFamily="18" charset="0"/>
              </a:rPr>
              <a:t>大量</a:t>
            </a:r>
            <a:r>
              <a:rPr lang="en-US" altLang="zh-CN" sz="1800" b="1" dirty="0">
                <a:latin typeface="Times New Roman" panose="02020603050405020304" pitchFamily="18" charset="0"/>
                <a:cs typeface="Times New Roman" panose="02020603050405020304" pitchFamily="18" charset="0"/>
              </a:rPr>
              <a:t>ALU</a:t>
            </a:r>
            <a:r>
              <a:rPr lang="zh-CN" altLang="en-US" sz="1800" b="1" dirty="0">
                <a:latin typeface="Times New Roman" panose="02020603050405020304" pitchFamily="18" charset="0"/>
                <a:cs typeface="Times New Roman" panose="02020603050405020304" pitchFamily="18" charset="0"/>
              </a:rPr>
              <a:t>实现大量</a:t>
            </a:r>
            <a:r>
              <a:rPr lang="en-US" altLang="zh-CN" sz="1800" b="1" dirty="0">
                <a:latin typeface="Times New Roman" panose="02020603050405020304" pitchFamily="18" charset="0"/>
                <a:cs typeface="Times New Roman" panose="02020603050405020304" pitchFamily="18" charset="0"/>
              </a:rPr>
              <a:t>thread</a:t>
            </a:r>
            <a:r>
              <a:rPr lang="zh-CN" altLang="en-US" sz="1800" b="1" dirty="0">
                <a:latin typeface="Times New Roman" panose="02020603050405020304" pitchFamily="18" charset="0"/>
                <a:cs typeface="Times New Roman" panose="02020603050405020304" pitchFamily="18" charset="0"/>
              </a:rPr>
              <a:t>并行掩盖时延问题。</a:t>
            </a:r>
            <a:endParaRPr lang="en-US" altLang="zh-CN" sz="1800" b="1"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擅长计算密集和易于并行的程序</a:t>
            </a: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6925069" y="4052718"/>
            <a:ext cx="4277856" cy="2251539"/>
          </a:xfrm>
          <a:prstGeom prst="rect">
            <a:avLst/>
          </a:prstGeom>
        </p:spPr>
      </p:pic>
    </p:spTree>
    <p:extLst>
      <p:ext uri="{BB962C8B-B14F-4D97-AF65-F5344CB8AC3E}">
        <p14:creationId xmlns:p14="http://schemas.microsoft.com/office/powerpoint/2010/main" val="2477866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361645"/>
            <a:ext cx="3347085" cy="512445"/>
          </a:xfrm>
          <a:prstGeom prst="rect">
            <a:avLst/>
          </a:prstGeom>
        </p:spPr>
        <p:txBody>
          <a:bodyPr vert="horz" wrap="square" lIns="0" tIns="12065" rIns="0" bIns="0" rtlCol="0">
            <a:spAutoFit/>
          </a:bodyPr>
          <a:lstStyle/>
          <a:p>
            <a:pPr marL="12700">
              <a:lnSpc>
                <a:spcPct val="100000"/>
              </a:lnSpc>
              <a:spcBef>
                <a:spcPts val="95"/>
              </a:spcBef>
            </a:pPr>
            <a:r>
              <a:rPr sz="3200" spc="135" dirty="0">
                <a:solidFill>
                  <a:srgbClr val="000000"/>
                </a:solidFill>
                <a:latin typeface="Gill Sans MT"/>
                <a:cs typeface="Gill Sans MT"/>
              </a:rPr>
              <a:t>ARM</a:t>
            </a:r>
            <a:r>
              <a:rPr sz="3200" spc="-10" dirty="0">
                <a:solidFill>
                  <a:srgbClr val="000000"/>
                </a:solidFill>
                <a:latin typeface="Arial Unicode MS"/>
                <a:cs typeface="Arial Unicode MS"/>
              </a:rPr>
              <a:t>公司授权体系</a:t>
            </a:r>
            <a:endParaRPr sz="3200">
              <a:latin typeface="Arial Unicode MS"/>
              <a:cs typeface="Arial Unicode MS"/>
            </a:endParaRPr>
          </a:p>
        </p:txBody>
      </p:sp>
      <p:sp>
        <p:nvSpPr>
          <p:cNvPr id="3" name="object 3"/>
          <p:cNvSpPr txBox="1"/>
          <p:nvPr/>
        </p:nvSpPr>
        <p:spPr>
          <a:xfrm>
            <a:off x="799591" y="1282953"/>
            <a:ext cx="130175"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Wingdings"/>
                <a:cs typeface="Wingdings"/>
              </a:rPr>
              <a:t></a:t>
            </a:r>
            <a:endParaRPr sz="1100">
              <a:latin typeface="Wingdings"/>
              <a:cs typeface="Wingdings"/>
            </a:endParaRPr>
          </a:p>
        </p:txBody>
      </p:sp>
      <p:sp>
        <p:nvSpPr>
          <p:cNvPr id="4" name="object 4"/>
          <p:cNvSpPr txBox="1"/>
          <p:nvPr/>
        </p:nvSpPr>
        <p:spPr>
          <a:xfrm>
            <a:off x="1089152" y="1051755"/>
            <a:ext cx="10308590" cy="965835"/>
          </a:xfrm>
          <a:prstGeom prst="rect">
            <a:avLst/>
          </a:prstGeom>
        </p:spPr>
        <p:txBody>
          <a:bodyPr vert="horz" wrap="square" lIns="0" tIns="12700" rIns="0" bIns="0" rtlCol="0">
            <a:spAutoFit/>
          </a:bodyPr>
          <a:lstStyle/>
          <a:p>
            <a:pPr marL="12700" marR="5080">
              <a:lnSpc>
                <a:spcPct val="140100"/>
              </a:lnSpc>
              <a:spcBef>
                <a:spcPts val="100"/>
              </a:spcBef>
            </a:pPr>
            <a:r>
              <a:rPr sz="3300" spc="172" baseline="-3787" dirty="0">
                <a:latin typeface="Gill Sans MT"/>
                <a:cs typeface="Gill Sans MT"/>
              </a:rPr>
              <a:t>ARM</a:t>
            </a:r>
            <a:r>
              <a:rPr sz="2200" spc="50" dirty="0">
                <a:latin typeface="Arial Unicode MS"/>
                <a:cs typeface="Arial Unicode MS"/>
              </a:rPr>
              <a:t>目前</a:t>
            </a:r>
            <a:r>
              <a:rPr sz="2200" spc="25" dirty="0">
                <a:latin typeface="Arial Unicode MS"/>
                <a:cs typeface="Arial Unicode MS"/>
              </a:rPr>
              <a:t>在</a:t>
            </a:r>
            <a:r>
              <a:rPr sz="2200" spc="50" dirty="0">
                <a:latin typeface="Arial Unicode MS"/>
                <a:cs typeface="Arial Unicode MS"/>
              </a:rPr>
              <a:t>全球</a:t>
            </a:r>
            <a:r>
              <a:rPr sz="2200" spc="25" dirty="0">
                <a:latin typeface="Arial Unicode MS"/>
                <a:cs typeface="Arial Unicode MS"/>
              </a:rPr>
              <a:t>拥</a:t>
            </a:r>
            <a:r>
              <a:rPr sz="2200" spc="50" dirty="0">
                <a:latin typeface="Arial Unicode MS"/>
                <a:cs typeface="Arial Unicode MS"/>
              </a:rPr>
              <a:t>有</a:t>
            </a:r>
            <a:r>
              <a:rPr sz="2200" spc="25" dirty="0">
                <a:latin typeface="Arial Unicode MS"/>
                <a:cs typeface="Arial Unicode MS"/>
              </a:rPr>
              <a:t>大</a:t>
            </a:r>
            <a:r>
              <a:rPr sz="2200" spc="55" dirty="0">
                <a:latin typeface="Arial Unicode MS"/>
                <a:cs typeface="Arial Unicode MS"/>
              </a:rPr>
              <a:t>约</a:t>
            </a:r>
            <a:r>
              <a:rPr sz="3300" spc="195" baseline="-3787" dirty="0">
                <a:latin typeface="Gill Sans MT"/>
                <a:cs typeface="Gill Sans MT"/>
              </a:rPr>
              <a:t>1000</a:t>
            </a:r>
            <a:r>
              <a:rPr sz="2200" spc="50" dirty="0">
                <a:latin typeface="Arial Unicode MS"/>
                <a:cs typeface="Arial Unicode MS"/>
              </a:rPr>
              <a:t>个授权</a:t>
            </a:r>
            <a:r>
              <a:rPr sz="2200" spc="25" dirty="0">
                <a:latin typeface="Arial Unicode MS"/>
                <a:cs typeface="Arial Unicode MS"/>
              </a:rPr>
              <a:t>合</a:t>
            </a:r>
            <a:r>
              <a:rPr sz="2200" spc="50" dirty="0">
                <a:latin typeface="Arial Unicode MS"/>
                <a:cs typeface="Arial Unicode MS"/>
              </a:rPr>
              <a:t>作</a:t>
            </a:r>
            <a:r>
              <a:rPr sz="2200" spc="65" dirty="0">
                <a:latin typeface="Arial Unicode MS"/>
                <a:cs typeface="Arial Unicode MS"/>
              </a:rPr>
              <a:t>商</a:t>
            </a:r>
            <a:r>
              <a:rPr sz="2200" spc="50" dirty="0">
                <a:latin typeface="Arial Unicode MS"/>
                <a:cs typeface="Arial Unicode MS"/>
              </a:rPr>
              <a:t>、</a:t>
            </a:r>
            <a:r>
              <a:rPr sz="3300" spc="187" baseline="-3787" dirty="0">
                <a:latin typeface="Gill Sans MT"/>
                <a:cs typeface="Gill Sans MT"/>
              </a:rPr>
              <a:t>320</a:t>
            </a:r>
            <a:r>
              <a:rPr sz="2200" spc="55" dirty="0">
                <a:latin typeface="Arial Unicode MS"/>
                <a:cs typeface="Arial Unicode MS"/>
              </a:rPr>
              <a:t>家伙</a:t>
            </a:r>
            <a:r>
              <a:rPr sz="2200" spc="50" dirty="0">
                <a:latin typeface="Arial Unicode MS"/>
                <a:cs typeface="Arial Unicode MS"/>
              </a:rPr>
              <a:t>伴，</a:t>
            </a:r>
            <a:r>
              <a:rPr sz="2200" spc="25" dirty="0">
                <a:latin typeface="Arial Unicode MS"/>
                <a:cs typeface="Arial Unicode MS"/>
              </a:rPr>
              <a:t>但</a:t>
            </a:r>
            <a:r>
              <a:rPr sz="2200" spc="50" dirty="0">
                <a:latin typeface="Arial Unicode MS"/>
                <a:cs typeface="Arial Unicode MS"/>
              </a:rPr>
              <a:t>是购</a:t>
            </a:r>
            <a:r>
              <a:rPr sz="2200" spc="25" dirty="0">
                <a:latin typeface="Arial Unicode MS"/>
                <a:cs typeface="Arial Unicode MS"/>
              </a:rPr>
              <a:t>买架</a:t>
            </a:r>
            <a:r>
              <a:rPr sz="2200" spc="50" dirty="0">
                <a:latin typeface="Arial Unicode MS"/>
                <a:cs typeface="Arial Unicode MS"/>
              </a:rPr>
              <a:t>构授权</a:t>
            </a:r>
            <a:r>
              <a:rPr sz="2200" spc="25" dirty="0">
                <a:latin typeface="Arial Unicode MS"/>
                <a:cs typeface="Arial Unicode MS"/>
              </a:rPr>
              <a:t>的</a:t>
            </a:r>
            <a:r>
              <a:rPr sz="2200" spc="5" dirty="0">
                <a:latin typeface="Arial Unicode MS"/>
                <a:cs typeface="Arial Unicode MS"/>
              </a:rPr>
              <a:t>厂 家不超过</a:t>
            </a:r>
            <a:r>
              <a:rPr sz="3300" spc="172" baseline="-3787" dirty="0">
                <a:latin typeface="Gill Sans MT"/>
                <a:cs typeface="Gill Sans MT"/>
              </a:rPr>
              <a:t>20</a:t>
            </a:r>
            <a:r>
              <a:rPr sz="2200" spc="5" dirty="0">
                <a:latin typeface="Arial Unicode MS"/>
                <a:cs typeface="Arial Unicode MS"/>
              </a:rPr>
              <a:t>家，中国有华</a:t>
            </a:r>
            <a:r>
              <a:rPr sz="2200" spc="-20" dirty="0">
                <a:latin typeface="Arial Unicode MS"/>
                <a:cs typeface="Arial Unicode MS"/>
              </a:rPr>
              <a:t>为</a:t>
            </a:r>
            <a:r>
              <a:rPr sz="2200" spc="5" dirty="0">
                <a:latin typeface="Arial Unicode MS"/>
                <a:cs typeface="Arial Unicode MS"/>
              </a:rPr>
              <a:t>、飞</a:t>
            </a:r>
            <a:r>
              <a:rPr sz="2200" spc="-20" dirty="0">
                <a:latin typeface="Arial Unicode MS"/>
                <a:cs typeface="Arial Unicode MS"/>
              </a:rPr>
              <a:t>腾</a:t>
            </a:r>
            <a:r>
              <a:rPr sz="2200" spc="5" dirty="0">
                <a:latin typeface="Arial Unicode MS"/>
                <a:cs typeface="Arial Unicode MS"/>
              </a:rPr>
              <a:t>获得</a:t>
            </a:r>
            <a:r>
              <a:rPr sz="2200" spc="-20" dirty="0">
                <a:latin typeface="Arial Unicode MS"/>
                <a:cs typeface="Arial Unicode MS"/>
              </a:rPr>
              <a:t>了</a:t>
            </a:r>
            <a:r>
              <a:rPr sz="2200" spc="5" dirty="0">
                <a:latin typeface="Arial Unicode MS"/>
                <a:cs typeface="Arial Unicode MS"/>
              </a:rPr>
              <a:t>架构</a:t>
            </a:r>
            <a:r>
              <a:rPr sz="2200" spc="-20" dirty="0">
                <a:latin typeface="Arial Unicode MS"/>
                <a:cs typeface="Arial Unicode MS"/>
              </a:rPr>
              <a:t>授</a:t>
            </a:r>
            <a:r>
              <a:rPr sz="2200" spc="10" dirty="0">
                <a:latin typeface="Arial Unicode MS"/>
                <a:cs typeface="Arial Unicode MS"/>
              </a:rPr>
              <a:t>权</a:t>
            </a:r>
            <a:r>
              <a:rPr sz="2200" spc="5" dirty="0">
                <a:latin typeface="Arial Unicode MS"/>
                <a:cs typeface="Arial Unicode MS"/>
              </a:rPr>
              <a:t>。</a:t>
            </a:r>
            <a:endParaRPr sz="2200">
              <a:latin typeface="Arial Unicode MS"/>
              <a:cs typeface="Arial Unicode MS"/>
            </a:endParaRPr>
          </a:p>
        </p:txBody>
      </p:sp>
      <p:sp>
        <p:nvSpPr>
          <p:cNvPr id="5" name="object 5"/>
          <p:cNvSpPr/>
          <p:nvPr/>
        </p:nvSpPr>
        <p:spPr>
          <a:xfrm>
            <a:off x="1808995" y="2714237"/>
            <a:ext cx="2648696" cy="29748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828800" y="2734055"/>
            <a:ext cx="2554605" cy="2880360"/>
          </a:xfrm>
          <a:custGeom>
            <a:avLst/>
            <a:gdLst/>
            <a:ahLst/>
            <a:cxnLst/>
            <a:rect l="l" t="t" r="r" b="b"/>
            <a:pathLst>
              <a:path w="2554604" h="2880360">
                <a:moveTo>
                  <a:pt x="0" y="2880360"/>
                </a:moveTo>
                <a:lnTo>
                  <a:pt x="2554224" y="2880360"/>
                </a:lnTo>
                <a:lnTo>
                  <a:pt x="2554224" y="0"/>
                </a:lnTo>
                <a:lnTo>
                  <a:pt x="0" y="0"/>
                </a:lnTo>
                <a:lnTo>
                  <a:pt x="0" y="2880360"/>
                </a:lnTo>
                <a:close/>
              </a:path>
            </a:pathLst>
          </a:custGeom>
          <a:solidFill>
            <a:srgbClr val="00AFEF"/>
          </a:solidFill>
        </p:spPr>
        <p:txBody>
          <a:bodyPr wrap="square" lIns="0" tIns="0" rIns="0" bIns="0" rtlCol="0"/>
          <a:lstStyle/>
          <a:p>
            <a:endParaRPr/>
          </a:p>
        </p:txBody>
      </p:sp>
      <p:sp>
        <p:nvSpPr>
          <p:cNvPr id="7" name="object 7"/>
          <p:cNvSpPr/>
          <p:nvPr/>
        </p:nvSpPr>
        <p:spPr>
          <a:xfrm>
            <a:off x="1828800" y="2734055"/>
            <a:ext cx="2554605" cy="2880360"/>
          </a:xfrm>
          <a:custGeom>
            <a:avLst/>
            <a:gdLst/>
            <a:ahLst/>
            <a:cxnLst/>
            <a:rect l="l" t="t" r="r" b="b"/>
            <a:pathLst>
              <a:path w="2554604" h="2880360">
                <a:moveTo>
                  <a:pt x="0" y="2880360"/>
                </a:moveTo>
                <a:lnTo>
                  <a:pt x="2554224" y="2880360"/>
                </a:lnTo>
                <a:lnTo>
                  <a:pt x="2554224" y="0"/>
                </a:lnTo>
                <a:lnTo>
                  <a:pt x="0" y="0"/>
                </a:lnTo>
                <a:lnTo>
                  <a:pt x="0" y="2880360"/>
                </a:lnTo>
                <a:close/>
              </a:path>
            </a:pathLst>
          </a:custGeom>
          <a:ln w="12192">
            <a:solidFill>
              <a:srgbClr val="00AFEF"/>
            </a:solidFill>
          </a:ln>
        </p:spPr>
        <p:txBody>
          <a:bodyPr wrap="square" lIns="0" tIns="0" rIns="0" bIns="0" rtlCol="0"/>
          <a:lstStyle/>
          <a:p>
            <a:endParaRPr/>
          </a:p>
        </p:txBody>
      </p:sp>
      <p:graphicFrame>
        <p:nvGraphicFramePr>
          <p:cNvPr id="8" name="object 8"/>
          <p:cNvGraphicFramePr>
            <a:graphicFrameLocks noGrp="1"/>
          </p:cNvGraphicFramePr>
          <p:nvPr/>
        </p:nvGraphicFramePr>
        <p:xfrm>
          <a:off x="1822704" y="2727960"/>
          <a:ext cx="2566670" cy="2892551"/>
        </p:xfrm>
        <a:graphic>
          <a:graphicData uri="http://schemas.openxmlformats.org/drawingml/2006/table">
            <a:tbl>
              <a:tblPr firstRow="1" bandRow="1">
                <a:tableStyleId>{2D5ABB26-0587-4C30-8999-92F81FD0307C}</a:tableStyleId>
              </a:tblPr>
              <a:tblGrid>
                <a:gridCol w="2566670">
                  <a:extLst>
                    <a:ext uri="{9D8B030D-6E8A-4147-A177-3AD203B41FA5}">
                      <a16:colId xmlns:a16="http://schemas.microsoft.com/office/drawing/2014/main" val="20000"/>
                    </a:ext>
                  </a:extLst>
                </a:gridCol>
              </a:tblGrid>
              <a:tr h="943356">
                <a:tc>
                  <a:txBody>
                    <a:bodyPr/>
                    <a:lstStyle/>
                    <a:p>
                      <a:pPr>
                        <a:lnSpc>
                          <a:spcPct val="100000"/>
                        </a:lnSpc>
                      </a:pPr>
                      <a:endParaRPr sz="2200">
                        <a:latin typeface="Times New Roman"/>
                        <a:cs typeface="Times New Roman"/>
                      </a:endParaRPr>
                    </a:p>
                    <a:p>
                      <a:pPr marL="304800">
                        <a:lnSpc>
                          <a:spcPct val="100000"/>
                        </a:lnSpc>
                        <a:spcBef>
                          <a:spcPts val="5"/>
                        </a:spcBef>
                      </a:pPr>
                      <a:r>
                        <a:rPr sz="2000" spc="-15" dirty="0">
                          <a:solidFill>
                            <a:srgbClr val="FFFFFF"/>
                          </a:solidFill>
                          <a:latin typeface="Arial Unicode MS"/>
                          <a:cs typeface="Arial Unicode MS"/>
                        </a:rPr>
                        <a:t>架构</a:t>
                      </a:r>
                      <a:r>
                        <a:rPr sz="2000" spc="200" dirty="0">
                          <a:solidFill>
                            <a:srgbClr val="FFFFFF"/>
                          </a:solidFill>
                          <a:latin typeface="Gill Sans MT"/>
                          <a:cs typeface="Gill Sans MT"/>
                        </a:rPr>
                        <a:t>/</a:t>
                      </a:r>
                      <a:r>
                        <a:rPr sz="2000" spc="-15" dirty="0">
                          <a:solidFill>
                            <a:srgbClr val="FFFFFF"/>
                          </a:solidFill>
                          <a:latin typeface="Arial Unicode MS"/>
                          <a:cs typeface="Arial Unicode MS"/>
                        </a:rPr>
                        <a:t>指令集</a:t>
                      </a:r>
                      <a:r>
                        <a:rPr sz="2000" spc="-10" dirty="0">
                          <a:solidFill>
                            <a:srgbClr val="FFFFFF"/>
                          </a:solidFill>
                          <a:latin typeface="Arial Unicode MS"/>
                          <a:cs typeface="Arial Unicode MS"/>
                        </a:rPr>
                        <a:t>授权</a:t>
                      </a:r>
                      <a:endParaRPr sz="2000">
                        <a:latin typeface="Arial Unicode MS"/>
                        <a:cs typeface="Arial Unicode MS"/>
                      </a:endParaRPr>
                    </a:p>
                  </a:txBody>
                  <a:tcPr marL="0" marR="0" marT="0" marB="0">
                    <a:lnB w="53975">
                      <a:solidFill>
                        <a:srgbClr val="FFFFFF"/>
                      </a:solidFill>
                      <a:prstDash val="solid"/>
                    </a:lnB>
                  </a:tcPr>
                </a:tc>
                <a:extLst>
                  <a:ext uri="{0D108BD9-81ED-4DB2-BD59-A6C34878D82A}">
                    <a16:rowId xmlns:a16="http://schemas.microsoft.com/office/drawing/2014/main" val="10000"/>
                  </a:ext>
                </a:extLst>
              </a:tr>
              <a:tr h="899159">
                <a:tc>
                  <a:txBody>
                    <a:bodyPr/>
                    <a:lstStyle/>
                    <a:p>
                      <a:pPr>
                        <a:lnSpc>
                          <a:spcPct val="100000"/>
                        </a:lnSpc>
                        <a:spcBef>
                          <a:spcPts val="10"/>
                        </a:spcBef>
                      </a:pPr>
                      <a:endParaRPr sz="1950">
                        <a:latin typeface="Times New Roman"/>
                        <a:cs typeface="Times New Roman"/>
                      </a:endParaRPr>
                    </a:p>
                    <a:p>
                      <a:pPr marL="652145">
                        <a:lnSpc>
                          <a:spcPct val="100000"/>
                        </a:lnSpc>
                      </a:pPr>
                      <a:r>
                        <a:rPr sz="2000" spc="-15" dirty="0">
                          <a:solidFill>
                            <a:srgbClr val="FFFFFF"/>
                          </a:solidFill>
                          <a:latin typeface="Arial Unicode MS"/>
                          <a:cs typeface="Arial Unicode MS"/>
                        </a:rPr>
                        <a:t>处理器授</a:t>
                      </a:r>
                      <a:r>
                        <a:rPr sz="2000" spc="-10" dirty="0">
                          <a:solidFill>
                            <a:srgbClr val="FFFFFF"/>
                          </a:solidFill>
                          <a:latin typeface="Arial Unicode MS"/>
                          <a:cs typeface="Arial Unicode MS"/>
                        </a:rPr>
                        <a:t>权</a:t>
                      </a:r>
                      <a:endParaRPr sz="2000">
                        <a:latin typeface="Arial Unicode MS"/>
                        <a:cs typeface="Arial Unicode MS"/>
                      </a:endParaRPr>
                    </a:p>
                  </a:txBody>
                  <a:tcPr marL="0" marR="0" marT="1270" marB="0">
                    <a:lnT w="53975">
                      <a:solidFill>
                        <a:srgbClr val="FFFFFF"/>
                      </a:solidFill>
                      <a:prstDash val="solid"/>
                    </a:lnT>
                    <a:lnB w="53975">
                      <a:solidFill>
                        <a:srgbClr val="FFFFFF"/>
                      </a:solidFill>
                      <a:prstDash val="solid"/>
                    </a:lnB>
                  </a:tcPr>
                </a:tc>
                <a:extLst>
                  <a:ext uri="{0D108BD9-81ED-4DB2-BD59-A6C34878D82A}">
                    <a16:rowId xmlns:a16="http://schemas.microsoft.com/office/drawing/2014/main" val="10001"/>
                  </a:ext>
                </a:extLst>
              </a:tr>
              <a:tr h="1050036">
                <a:tc>
                  <a:txBody>
                    <a:bodyPr/>
                    <a:lstStyle/>
                    <a:p>
                      <a:pPr marL="331470">
                        <a:lnSpc>
                          <a:spcPct val="100000"/>
                        </a:lnSpc>
                        <a:spcBef>
                          <a:spcPts val="1410"/>
                        </a:spcBef>
                      </a:pPr>
                      <a:r>
                        <a:rPr sz="2000" spc="-15" dirty="0">
                          <a:solidFill>
                            <a:srgbClr val="FFFFFF"/>
                          </a:solidFill>
                          <a:latin typeface="Arial Unicode MS"/>
                          <a:cs typeface="Arial Unicode MS"/>
                        </a:rPr>
                        <a:t>处理器优化</a:t>
                      </a:r>
                      <a:r>
                        <a:rPr sz="2000" spc="-10" dirty="0">
                          <a:solidFill>
                            <a:srgbClr val="FFFFFF"/>
                          </a:solidFill>
                          <a:latin typeface="Arial Unicode MS"/>
                          <a:cs typeface="Arial Unicode MS"/>
                        </a:rPr>
                        <a:t>包</a:t>
                      </a:r>
                      <a:r>
                        <a:rPr sz="2000" spc="200" dirty="0">
                          <a:solidFill>
                            <a:srgbClr val="FFFFFF"/>
                          </a:solidFill>
                          <a:latin typeface="Gill Sans MT"/>
                          <a:cs typeface="Gill Sans MT"/>
                        </a:rPr>
                        <a:t>/</a:t>
                      </a:r>
                      <a:r>
                        <a:rPr sz="2000" spc="-10" dirty="0">
                          <a:solidFill>
                            <a:srgbClr val="FFFFFF"/>
                          </a:solidFill>
                          <a:latin typeface="Arial Unicode MS"/>
                          <a:cs typeface="Arial Unicode MS"/>
                        </a:rPr>
                        <a:t>物</a:t>
                      </a:r>
                      <a:endParaRPr sz="2000">
                        <a:latin typeface="Arial Unicode MS"/>
                        <a:cs typeface="Arial Unicode MS"/>
                      </a:endParaRPr>
                    </a:p>
                    <a:p>
                      <a:pPr marL="246379">
                        <a:lnSpc>
                          <a:spcPct val="100000"/>
                        </a:lnSpc>
                      </a:pPr>
                      <a:r>
                        <a:rPr sz="2000" spc="-10" dirty="0">
                          <a:solidFill>
                            <a:srgbClr val="FFFFFF"/>
                          </a:solidFill>
                          <a:latin typeface="Arial Unicode MS"/>
                          <a:cs typeface="Arial Unicode MS"/>
                        </a:rPr>
                        <a:t>理</a:t>
                      </a:r>
                      <a:r>
                        <a:rPr sz="2000" spc="85" dirty="0">
                          <a:solidFill>
                            <a:srgbClr val="FFFFFF"/>
                          </a:solidFill>
                          <a:latin typeface="Gill Sans MT"/>
                          <a:cs typeface="Gill Sans MT"/>
                        </a:rPr>
                        <a:t>IP</a:t>
                      </a:r>
                      <a:r>
                        <a:rPr sz="2000" spc="-10" dirty="0">
                          <a:solidFill>
                            <a:srgbClr val="FFFFFF"/>
                          </a:solidFill>
                          <a:latin typeface="Arial Unicode MS"/>
                          <a:cs typeface="Arial Unicode MS"/>
                        </a:rPr>
                        <a:t>包</a:t>
                      </a:r>
                      <a:r>
                        <a:rPr sz="2000" spc="10" dirty="0">
                          <a:solidFill>
                            <a:srgbClr val="FFFFFF"/>
                          </a:solidFill>
                          <a:latin typeface="Arial Unicode MS"/>
                          <a:cs typeface="Arial Unicode MS"/>
                        </a:rPr>
                        <a:t>授</a:t>
                      </a:r>
                      <a:r>
                        <a:rPr sz="2000" spc="-10" dirty="0">
                          <a:solidFill>
                            <a:srgbClr val="FFFFFF"/>
                          </a:solidFill>
                          <a:latin typeface="Arial Unicode MS"/>
                          <a:cs typeface="Arial Unicode MS"/>
                        </a:rPr>
                        <a:t>权</a:t>
                      </a:r>
                      <a:r>
                        <a:rPr sz="2000" spc="30" dirty="0">
                          <a:solidFill>
                            <a:srgbClr val="FFFFFF"/>
                          </a:solidFill>
                          <a:latin typeface="Arial Unicode MS"/>
                          <a:cs typeface="Arial Unicode MS"/>
                        </a:rPr>
                        <a:t>（</a:t>
                      </a:r>
                      <a:r>
                        <a:rPr sz="2000" spc="30" dirty="0">
                          <a:solidFill>
                            <a:srgbClr val="FFFFFF"/>
                          </a:solidFill>
                          <a:latin typeface="Gill Sans MT"/>
                          <a:cs typeface="Gill Sans MT"/>
                        </a:rPr>
                        <a:t>POP</a:t>
                      </a:r>
                      <a:r>
                        <a:rPr sz="2000" spc="30" dirty="0">
                          <a:solidFill>
                            <a:srgbClr val="FFFFFF"/>
                          </a:solidFill>
                          <a:latin typeface="Arial Unicode MS"/>
                          <a:cs typeface="Arial Unicode MS"/>
                        </a:rPr>
                        <a:t>）</a:t>
                      </a:r>
                      <a:endParaRPr sz="2000">
                        <a:latin typeface="Arial Unicode MS"/>
                        <a:cs typeface="Arial Unicode MS"/>
                      </a:endParaRPr>
                    </a:p>
                  </a:txBody>
                  <a:tcPr marL="0" marR="0" marT="179070" marB="0">
                    <a:lnT w="53975">
                      <a:solidFill>
                        <a:srgbClr val="FFFFFF"/>
                      </a:solidFill>
                      <a:prstDash val="solid"/>
                    </a:lnT>
                  </a:tcPr>
                </a:tc>
                <a:extLst>
                  <a:ext uri="{0D108BD9-81ED-4DB2-BD59-A6C34878D82A}">
                    <a16:rowId xmlns:a16="http://schemas.microsoft.com/office/drawing/2014/main" val="10002"/>
                  </a:ext>
                </a:extLst>
              </a:tr>
            </a:tbl>
          </a:graphicData>
        </a:graphic>
      </p:graphicFrame>
      <p:sp>
        <p:nvSpPr>
          <p:cNvPr id="9" name="object 9"/>
          <p:cNvSpPr txBox="1"/>
          <p:nvPr/>
        </p:nvSpPr>
        <p:spPr>
          <a:xfrm>
            <a:off x="5350764" y="4722876"/>
            <a:ext cx="5102860" cy="881380"/>
          </a:xfrm>
          <a:prstGeom prst="rect">
            <a:avLst/>
          </a:prstGeom>
          <a:ln w="9144">
            <a:solidFill>
              <a:srgbClr val="A6A6A6"/>
            </a:solidFill>
          </a:ln>
        </p:spPr>
        <p:txBody>
          <a:bodyPr vert="horz" wrap="square" lIns="0" tIns="24765" rIns="0" bIns="0" rtlCol="0">
            <a:spAutoFit/>
          </a:bodyPr>
          <a:lstStyle/>
          <a:p>
            <a:pPr marL="378460" marR="97155" indent="-287020">
              <a:lnSpc>
                <a:spcPts val="3240"/>
              </a:lnSpc>
              <a:spcBef>
                <a:spcPts val="195"/>
              </a:spcBef>
              <a:buSzPct val="58333"/>
              <a:buFont typeface="Wingdings"/>
              <a:buChar char=""/>
              <a:tabLst>
                <a:tab pos="378460" algn="l"/>
                <a:tab pos="379095" algn="l"/>
              </a:tabLst>
            </a:pPr>
            <a:r>
              <a:rPr sz="1800" dirty="0">
                <a:latin typeface="Arial Unicode MS"/>
                <a:cs typeface="Arial Unicode MS"/>
              </a:rPr>
              <a:t>只能按</a:t>
            </a:r>
            <a:r>
              <a:rPr sz="1800" spc="-5" dirty="0">
                <a:latin typeface="Arial Unicode MS"/>
                <a:cs typeface="Arial Unicode MS"/>
              </a:rPr>
              <a:t>照</a:t>
            </a:r>
            <a:r>
              <a:rPr sz="1800" spc="75" dirty="0">
                <a:latin typeface="Gill Sans MT"/>
                <a:cs typeface="Gill Sans MT"/>
              </a:rPr>
              <a:t>AR</a:t>
            </a:r>
            <a:r>
              <a:rPr sz="1800" spc="105" dirty="0">
                <a:latin typeface="Gill Sans MT"/>
                <a:cs typeface="Gill Sans MT"/>
              </a:rPr>
              <a:t>M</a:t>
            </a:r>
            <a:r>
              <a:rPr sz="1800" dirty="0">
                <a:latin typeface="Arial Unicode MS"/>
                <a:cs typeface="Arial Unicode MS"/>
              </a:rPr>
              <a:t>设计好的处理器类型、在指定的 代工厂进行生产。</a:t>
            </a:r>
            <a:endParaRPr sz="1800">
              <a:latin typeface="Arial Unicode MS"/>
              <a:cs typeface="Arial Unicode MS"/>
            </a:endParaRPr>
          </a:p>
        </p:txBody>
      </p:sp>
      <p:sp>
        <p:nvSpPr>
          <p:cNvPr id="10" name="object 10"/>
          <p:cNvSpPr txBox="1"/>
          <p:nvPr/>
        </p:nvSpPr>
        <p:spPr>
          <a:xfrm>
            <a:off x="5350764" y="3720084"/>
            <a:ext cx="5102860" cy="881380"/>
          </a:xfrm>
          <a:prstGeom prst="rect">
            <a:avLst/>
          </a:prstGeom>
          <a:ln w="9144">
            <a:solidFill>
              <a:srgbClr val="A6A6A6"/>
            </a:solidFill>
          </a:ln>
        </p:spPr>
        <p:txBody>
          <a:bodyPr vert="horz" wrap="square" lIns="0" tIns="123825" rIns="0" bIns="0" rtlCol="0">
            <a:spAutoFit/>
          </a:bodyPr>
          <a:lstStyle/>
          <a:p>
            <a:pPr marL="378460" indent="-287020">
              <a:lnSpc>
                <a:spcPct val="100000"/>
              </a:lnSpc>
              <a:spcBef>
                <a:spcPts val="975"/>
              </a:spcBef>
              <a:buSzPct val="58333"/>
              <a:buFont typeface="Wingdings"/>
              <a:buChar char=""/>
              <a:tabLst>
                <a:tab pos="378460" algn="l"/>
                <a:tab pos="379095" algn="l"/>
              </a:tabLst>
            </a:pPr>
            <a:r>
              <a:rPr sz="1800" dirty="0">
                <a:latin typeface="Arial Unicode MS"/>
                <a:cs typeface="Arial Unicode MS"/>
              </a:rPr>
              <a:t>提</a:t>
            </a:r>
            <a:r>
              <a:rPr sz="1800" spc="-5" dirty="0">
                <a:latin typeface="Arial Unicode MS"/>
                <a:cs typeface="Arial Unicode MS"/>
              </a:rPr>
              <a:t>供</a:t>
            </a:r>
            <a:r>
              <a:rPr sz="1800" spc="-15" dirty="0">
                <a:latin typeface="Gill Sans MT"/>
                <a:cs typeface="Gill Sans MT"/>
              </a:rPr>
              <a:t>RTL</a:t>
            </a:r>
            <a:r>
              <a:rPr sz="1800" spc="-5" dirty="0">
                <a:latin typeface="Arial Unicode MS"/>
                <a:cs typeface="Arial Unicode MS"/>
              </a:rPr>
              <a:t>代码，处理器的核数、缓</a:t>
            </a:r>
            <a:r>
              <a:rPr sz="1800" dirty="0">
                <a:latin typeface="Arial Unicode MS"/>
                <a:cs typeface="Arial Unicode MS"/>
              </a:rPr>
              <a:t>存可以自己</a:t>
            </a:r>
            <a:endParaRPr sz="1800">
              <a:latin typeface="Arial Unicode MS"/>
              <a:cs typeface="Arial Unicode MS"/>
            </a:endParaRPr>
          </a:p>
          <a:p>
            <a:pPr marL="378460">
              <a:lnSpc>
                <a:spcPct val="100000"/>
              </a:lnSpc>
              <a:spcBef>
                <a:spcPts val="1080"/>
              </a:spcBef>
            </a:pPr>
            <a:r>
              <a:rPr sz="1800" dirty="0">
                <a:latin typeface="Arial Unicode MS"/>
                <a:cs typeface="Arial Unicode MS"/>
              </a:rPr>
              <a:t>配置。自主设计主</a:t>
            </a:r>
            <a:r>
              <a:rPr sz="1800" spc="-15" dirty="0">
                <a:latin typeface="Arial Unicode MS"/>
                <a:cs typeface="Arial Unicode MS"/>
              </a:rPr>
              <a:t>频</a:t>
            </a:r>
            <a:r>
              <a:rPr sz="1800" dirty="0">
                <a:latin typeface="Arial Unicode MS"/>
                <a:cs typeface="Arial Unicode MS"/>
              </a:rPr>
              <a:t>、工艺、代工厂等。</a:t>
            </a:r>
            <a:endParaRPr sz="1800">
              <a:latin typeface="Arial Unicode MS"/>
              <a:cs typeface="Arial Unicode MS"/>
            </a:endParaRPr>
          </a:p>
        </p:txBody>
      </p:sp>
      <p:sp>
        <p:nvSpPr>
          <p:cNvPr id="11" name="object 11"/>
          <p:cNvSpPr txBox="1"/>
          <p:nvPr/>
        </p:nvSpPr>
        <p:spPr>
          <a:xfrm>
            <a:off x="5350764" y="2735579"/>
            <a:ext cx="5102860" cy="881380"/>
          </a:xfrm>
          <a:prstGeom prst="rect">
            <a:avLst/>
          </a:prstGeom>
          <a:ln w="9144">
            <a:solidFill>
              <a:srgbClr val="A6A6A6"/>
            </a:solidFill>
          </a:ln>
        </p:spPr>
        <p:txBody>
          <a:bodyPr vert="horz" wrap="square" lIns="0" tIns="24765" rIns="0" bIns="0" rtlCol="0">
            <a:spAutoFit/>
          </a:bodyPr>
          <a:lstStyle/>
          <a:p>
            <a:pPr marL="378460" marR="84455" indent="-287020">
              <a:lnSpc>
                <a:spcPts val="3240"/>
              </a:lnSpc>
              <a:spcBef>
                <a:spcPts val="195"/>
              </a:spcBef>
              <a:buSzPct val="58333"/>
              <a:buFont typeface="Wingdings"/>
              <a:buChar char=""/>
              <a:tabLst>
                <a:tab pos="378460" algn="l"/>
                <a:tab pos="379095" algn="l"/>
              </a:tabLst>
            </a:pPr>
            <a:r>
              <a:rPr sz="1800" dirty="0">
                <a:latin typeface="Arial Unicode MS"/>
                <a:cs typeface="Arial Unicode MS"/>
              </a:rPr>
              <a:t>按照所授权的架构和指令集（</a:t>
            </a:r>
            <a:r>
              <a:rPr sz="1800" spc="-25" dirty="0">
                <a:latin typeface="Arial Unicode MS"/>
                <a:cs typeface="Arial Unicode MS"/>
              </a:rPr>
              <a:t>如</a:t>
            </a:r>
            <a:r>
              <a:rPr sz="1800" spc="75" dirty="0">
                <a:latin typeface="Gill Sans MT"/>
                <a:cs typeface="Gill Sans MT"/>
              </a:rPr>
              <a:t>AR</a:t>
            </a:r>
            <a:r>
              <a:rPr sz="1800" spc="105" dirty="0">
                <a:latin typeface="Gill Sans MT"/>
                <a:cs typeface="Gill Sans MT"/>
              </a:rPr>
              <a:t>M</a:t>
            </a:r>
            <a:r>
              <a:rPr sz="1800" spc="85" dirty="0">
                <a:latin typeface="Gill Sans MT"/>
                <a:cs typeface="Gill Sans MT"/>
              </a:rPr>
              <a:t>v</a:t>
            </a:r>
            <a:r>
              <a:rPr sz="1800" spc="110" dirty="0">
                <a:latin typeface="Gill Sans MT"/>
                <a:cs typeface="Gill Sans MT"/>
              </a:rPr>
              <a:t>8</a:t>
            </a:r>
            <a:r>
              <a:rPr sz="1800" dirty="0">
                <a:latin typeface="Arial Unicode MS"/>
                <a:cs typeface="Arial Unicode MS"/>
              </a:rPr>
              <a:t>）自行 编写代码、设</a:t>
            </a:r>
            <a:r>
              <a:rPr sz="1800" spc="-10" dirty="0">
                <a:latin typeface="Arial Unicode MS"/>
                <a:cs typeface="Arial Unicode MS"/>
              </a:rPr>
              <a:t>计</a:t>
            </a:r>
            <a:r>
              <a:rPr sz="1800" dirty="0">
                <a:latin typeface="Arial Unicode MS"/>
                <a:cs typeface="Arial Unicode MS"/>
              </a:rPr>
              <a:t>芯片。</a:t>
            </a:r>
            <a:endParaRPr sz="1800">
              <a:latin typeface="Arial Unicode MS"/>
              <a:cs typeface="Arial Unicode MS"/>
            </a:endParaRPr>
          </a:p>
        </p:txBody>
      </p:sp>
      <p:sp>
        <p:nvSpPr>
          <p:cNvPr id="12" name="object 12"/>
          <p:cNvSpPr/>
          <p:nvPr/>
        </p:nvSpPr>
        <p:spPr>
          <a:xfrm>
            <a:off x="4492752" y="3102864"/>
            <a:ext cx="680085" cy="222885"/>
          </a:xfrm>
          <a:custGeom>
            <a:avLst/>
            <a:gdLst/>
            <a:ahLst/>
            <a:cxnLst/>
            <a:rect l="l" t="t" r="r" b="b"/>
            <a:pathLst>
              <a:path w="680085" h="222885">
                <a:moveTo>
                  <a:pt x="568451" y="0"/>
                </a:moveTo>
                <a:lnTo>
                  <a:pt x="568451" y="55625"/>
                </a:lnTo>
                <a:lnTo>
                  <a:pt x="0" y="55625"/>
                </a:lnTo>
                <a:lnTo>
                  <a:pt x="0" y="166877"/>
                </a:lnTo>
                <a:lnTo>
                  <a:pt x="568451" y="166877"/>
                </a:lnTo>
                <a:lnTo>
                  <a:pt x="568451" y="222503"/>
                </a:lnTo>
                <a:lnTo>
                  <a:pt x="679703" y="111251"/>
                </a:lnTo>
                <a:lnTo>
                  <a:pt x="568451" y="0"/>
                </a:lnTo>
                <a:close/>
              </a:path>
            </a:pathLst>
          </a:custGeom>
          <a:solidFill>
            <a:srgbClr val="A6A6A6"/>
          </a:solidFill>
        </p:spPr>
        <p:txBody>
          <a:bodyPr wrap="square" lIns="0" tIns="0" rIns="0" bIns="0" rtlCol="0"/>
          <a:lstStyle/>
          <a:p>
            <a:endParaRPr/>
          </a:p>
        </p:txBody>
      </p:sp>
      <p:sp>
        <p:nvSpPr>
          <p:cNvPr id="13" name="object 13"/>
          <p:cNvSpPr/>
          <p:nvPr/>
        </p:nvSpPr>
        <p:spPr>
          <a:xfrm>
            <a:off x="4492752" y="3102864"/>
            <a:ext cx="680085" cy="222885"/>
          </a:xfrm>
          <a:custGeom>
            <a:avLst/>
            <a:gdLst/>
            <a:ahLst/>
            <a:cxnLst/>
            <a:rect l="l" t="t" r="r" b="b"/>
            <a:pathLst>
              <a:path w="680085" h="222885">
                <a:moveTo>
                  <a:pt x="0" y="55625"/>
                </a:moveTo>
                <a:lnTo>
                  <a:pt x="568451" y="55625"/>
                </a:lnTo>
                <a:lnTo>
                  <a:pt x="568451" y="0"/>
                </a:lnTo>
                <a:lnTo>
                  <a:pt x="679703" y="111251"/>
                </a:lnTo>
                <a:lnTo>
                  <a:pt x="568451" y="222503"/>
                </a:lnTo>
                <a:lnTo>
                  <a:pt x="568451" y="166877"/>
                </a:lnTo>
                <a:lnTo>
                  <a:pt x="0" y="166877"/>
                </a:lnTo>
                <a:lnTo>
                  <a:pt x="0" y="55625"/>
                </a:lnTo>
                <a:close/>
              </a:path>
            </a:pathLst>
          </a:custGeom>
          <a:ln w="12192">
            <a:solidFill>
              <a:srgbClr val="A6A6A6"/>
            </a:solidFill>
          </a:ln>
        </p:spPr>
        <p:txBody>
          <a:bodyPr wrap="square" lIns="0" tIns="0" rIns="0" bIns="0" rtlCol="0"/>
          <a:lstStyle/>
          <a:p>
            <a:endParaRPr/>
          </a:p>
        </p:txBody>
      </p:sp>
      <p:sp>
        <p:nvSpPr>
          <p:cNvPr id="14" name="object 14"/>
          <p:cNvSpPr/>
          <p:nvPr/>
        </p:nvSpPr>
        <p:spPr>
          <a:xfrm>
            <a:off x="4489703" y="4078223"/>
            <a:ext cx="683260" cy="222885"/>
          </a:xfrm>
          <a:custGeom>
            <a:avLst/>
            <a:gdLst/>
            <a:ahLst/>
            <a:cxnLst/>
            <a:rect l="l" t="t" r="r" b="b"/>
            <a:pathLst>
              <a:path w="683260" h="222885">
                <a:moveTo>
                  <a:pt x="571500" y="0"/>
                </a:moveTo>
                <a:lnTo>
                  <a:pt x="571500" y="55625"/>
                </a:lnTo>
                <a:lnTo>
                  <a:pt x="0" y="55625"/>
                </a:lnTo>
                <a:lnTo>
                  <a:pt x="0" y="166877"/>
                </a:lnTo>
                <a:lnTo>
                  <a:pt x="571500" y="166877"/>
                </a:lnTo>
                <a:lnTo>
                  <a:pt x="571500" y="222503"/>
                </a:lnTo>
                <a:lnTo>
                  <a:pt x="682751" y="111251"/>
                </a:lnTo>
                <a:lnTo>
                  <a:pt x="571500" y="0"/>
                </a:lnTo>
                <a:close/>
              </a:path>
            </a:pathLst>
          </a:custGeom>
          <a:solidFill>
            <a:srgbClr val="A6A6A6"/>
          </a:solidFill>
        </p:spPr>
        <p:txBody>
          <a:bodyPr wrap="square" lIns="0" tIns="0" rIns="0" bIns="0" rtlCol="0"/>
          <a:lstStyle/>
          <a:p>
            <a:endParaRPr/>
          </a:p>
        </p:txBody>
      </p:sp>
      <p:sp>
        <p:nvSpPr>
          <p:cNvPr id="15" name="object 15"/>
          <p:cNvSpPr/>
          <p:nvPr/>
        </p:nvSpPr>
        <p:spPr>
          <a:xfrm>
            <a:off x="4489703" y="4078223"/>
            <a:ext cx="683260" cy="222885"/>
          </a:xfrm>
          <a:custGeom>
            <a:avLst/>
            <a:gdLst/>
            <a:ahLst/>
            <a:cxnLst/>
            <a:rect l="l" t="t" r="r" b="b"/>
            <a:pathLst>
              <a:path w="683260" h="222885">
                <a:moveTo>
                  <a:pt x="0" y="55625"/>
                </a:moveTo>
                <a:lnTo>
                  <a:pt x="571500" y="55625"/>
                </a:lnTo>
                <a:lnTo>
                  <a:pt x="571500" y="0"/>
                </a:lnTo>
                <a:lnTo>
                  <a:pt x="682751" y="111251"/>
                </a:lnTo>
                <a:lnTo>
                  <a:pt x="571500" y="222503"/>
                </a:lnTo>
                <a:lnTo>
                  <a:pt x="571500" y="166877"/>
                </a:lnTo>
                <a:lnTo>
                  <a:pt x="0" y="166877"/>
                </a:lnTo>
                <a:lnTo>
                  <a:pt x="0" y="55625"/>
                </a:lnTo>
                <a:close/>
              </a:path>
            </a:pathLst>
          </a:custGeom>
          <a:ln w="12192">
            <a:solidFill>
              <a:srgbClr val="A6A6A6"/>
            </a:solidFill>
          </a:ln>
        </p:spPr>
        <p:txBody>
          <a:bodyPr wrap="square" lIns="0" tIns="0" rIns="0" bIns="0" rtlCol="0"/>
          <a:lstStyle/>
          <a:p>
            <a:endParaRPr/>
          </a:p>
        </p:txBody>
      </p:sp>
      <p:sp>
        <p:nvSpPr>
          <p:cNvPr id="16" name="object 16"/>
          <p:cNvSpPr/>
          <p:nvPr/>
        </p:nvSpPr>
        <p:spPr>
          <a:xfrm>
            <a:off x="4489703" y="4953000"/>
            <a:ext cx="680085" cy="219710"/>
          </a:xfrm>
          <a:custGeom>
            <a:avLst/>
            <a:gdLst/>
            <a:ahLst/>
            <a:cxnLst/>
            <a:rect l="l" t="t" r="r" b="b"/>
            <a:pathLst>
              <a:path w="680085" h="219710">
                <a:moveTo>
                  <a:pt x="569976" y="0"/>
                </a:moveTo>
                <a:lnTo>
                  <a:pt x="569976" y="54863"/>
                </a:lnTo>
                <a:lnTo>
                  <a:pt x="0" y="54863"/>
                </a:lnTo>
                <a:lnTo>
                  <a:pt x="0" y="164592"/>
                </a:lnTo>
                <a:lnTo>
                  <a:pt x="569976" y="164592"/>
                </a:lnTo>
                <a:lnTo>
                  <a:pt x="569976" y="219456"/>
                </a:lnTo>
                <a:lnTo>
                  <a:pt x="679704" y="109727"/>
                </a:lnTo>
                <a:lnTo>
                  <a:pt x="569976" y="0"/>
                </a:lnTo>
                <a:close/>
              </a:path>
            </a:pathLst>
          </a:custGeom>
          <a:solidFill>
            <a:srgbClr val="A6A6A6"/>
          </a:solidFill>
        </p:spPr>
        <p:txBody>
          <a:bodyPr wrap="square" lIns="0" tIns="0" rIns="0" bIns="0" rtlCol="0"/>
          <a:lstStyle/>
          <a:p>
            <a:endParaRPr/>
          </a:p>
        </p:txBody>
      </p:sp>
      <p:sp>
        <p:nvSpPr>
          <p:cNvPr id="17" name="object 17"/>
          <p:cNvSpPr/>
          <p:nvPr/>
        </p:nvSpPr>
        <p:spPr>
          <a:xfrm>
            <a:off x="4489703" y="4953000"/>
            <a:ext cx="680085" cy="219710"/>
          </a:xfrm>
          <a:custGeom>
            <a:avLst/>
            <a:gdLst/>
            <a:ahLst/>
            <a:cxnLst/>
            <a:rect l="l" t="t" r="r" b="b"/>
            <a:pathLst>
              <a:path w="680085" h="219710">
                <a:moveTo>
                  <a:pt x="0" y="54863"/>
                </a:moveTo>
                <a:lnTo>
                  <a:pt x="569976" y="54863"/>
                </a:lnTo>
                <a:lnTo>
                  <a:pt x="569976" y="0"/>
                </a:lnTo>
                <a:lnTo>
                  <a:pt x="679704" y="109727"/>
                </a:lnTo>
                <a:lnTo>
                  <a:pt x="569976" y="219456"/>
                </a:lnTo>
                <a:lnTo>
                  <a:pt x="569976" y="164592"/>
                </a:lnTo>
                <a:lnTo>
                  <a:pt x="0" y="164592"/>
                </a:lnTo>
                <a:lnTo>
                  <a:pt x="0" y="54863"/>
                </a:lnTo>
                <a:close/>
              </a:path>
            </a:pathLst>
          </a:custGeom>
          <a:ln w="12192">
            <a:solidFill>
              <a:srgbClr val="A6A6A6"/>
            </a:solidFill>
          </a:ln>
        </p:spPr>
        <p:txBody>
          <a:bodyPr wrap="square" lIns="0" tIns="0" rIns="0" bIns="0" rtlCol="0"/>
          <a:lstStyle/>
          <a:p>
            <a:endParaRPr/>
          </a:p>
        </p:txBody>
      </p:sp>
      <p:sp>
        <p:nvSpPr>
          <p:cNvPr id="18" name="object 18"/>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spcBef>
                  <a:spcPts val="60"/>
                </a:spcBef>
              </a:pPr>
              <a:t>3</a:t>
            </a:fld>
            <a:endParaRPr spc="75" dirty="0"/>
          </a:p>
        </p:txBody>
      </p:sp>
      <p:sp>
        <p:nvSpPr>
          <p:cNvPr id="19" name="object 19"/>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latin typeface="+mj-lt"/>
                <a:ea typeface="Microsoft YaHei" panose="020B0503020204020204" pitchFamily="34" charset="-122"/>
                <a:cs typeface="+mn-ea"/>
                <a:sym typeface="Microsoft YaHei" panose="020B0503020204020204" pitchFamily="34" charset="-122"/>
              </a:rPr>
              <a:t>GPU</a:t>
            </a:r>
            <a:r>
              <a:rPr lang="zh-CN" altLang="en-US" sz="3600" dirty="0">
                <a:latin typeface="+mj-lt"/>
                <a:ea typeface="Microsoft YaHei" panose="020B0503020204020204" pitchFamily="34" charset="-122"/>
                <a:cs typeface="+mn-ea"/>
                <a:sym typeface="Microsoft YaHei" panose="020B0503020204020204" pitchFamily="34" charset="-122"/>
              </a:rPr>
              <a:t>、</a:t>
            </a:r>
            <a:r>
              <a:rPr lang="en-US" altLang="zh-CN" sz="3600" dirty="0">
                <a:latin typeface="+mj-lt"/>
                <a:ea typeface="Microsoft YaHei" panose="020B0503020204020204" pitchFamily="34" charset="-122"/>
                <a:cs typeface="+mn-ea"/>
                <a:sym typeface="Microsoft YaHei" panose="020B0503020204020204" pitchFamily="34" charset="-122"/>
              </a:rPr>
              <a:t>CPU</a:t>
            </a:r>
            <a:r>
              <a:rPr lang="zh-CN" altLang="en-US" sz="3600" dirty="0">
                <a:latin typeface="+mj-lt"/>
                <a:ea typeface="+mn-ea"/>
                <a:cs typeface="+mn-ea"/>
                <a:sym typeface="Microsoft YaHei" panose="020B0503020204020204" pitchFamily="34" charset="-122"/>
              </a:rPr>
              <a:t>设计比对</a:t>
            </a:r>
            <a:endParaRPr lang="zh-CN" altLang="en-US" sz="3200" dirty="0">
              <a:latin typeface="+mj-lt"/>
              <a:ea typeface="+mn-ea"/>
              <a:cs typeface="+mn-ea"/>
              <a:sym typeface="Microsoft YaHei" panose="020B0503020204020204" pitchFamily="34" charset="-122"/>
            </a:endParaRPr>
          </a:p>
        </p:txBody>
      </p:sp>
      <p:sp>
        <p:nvSpPr>
          <p:cNvPr id="5" name="文本占位符 4"/>
          <p:cNvSpPr>
            <a:spLocks noGrp="1"/>
          </p:cNvSpPr>
          <p:nvPr>
            <p:ph type="body" sz="quarter" idx="10"/>
          </p:nvPr>
        </p:nvSpPr>
        <p:spPr/>
        <p:txBody>
          <a:bodyPr/>
          <a:lstStyle/>
          <a:p>
            <a:r>
              <a:rPr lang="en-US" altLang="zh-CN" sz="2400" b="1" dirty="0">
                <a:latin typeface="Times New Roman" panose="02020603050405020304" pitchFamily="18" charset="0"/>
                <a:cs typeface="Times New Roman" panose="02020603050405020304" pitchFamily="18" charset="0"/>
              </a:rPr>
              <a:t>CPU</a:t>
            </a:r>
            <a:r>
              <a:rPr lang="zh-CN" altLang="en-US" sz="2400" b="1" dirty="0">
                <a:latin typeface="Times New Roman" panose="02020603050405020304" pitchFamily="18" charset="0"/>
                <a:cs typeface="Times New Roman" panose="02020603050405020304" pitchFamily="18" charset="0"/>
              </a:rPr>
              <a:t>需要很强通用性处理不同数据类型，同时需要逻辑判断，还会引入大量分支跳转和中断处理。</a:t>
            </a: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由专为串行处理而优化的几个核心组成</a:t>
            </a:r>
            <a:endParaRPr lang="en-US" altLang="zh-CN"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基于低延时设计</a:t>
            </a:r>
            <a:endParaRPr lang="en-US" altLang="zh-CN" dirty="0">
              <a:latin typeface="Times New Roman" panose="02020603050405020304" pitchFamily="18" charset="0"/>
              <a:cs typeface="Times New Roman" panose="02020603050405020304" pitchFamily="18" charset="0"/>
            </a:endParaRPr>
          </a:p>
          <a:p>
            <a:pPr marL="987425" lvl="2" indent="-285750">
              <a:lnSpc>
                <a:spcPct val="150000"/>
              </a:lnSpc>
            </a:pPr>
            <a:r>
              <a:rPr lang="zh-CN" altLang="en-US" sz="1800" b="1" dirty="0">
                <a:latin typeface="Times New Roman" panose="02020603050405020304" pitchFamily="18" charset="0"/>
                <a:cs typeface="Times New Roman" panose="02020603050405020304" pitchFamily="18" charset="0"/>
              </a:rPr>
              <a:t>强大的</a:t>
            </a:r>
            <a:r>
              <a:rPr lang="en-US" altLang="zh-CN" sz="1800" b="1" dirty="0">
                <a:latin typeface="Times New Roman" panose="02020603050405020304" pitchFamily="18" charset="0"/>
                <a:cs typeface="Times New Roman" panose="02020603050405020304" pitchFamily="18" charset="0"/>
              </a:rPr>
              <a:t>ALU</a:t>
            </a:r>
            <a:r>
              <a:rPr lang="zh-CN" altLang="en-US" sz="1800" b="1" dirty="0">
                <a:latin typeface="Times New Roman" panose="02020603050405020304" pitchFamily="18" charset="0"/>
                <a:cs typeface="Times New Roman" panose="02020603050405020304" pitchFamily="18" charset="0"/>
              </a:rPr>
              <a:t>单元，可在很短时钟周期完成计算</a:t>
            </a:r>
            <a:endParaRPr lang="en-US" altLang="zh-CN" sz="1800" b="1" dirty="0">
              <a:latin typeface="Times New Roman" panose="02020603050405020304" pitchFamily="18" charset="0"/>
              <a:cs typeface="Times New Roman" panose="02020603050405020304" pitchFamily="18" charset="0"/>
            </a:endParaRPr>
          </a:p>
          <a:p>
            <a:pPr marL="987425" lvl="2" indent="-285750">
              <a:lnSpc>
                <a:spcPct val="150000"/>
              </a:lnSpc>
            </a:pPr>
            <a:r>
              <a:rPr lang="zh-CN" altLang="en-US" sz="1800" b="1" dirty="0">
                <a:latin typeface="Times New Roman" panose="02020603050405020304" pitchFamily="18" charset="0"/>
                <a:cs typeface="Times New Roman" panose="02020603050405020304" pitchFamily="18" charset="0"/>
              </a:rPr>
              <a:t>大量缓存降低延时</a:t>
            </a:r>
            <a:endParaRPr lang="en-US" altLang="zh-CN" sz="1800" b="1" dirty="0">
              <a:latin typeface="Times New Roman" panose="02020603050405020304" pitchFamily="18" charset="0"/>
              <a:cs typeface="Times New Roman" panose="02020603050405020304" pitchFamily="18" charset="0"/>
            </a:endParaRPr>
          </a:p>
          <a:p>
            <a:pPr marL="987425" lvl="2" indent="-285750">
              <a:lnSpc>
                <a:spcPct val="150000"/>
              </a:lnSpc>
            </a:pPr>
            <a:r>
              <a:rPr lang="zh-CN" altLang="en-US" sz="1800" b="1" dirty="0">
                <a:latin typeface="Times New Roman" panose="02020603050405020304" pitchFamily="18" charset="0"/>
                <a:cs typeface="Times New Roman" panose="02020603050405020304" pitchFamily="18" charset="0"/>
              </a:rPr>
              <a:t>高时钟频率</a:t>
            </a:r>
            <a:endParaRPr lang="en-US" altLang="zh-CN" sz="1800" b="1" dirty="0">
              <a:latin typeface="Times New Roman" panose="02020603050405020304" pitchFamily="18" charset="0"/>
              <a:cs typeface="Times New Roman" panose="02020603050405020304" pitchFamily="18" charset="0"/>
            </a:endParaRPr>
          </a:p>
          <a:p>
            <a:pPr marL="987425" lvl="2" indent="-285750">
              <a:lnSpc>
                <a:spcPct val="150000"/>
              </a:lnSpc>
            </a:pPr>
            <a:r>
              <a:rPr lang="zh-CN" altLang="en-US" sz="1800" b="1" dirty="0">
                <a:latin typeface="Times New Roman" panose="02020603050405020304" pitchFamily="18" charset="0"/>
                <a:cs typeface="Times New Roman" panose="02020603050405020304" pitchFamily="18" charset="0"/>
              </a:rPr>
              <a:t>复杂逻辑控制单元，多分支程序可通过分支预测能力降低时延</a:t>
            </a:r>
            <a:endParaRPr lang="en-US" altLang="zh-CN" sz="1800" b="1" dirty="0">
              <a:latin typeface="Times New Roman" panose="02020603050405020304" pitchFamily="18" charset="0"/>
              <a:cs typeface="Times New Roman" panose="02020603050405020304" pitchFamily="18" charset="0"/>
            </a:endParaRPr>
          </a:p>
          <a:p>
            <a:pPr marL="987425" lvl="2" indent="-285750">
              <a:lnSpc>
                <a:spcPct val="150000"/>
              </a:lnSpc>
            </a:pPr>
            <a:r>
              <a:rPr lang="zh-CN" altLang="en-US" sz="1800" b="1" dirty="0">
                <a:latin typeface="Times New Roman" panose="02020603050405020304" pitchFamily="18" charset="0"/>
                <a:cs typeface="Times New Roman" panose="02020603050405020304" pitchFamily="18" charset="0"/>
              </a:rPr>
              <a:t>对于依赖之前指令结果的部分指令，逻辑单元决定指令在</a:t>
            </a:r>
            <a:r>
              <a:rPr lang="en-US" altLang="zh-CN" sz="1800" b="1" dirty="0">
                <a:latin typeface="Times New Roman" panose="02020603050405020304" pitchFamily="18" charset="0"/>
                <a:cs typeface="Times New Roman" panose="02020603050405020304" pitchFamily="18" charset="0"/>
              </a:rPr>
              <a:t>pipeline</a:t>
            </a:r>
            <a:r>
              <a:rPr lang="zh-CN" altLang="en-US" sz="1800" b="1" dirty="0">
                <a:latin typeface="Times New Roman" panose="02020603050405020304" pitchFamily="18" charset="0"/>
                <a:cs typeface="Times New Roman" panose="02020603050405020304" pitchFamily="18" charset="0"/>
              </a:rPr>
              <a:t>中的位置实现数据快速转发</a:t>
            </a:r>
            <a:endParaRPr lang="en-US" altLang="zh-CN" sz="1800" b="1"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擅长逻辑控制、串行运算</a:t>
            </a:r>
            <a:endParaRPr lang="en-US" altLang="zh-C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304341" y="2060848"/>
            <a:ext cx="3746924" cy="2652820"/>
          </a:xfrm>
          <a:prstGeom prst="rect">
            <a:avLst/>
          </a:prstGeom>
        </p:spPr>
      </p:pic>
    </p:spTree>
    <p:extLst>
      <p:ext uri="{BB962C8B-B14F-4D97-AF65-F5344CB8AC3E}">
        <p14:creationId xmlns:p14="http://schemas.microsoft.com/office/powerpoint/2010/main" val="2478965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latin typeface="+mj-lt"/>
                <a:ea typeface="+mj-ea"/>
                <a:cs typeface="+mn-ea"/>
                <a:sym typeface="Microsoft YaHei" panose="020B0503020204020204" pitchFamily="34" charset="-122"/>
              </a:rPr>
              <a:t>AI</a:t>
            </a:r>
            <a:r>
              <a:rPr lang="zh-CN" altLang="en-US" sz="3600" dirty="0">
                <a:latin typeface="+mj-lt"/>
                <a:ea typeface="+mj-ea"/>
                <a:cs typeface="+mn-ea"/>
                <a:sym typeface="Microsoft YaHei" panose="020B0503020204020204" pitchFamily="34" charset="-122"/>
              </a:rPr>
              <a:t>芯片现状 </a:t>
            </a:r>
            <a:r>
              <a:rPr lang="en-US" altLang="zh-CN" sz="3600" dirty="0">
                <a:latin typeface="+mj-lt"/>
                <a:ea typeface="+mj-ea"/>
                <a:cs typeface="+mn-ea"/>
                <a:sym typeface="Microsoft YaHei" panose="020B0503020204020204" pitchFamily="34" charset="-122"/>
              </a:rPr>
              <a:t>— TPU</a:t>
            </a:r>
            <a:endParaRPr lang="zh-CN" altLang="en-US" sz="3200" dirty="0">
              <a:latin typeface="+mj-lt"/>
              <a:ea typeface="+mj-ea"/>
              <a:cs typeface="+mn-ea"/>
              <a:sym typeface="Microsoft YaHei" panose="020B0503020204020204" pitchFamily="34" charset="-122"/>
            </a:endParaRPr>
          </a:p>
        </p:txBody>
      </p:sp>
      <p:sp>
        <p:nvSpPr>
          <p:cNvPr id="5" name="文本占位符 4"/>
          <p:cNvSpPr>
            <a:spLocks noGrp="1"/>
          </p:cNvSpPr>
          <p:nvPr>
            <p:ph type="body" sz="quarter" idx="10"/>
          </p:nvPr>
        </p:nvSpPr>
        <p:spPr/>
        <p:txBody>
          <a:bodyPr/>
          <a:lstStyle/>
          <a:p>
            <a:r>
              <a:rPr lang="en-US" altLang="zh-CN" sz="2400" b="1" dirty="0">
                <a:latin typeface="Times New Roman" panose="02020603050405020304" pitchFamily="18" charset="0"/>
                <a:cs typeface="Times New Roman" panose="02020603050405020304" pitchFamily="18" charset="0"/>
              </a:rPr>
              <a:t>TPU(Tensor Processing Unit)</a:t>
            </a:r>
            <a:endParaRPr lang="zh-CN" altLang="en-US" sz="2400" b="1"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谷歌从</a:t>
            </a:r>
            <a:r>
              <a:rPr lang="en-US" altLang="zh-CN" dirty="0">
                <a:latin typeface="Times New Roman" panose="02020603050405020304" pitchFamily="18" charset="0"/>
                <a:cs typeface="Times New Roman" panose="02020603050405020304" pitchFamily="18" charset="0"/>
              </a:rPr>
              <a:t>2006</a:t>
            </a:r>
            <a:r>
              <a:rPr lang="zh-CN" altLang="en-US" dirty="0">
                <a:latin typeface="Times New Roman" panose="02020603050405020304" pitchFamily="18" charset="0"/>
                <a:cs typeface="Times New Roman" panose="02020603050405020304" pitchFamily="18" charset="0"/>
              </a:rPr>
              <a:t>年起致力于将专用集成电路</a:t>
            </a:r>
            <a:r>
              <a:rPr lang="en-US" altLang="zh-CN" dirty="0">
                <a:latin typeface="Times New Roman" panose="02020603050405020304" pitchFamily="18" charset="0"/>
                <a:cs typeface="Times New Roman" panose="02020603050405020304" pitchFamily="18" charset="0"/>
              </a:rPr>
              <a:t>ASIC</a:t>
            </a:r>
            <a:r>
              <a:rPr lang="zh-CN" altLang="en-US" dirty="0">
                <a:latin typeface="Times New Roman" panose="02020603050405020304" pitchFamily="18" charset="0"/>
                <a:cs typeface="Times New Roman" panose="02020603050405020304" pitchFamily="18" charset="0"/>
              </a:rPr>
              <a:t>的设计理念应用到神经网络领域，发布了支撑深度学习开源框架</a:t>
            </a:r>
            <a:r>
              <a:rPr lang="en-US" altLang="zh-CN" dirty="0" err="1">
                <a:latin typeface="Times New Roman" panose="02020603050405020304" pitchFamily="18" charset="0"/>
                <a:cs typeface="Times New Roman" panose="02020603050405020304" pitchFamily="18" charset="0"/>
              </a:rPr>
              <a:t>TensorFlow</a:t>
            </a:r>
            <a:r>
              <a:rPr lang="zh-CN" altLang="en-US" dirty="0">
                <a:latin typeface="Times New Roman" panose="02020603050405020304" pitchFamily="18" charset="0"/>
                <a:cs typeface="Times New Roman" panose="02020603050405020304" pitchFamily="18" charset="0"/>
              </a:rPr>
              <a:t>的人工智能定制芯片</a:t>
            </a:r>
            <a:r>
              <a:rPr lang="en-US" altLang="zh-CN" dirty="0">
                <a:latin typeface="Times New Roman" panose="02020603050405020304" pitchFamily="18" charset="0"/>
                <a:cs typeface="Times New Roman" panose="02020603050405020304" pitchFamily="18" charset="0"/>
              </a:rPr>
              <a:t>TPU(Tensor Processing Unit)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dirty="0">
                <a:latin typeface="Times New Roman" panose="02020603050405020304" pitchFamily="18" charset="0"/>
                <a:cs typeface="Times New Roman" panose="02020603050405020304" pitchFamily="18" charset="0"/>
              </a:rPr>
              <a:t>利用大规模脉动阵列结合大容量片上存储来高效加速深度神经网络中最为常见的卷积运算：</a:t>
            </a:r>
            <a:endParaRPr lang="en-US" altLang="zh-CN" dirty="0">
              <a:latin typeface="Times New Roman" panose="02020603050405020304" pitchFamily="18" charset="0"/>
              <a:cs typeface="Times New Roman" panose="02020603050405020304" pitchFamily="18" charset="0"/>
            </a:endParaRPr>
          </a:p>
          <a:p>
            <a:pPr marL="987425" lvl="2" indent="-285750">
              <a:lnSpc>
                <a:spcPct val="150000"/>
              </a:lnSpc>
            </a:pPr>
            <a:r>
              <a:rPr lang="zh-CN" altLang="en-US" dirty="0">
                <a:latin typeface="Times New Roman" panose="02020603050405020304" pitchFamily="18" charset="0"/>
                <a:cs typeface="Times New Roman" panose="02020603050405020304" pitchFamily="18" charset="0"/>
              </a:rPr>
              <a:t>脉动阵列可用来优化矩阵乘法和卷积运算，以达到提供更高算力和更低能耗的作用。</a:t>
            </a:r>
            <a:endParaRPr lang="en-US" altLang="zh-C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4595634" y="4747674"/>
            <a:ext cx="3219450" cy="1981200"/>
          </a:xfrm>
          <a:prstGeom prst="rect">
            <a:avLst/>
          </a:prstGeom>
        </p:spPr>
      </p:pic>
    </p:spTree>
    <p:extLst>
      <p:ext uri="{BB962C8B-B14F-4D97-AF65-F5344CB8AC3E}">
        <p14:creationId xmlns:p14="http://schemas.microsoft.com/office/powerpoint/2010/main" val="3470279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b="1" dirty="0"/>
              <a:t>计算机组成与结构</a:t>
            </a:r>
            <a:endParaRPr lang="en-US" altLang="zh-CN" b="1" dirty="0"/>
          </a:p>
          <a:p>
            <a:pPr lvl="1"/>
            <a:r>
              <a:rPr lang="en-US" altLang="zh-CN" dirty="0"/>
              <a:t>ARM</a:t>
            </a:r>
            <a:r>
              <a:rPr lang="zh-CN" altLang="en-US" dirty="0"/>
              <a:t>处理器体系结构</a:t>
            </a:r>
            <a:endParaRPr lang="en-US" altLang="zh-CN" dirty="0"/>
          </a:p>
          <a:p>
            <a:pPr lvl="1"/>
            <a:r>
              <a:rPr lang="zh-CN" altLang="en-US" dirty="0"/>
              <a:t>鲲鹏系列处理器</a:t>
            </a:r>
            <a:endParaRPr lang="en-US" altLang="zh-CN" dirty="0"/>
          </a:p>
          <a:p>
            <a:r>
              <a:rPr lang="zh-CN" altLang="en-US" b="1" dirty="0"/>
              <a:t>智能芯片原理</a:t>
            </a:r>
            <a:endParaRPr lang="en-US" altLang="zh-CN" b="1" dirty="0"/>
          </a:p>
          <a:p>
            <a:pPr lvl="1"/>
            <a:r>
              <a:rPr lang="zh-CN" altLang="en-US" dirty="0"/>
              <a:t>智能芯片发展及现状</a:t>
            </a:r>
            <a:endParaRPr lang="en-US" altLang="zh-CN" dirty="0"/>
          </a:p>
          <a:p>
            <a:pPr lvl="1"/>
            <a:r>
              <a:rPr lang="zh-CN" altLang="en-US" dirty="0">
                <a:solidFill>
                  <a:srgbClr val="FF0000"/>
                </a:solidFill>
              </a:rPr>
              <a:t>昇腾芯片架构</a:t>
            </a:r>
            <a:endParaRPr lang="en-US" altLang="zh-CN" dirty="0">
              <a:solidFill>
                <a:srgbClr val="FF0000"/>
              </a:solidFill>
            </a:endParaRPr>
          </a:p>
        </p:txBody>
      </p:sp>
    </p:spTree>
    <p:extLst>
      <p:ext uri="{BB962C8B-B14F-4D97-AF65-F5344CB8AC3E}">
        <p14:creationId xmlns:p14="http://schemas.microsoft.com/office/powerpoint/2010/main" val="491232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latin typeface="+mj-lt"/>
                <a:ea typeface="+mj-ea"/>
                <a:cs typeface="+mn-ea"/>
                <a:sym typeface="Microsoft YaHei" panose="020B0503020204020204" pitchFamily="34" charset="-122"/>
              </a:rPr>
              <a:t>昇腾（</a:t>
            </a:r>
            <a:r>
              <a:rPr lang="en-US" altLang="zh-CN" sz="3600" dirty="0">
                <a:latin typeface="+mj-lt"/>
                <a:ea typeface="+mj-ea"/>
                <a:cs typeface="+mn-ea"/>
                <a:sym typeface="Microsoft YaHei" panose="020B0503020204020204" pitchFamily="34" charset="-122"/>
              </a:rPr>
              <a:t>Ascend</a:t>
            </a:r>
            <a:r>
              <a:rPr lang="zh-CN" altLang="en-US" sz="3600" dirty="0">
                <a:latin typeface="+mj-lt"/>
                <a:ea typeface="+mj-ea"/>
                <a:cs typeface="+mn-ea"/>
                <a:sym typeface="Microsoft YaHei" panose="020B0503020204020204" pitchFamily="34" charset="-122"/>
              </a:rPr>
              <a:t>）</a:t>
            </a:r>
            <a:r>
              <a:rPr lang="en-US" altLang="zh-CN" sz="3600" dirty="0">
                <a:latin typeface="+mj-lt"/>
                <a:ea typeface="+mj-ea"/>
                <a:cs typeface="+mn-ea"/>
                <a:sym typeface="Microsoft YaHei" panose="020B0503020204020204" pitchFamily="34" charset="-122"/>
              </a:rPr>
              <a:t>AI</a:t>
            </a:r>
            <a:r>
              <a:rPr lang="zh-CN" altLang="en-US" sz="3600" dirty="0">
                <a:latin typeface="+mj-lt"/>
                <a:ea typeface="+mj-ea"/>
                <a:cs typeface="+mn-ea"/>
                <a:sym typeface="Microsoft YaHei" panose="020B0503020204020204" pitchFamily="34" charset="-122"/>
              </a:rPr>
              <a:t>处理器</a:t>
            </a:r>
          </a:p>
        </p:txBody>
      </p:sp>
      <p:sp>
        <p:nvSpPr>
          <p:cNvPr id="3" name="文本占位符 2"/>
          <p:cNvSpPr>
            <a:spLocks noGrp="1"/>
          </p:cNvSpPr>
          <p:nvPr>
            <p:ph type="body" sz="quarter" idx="10"/>
          </p:nvPr>
        </p:nvSpPr>
        <p:spPr/>
        <p:txBody>
          <a:bodyPr/>
          <a:lstStyle/>
          <a:p>
            <a:r>
              <a:rPr lang="en-US" altLang="zh-CN" sz="2000" b="1" dirty="0">
                <a:latin typeface="Times New Roman" panose="02020603050405020304" pitchFamily="18" charset="0"/>
                <a:cs typeface="Times New Roman" panose="02020603050405020304" pitchFamily="18" charset="0"/>
              </a:rPr>
              <a:t>NPU</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Neural-Network Processing Units</a:t>
            </a:r>
            <a:r>
              <a:rPr lang="zh-CN" altLang="en-US" sz="2000" b="1" dirty="0">
                <a:latin typeface="Times New Roman" panose="02020603050405020304" pitchFamily="18" charset="0"/>
                <a:cs typeface="Times New Roman" panose="02020603050405020304" pitchFamily="18" charset="0"/>
              </a:rPr>
              <a:t>，神经网络处理器）：</a:t>
            </a:r>
            <a:r>
              <a:rPr lang="zh-CN" altLang="en-US" sz="2000" dirty="0">
                <a:latin typeface="Times New Roman" panose="02020603050405020304" pitchFamily="18" charset="0"/>
                <a:cs typeface="Times New Roman" panose="02020603050405020304" pitchFamily="18" charset="0"/>
              </a:rPr>
              <a:t>在电路层模拟人类神经元和突触，并且用深度学习指令集直接处理大规模的神经元和突触，一条指令完成一组神经元的处理。</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NPU</a:t>
            </a:r>
            <a:r>
              <a:rPr lang="zh-CN" altLang="en-US" sz="2000" dirty="0">
                <a:latin typeface="Times New Roman" panose="02020603050405020304" pitchFamily="18" charset="0"/>
                <a:cs typeface="Times New Roman" panose="02020603050405020304" pitchFamily="18" charset="0"/>
              </a:rPr>
              <a:t>的典型代表 </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华为昇腾</a:t>
            </a:r>
            <a:r>
              <a:rPr lang="en-US" altLang="zh-CN" sz="2000" b="1" dirty="0">
                <a:latin typeface="Times New Roman" panose="02020603050405020304" pitchFamily="18" charset="0"/>
                <a:cs typeface="Times New Roman" panose="02020603050405020304" pitchFamily="18" charset="0"/>
              </a:rPr>
              <a:t>AI</a:t>
            </a:r>
            <a:r>
              <a:rPr lang="zh-CN" altLang="en-US" sz="2000" b="1" dirty="0">
                <a:latin typeface="Times New Roman" panose="02020603050405020304" pitchFamily="18" charset="0"/>
                <a:cs typeface="Times New Roman" panose="02020603050405020304" pitchFamily="18" charset="0"/>
              </a:rPr>
              <a:t>芯片（</a:t>
            </a:r>
            <a:r>
              <a:rPr lang="en-US" altLang="zh-CN" sz="2000" b="1" dirty="0">
                <a:latin typeface="Times New Roman" panose="02020603050405020304" pitchFamily="18" charset="0"/>
                <a:cs typeface="Times New Roman" panose="02020603050405020304" pitchFamily="18" charset="0"/>
              </a:rPr>
              <a:t>Ascend</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IBM</a:t>
            </a:r>
            <a:r>
              <a:rPr lang="zh-CN" altLang="en-US" sz="2000" b="1" dirty="0">
                <a:latin typeface="Times New Roman" panose="02020603050405020304" pitchFamily="18" charset="0"/>
                <a:cs typeface="Times New Roman" panose="02020603050405020304" pitchFamily="18" charset="0"/>
              </a:rPr>
              <a:t>的</a:t>
            </a:r>
            <a:r>
              <a:rPr lang="en-US" altLang="zh-CN" sz="2000" b="1" dirty="0" err="1">
                <a:latin typeface="Times New Roman" panose="02020603050405020304" pitchFamily="18" charset="0"/>
                <a:cs typeface="Times New Roman" panose="02020603050405020304" pitchFamily="18" charset="0"/>
              </a:rPr>
              <a:t>TrueNorth</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grpSp>
        <p:nvGrpSpPr>
          <p:cNvPr id="5" name="组合 4"/>
          <p:cNvGrpSpPr/>
          <p:nvPr/>
        </p:nvGrpSpPr>
        <p:grpSpPr>
          <a:xfrm>
            <a:off x="1679547" y="3070738"/>
            <a:ext cx="3287826" cy="3080181"/>
            <a:chOff x="1775881" y="2740885"/>
            <a:chExt cx="4325594" cy="4168087"/>
          </a:xfrm>
        </p:grpSpPr>
        <p:grpSp>
          <p:nvGrpSpPr>
            <p:cNvPr id="6" name="成组"/>
            <p:cNvGrpSpPr/>
            <p:nvPr/>
          </p:nvGrpSpPr>
          <p:grpSpPr>
            <a:xfrm>
              <a:off x="1873264" y="2740885"/>
              <a:ext cx="1596160" cy="1311004"/>
              <a:chOff x="242839" y="51990"/>
              <a:chExt cx="4509131" cy="3772780"/>
            </a:xfrm>
          </p:grpSpPr>
          <p:grpSp>
            <p:nvGrpSpPr>
              <p:cNvPr id="8" name="成组"/>
              <p:cNvGrpSpPr/>
              <p:nvPr/>
            </p:nvGrpSpPr>
            <p:grpSpPr>
              <a:xfrm>
                <a:off x="242839" y="51990"/>
                <a:ext cx="4509131" cy="3772314"/>
                <a:chOff x="206771" y="51990"/>
                <a:chExt cx="4509129" cy="3772312"/>
              </a:xfrm>
            </p:grpSpPr>
            <p:pic>
              <p:nvPicPr>
                <p:cNvPr id="13" name="图片 21" descr="图片 21"/>
                <p:cNvPicPr>
                  <a:picLocks noChangeAspect="1"/>
                </p:cNvPicPr>
                <p:nvPr/>
              </p:nvPicPr>
              <p:blipFill>
                <a:blip r:embed="rId3"/>
                <a:srcRect l="25744" t="20102" r="29763" b="14024"/>
                <a:stretch>
                  <a:fillRect/>
                </a:stretch>
              </p:blipFill>
              <p:spPr>
                <a:xfrm>
                  <a:off x="217323"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14" name="图片 21" descr="图片 21"/>
                <p:cNvPicPr>
                  <a:picLocks noChangeAspect="1"/>
                </p:cNvPicPr>
                <p:nvPr/>
              </p:nvPicPr>
              <p:blipFill>
                <a:blip r:embed="rId3"/>
                <a:srcRect l="25744" t="20102" r="29763" b="14024"/>
                <a:stretch>
                  <a:fillRect/>
                </a:stretch>
              </p:blipFill>
              <p:spPr>
                <a:xfrm>
                  <a:off x="206771"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15" name="图片 21" descr="图片 21"/>
                <p:cNvPicPr>
                  <a:picLocks noChangeAspect="1"/>
                </p:cNvPicPr>
                <p:nvPr/>
              </p:nvPicPr>
              <p:blipFill>
                <a:blip r:embed="rId3"/>
                <a:srcRect l="25744" t="20102" r="29763" b="14024"/>
                <a:stretch>
                  <a:fillRect/>
                </a:stretch>
              </p:blipFill>
              <p:spPr>
                <a:xfrm>
                  <a:off x="206771" y="81772"/>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grpSp>
          <p:grpSp>
            <p:nvGrpSpPr>
              <p:cNvPr id="9" name="成组"/>
              <p:cNvGrpSpPr/>
              <p:nvPr/>
            </p:nvGrpSpPr>
            <p:grpSpPr>
              <a:xfrm>
                <a:off x="251790" y="597930"/>
                <a:ext cx="3198128" cy="3226840"/>
                <a:chOff x="0" y="0"/>
                <a:chExt cx="3198126" cy="3226838"/>
              </a:xfrm>
            </p:grpSpPr>
            <p:sp>
              <p:nvSpPr>
                <p:cNvPr id="10" name="矩形"/>
                <p:cNvSpPr/>
                <p:nvPr/>
              </p:nvSpPr>
              <p:spPr>
                <a:xfrm>
                  <a:off x="0"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sp>
              <p:nvSpPr>
                <p:cNvPr id="11" name="矩形"/>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pic>
              <p:nvPicPr>
                <p:cNvPr id="12" name="image12.png" descr="image12.png"/>
                <p:cNvPicPr>
                  <a:picLocks noChangeAspect="1"/>
                </p:cNvPicPr>
                <p:nvPr/>
              </p:nvPicPr>
              <p:blipFill>
                <a:blip r:embed="rId4"/>
                <a:srcRect l="6085" r="6085"/>
                <a:stretch>
                  <a:fillRect/>
                </a:stretch>
              </p:blipFill>
              <p:spPr>
                <a:xfrm>
                  <a:off x="747527" y="881258"/>
                  <a:ext cx="1929322" cy="1464464"/>
                </a:xfrm>
                <a:prstGeom prst="rect">
                  <a:avLst/>
                </a:prstGeom>
                <a:ln w="3175" cap="flat">
                  <a:noFill/>
                  <a:miter lim="400000"/>
                </a:ln>
                <a:effectLst/>
              </p:spPr>
            </p:pic>
          </p:grpSp>
        </p:grpSp>
        <p:sp>
          <p:nvSpPr>
            <p:cNvPr id="7" name="文本框 11"/>
            <p:cNvSpPr txBox="1"/>
            <p:nvPr/>
          </p:nvSpPr>
          <p:spPr>
            <a:xfrm>
              <a:off x="1775881" y="4285136"/>
              <a:ext cx="4325594" cy="2623836"/>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lnSpc>
                  <a:spcPct val="125000"/>
                </a:lnSpc>
                <a:buFont typeface="Wingdings" panose="05000000000000000000" pitchFamily="2" charset="2"/>
                <a:buChar char="l"/>
              </a:pPr>
              <a:r>
                <a:rPr lang="en-US" altLang="zh-CN" sz="1200" dirty="0">
                  <a:solidFill>
                    <a:prstClr val="black"/>
                  </a:solidFill>
                  <a:ea typeface="方正兰亭黑简体" panose="02000000000000000000" pitchFamily="2" charset="-122"/>
                </a:rPr>
                <a:t>Ascend 310</a:t>
              </a:r>
            </a:p>
            <a:p>
              <a:pPr marL="285693" indent="-285693">
                <a:lnSpc>
                  <a:spcPct val="125000"/>
                </a:lnSpc>
                <a:buFont typeface="Wingdings" panose="05000000000000000000" pitchFamily="2" charset="2"/>
                <a:buChar char="l"/>
              </a:pPr>
              <a:r>
                <a:rPr lang="zh-CN" altLang="en-US" sz="1200" dirty="0">
                  <a:solidFill>
                    <a:prstClr val="black"/>
                  </a:solidFill>
                  <a:ea typeface="方正兰亭黑简体" panose="02000000000000000000" pitchFamily="2" charset="-122"/>
                </a:rPr>
                <a:t>架构</a:t>
              </a:r>
              <a:r>
                <a:rPr lang="en-US" altLang="zh-CN" sz="1200" dirty="0">
                  <a:solidFill>
                    <a:prstClr val="black"/>
                  </a:solidFill>
                  <a:ea typeface="方正兰亭黑简体" panose="02000000000000000000" pitchFamily="2" charset="-122"/>
                </a:rPr>
                <a:t>: </a:t>
              </a:r>
              <a:r>
                <a:rPr lang="zh-CN" altLang="en-US" sz="1200" dirty="0">
                  <a:solidFill>
                    <a:prstClr val="black"/>
                  </a:solidFill>
                  <a:ea typeface="方正兰亭黑简体" panose="02000000000000000000" pitchFamily="2" charset="-122"/>
                </a:rPr>
                <a:t>达芬奇</a:t>
              </a:r>
              <a:endParaRPr lang="en-US" altLang="zh-CN" sz="1200" dirty="0">
                <a:solidFill>
                  <a:prstClr val="black"/>
                </a:solidFill>
                <a:ea typeface="方正兰亭黑简体" panose="02000000000000000000" pitchFamily="2" charset="-122"/>
              </a:endParaRPr>
            </a:p>
            <a:p>
              <a:pPr marL="285693" indent="-285693">
                <a:lnSpc>
                  <a:spcPct val="125000"/>
                </a:lnSpc>
                <a:buFont typeface="Wingdings" panose="05000000000000000000" pitchFamily="2" charset="2"/>
                <a:buChar char="l"/>
              </a:pPr>
              <a:r>
                <a:rPr lang="zh-CN" altLang="en-US" sz="1200" dirty="0">
                  <a:solidFill>
                    <a:srgbClr val="C00000"/>
                  </a:solidFill>
                  <a:ea typeface="方正兰亭黑简体" panose="02000000000000000000" pitchFamily="2" charset="-122"/>
                </a:rPr>
                <a:t>半精度</a:t>
              </a:r>
              <a:r>
                <a:rPr lang="en-US" altLang="zh-CN" sz="1200" dirty="0">
                  <a:solidFill>
                    <a:srgbClr val="C00000"/>
                  </a:solidFill>
                  <a:ea typeface="方正兰亭黑简体" panose="02000000000000000000" pitchFamily="2" charset="-122"/>
                </a:rPr>
                <a:t> (FP16): 8 Tera-FLOPS</a:t>
              </a:r>
            </a:p>
            <a:p>
              <a:pPr marL="285693" indent="-285693">
                <a:lnSpc>
                  <a:spcPct val="125000"/>
                </a:lnSpc>
                <a:buFont typeface="Wingdings" panose="05000000000000000000" pitchFamily="2" charset="2"/>
                <a:buChar char="l"/>
              </a:pPr>
              <a:r>
                <a:rPr lang="zh-CN" altLang="en-US" sz="1200" dirty="0">
                  <a:solidFill>
                    <a:srgbClr val="C00000"/>
                  </a:solidFill>
                  <a:ea typeface="方正兰亭黑简体" panose="02000000000000000000" pitchFamily="2" charset="-122"/>
                </a:rPr>
                <a:t>整数精度</a:t>
              </a:r>
              <a:r>
                <a:rPr lang="en-US" altLang="zh-CN" sz="1200" dirty="0">
                  <a:solidFill>
                    <a:srgbClr val="C00000"/>
                  </a:solidFill>
                  <a:ea typeface="方正兰亭黑简体" panose="02000000000000000000" pitchFamily="2" charset="-122"/>
                </a:rPr>
                <a:t> (INT8) : 16 Tera-OPS</a:t>
              </a:r>
            </a:p>
            <a:p>
              <a:pPr marL="285693" indent="-285693">
                <a:lnSpc>
                  <a:spcPct val="125000"/>
                </a:lnSpc>
                <a:buFont typeface="Wingdings" panose="05000000000000000000" pitchFamily="2" charset="2"/>
                <a:buChar char="l"/>
              </a:pPr>
              <a:r>
                <a:rPr lang="en-US" altLang="zh-CN" sz="1200" dirty="0">
                  <a:solidFill>
                    <a:srgbClr val="C00000"/>
                  </a:solidFill>
                  <a:ea typeface="方正兰亭黑简体" panose="02000000000000000000" pitchFamily="2" charset="-122"/>
                </a:rPr>
                <a:t>16 </a:t>
              </a:r>
              <a:r>
                <a:rPr lang="zh-CN" altLang="en-US" sz="1200" dirty="0">
                  <a:solidFill>
                    <a:srgbClr val="C00000"/>
                  </a:solidFill>
                  <a:ea typeface="方正兰亭黑简体" panose="02000000000000000000" pitchFamily="2" charset="-122"/>
                </a:rPr>
                <a:t>通道</a:t>
              </a:r>
              <a:r>
                <a:rPr lang="en-US" altLang="zh-CN" sz="1200" dirty="0">
                  <a:solidFill>
                    <a:srgbClr val="C00000"/>
                  </a:solidFill>
                  <a:ea typeface="方正兰亭黑简体" panose="02000000000000000000" pitchFamily="2" charset="-122"/>
                </a:rPr>
                <a:t> </a:t>
              </a:r>
              <a:r>
                <a:rPr lang="zh-CN" altLang="en-US" sz="1200" dirty="0">
                  <a:solidFill>
                    <a:srgbClr val="C00000"/>
                  </a:solidFill>
                  <a:ea typeface="方正兰亭黑简体" panose="02000000000000000000" pitchFamily="2" charset="-122"/>
                </a:rPr>
                <a:t>全高清</a:t>
              </a:r>
              <a:r>
                <a:rPr lang="en-US" altLang="zh-CN" sz="1200" dirty="0">
                  <a:solidFill>
                    <a:srgbClr val="C00000"/>
                  </a:solidFill>
                  <a:ea typeface="方正兰亭黑简体" panose="02000000000000000000" pitchFamily="2" charset="-122"/>
                </a:rPr>
                <a:t> </a:t>
              </a:r>
              <a:r>
                <a:rPr lang="zh-CN" altLang="en-US" sz="1200" dirty="0">
                  <a:solidFill>
                    <a:srgbClr val="C00000"/>
                  </a:solidFill>
                  <a:ea typeface="方正兰亭黑简体" panose="02000000000000000000" pitchFamily="2" charset="-122"/>
                </a:rPr>
                <a:t>视频解码器</a:t>
              </a:r>
              <a:r>
                <a:rPr lang="en-US" altLang="zh-CN" sz="1200" dirty="0">
                  <a:solidFill>
                    <a:srgbClr val="C00000"/>
                  </a:solidFill>
                  <a:ea typeface="方正兰亭黑简体" panose="02000000000000000000" pitchFamily="2" charset="-122"/>
                </a:rPr>
                <a:t> – H.264/265; </a:t>
              </a:r>
            </a:p>
            <a:p>
              <a:pPr marL="285693" indent="-285693">
                <a:lnSpc>
                  <a:spcPct val="125000"/>
                </a:lnSpc>
                <a:buFont typeface="Wingdings" panose="05000000000000000000" pitchFamily="2" charset="2"/>
                <a:buChar char="l"/>
              </a:pPr>
              <a:r>
                <a:rPr lang="en-US" altLang="zh-CN" sz="1200" dirty="0">
                  <a:solidFill>
                    <a:prstClr val="black"/>
                  </a:solidFill>
                  <a:ea typeface="方正兰亭黑简体" panose="02000000000000000000" pitchFamily="2" charset="-122"/>
                </a:rPr>
                <a:t>1 </a:t>
              </a:r>
              <a:r>
                <a:rPr lang="zh-CN" altLang="en-US" sz="1200" dirty="0">
                  <a:solidFill>
                    <a:prstClr val="black"/>
                  </a:solidFill>
                  <a:ea typeface="方正兰亭黑简体" panose="02000000000000000000" pitchFamily="2" charset="-122"/>
                </a:rPr>
                <a:t>通道</a:t>
              </a:r>
              <a:r>
                <a:rPr lang="en-US" altLang="zh-CN" sz="1200" dirty="0">
                  <a:solidFill>
                    <a:prstClr val="black"/>
                  </a:solidFill>
                  <a:ea typeface="方正兰亭黑简体" panose="02000000000000000000" pitchFamily="2" charset="-122"/>
                </a:rPr>
                <a:t> </a:t>
              </a:r>
              <a:r>
                <a:rPr lang="zh-CN" altLang="en-US" sz="1200" dirty="0">
                  <a:solidFill>
                    <a:prstClr val="black"/>
                  </a:solidFill>
                  <a:ea typeface="方正兰亭黑简体" panose="02000000000000000000" pitchFamily="2" charset="-122"/>
                </a:rPr>
                <a:t>全高清</a:t>
              </a:r>
              <a:r>
                <a:rPr lang="en-US" altLang="zh-CN" sz="1200" dirty="0">
                  <a:solidFill>
                    <a:prstClr val="black"/>
                  </a:solidFill>
                  <a:ea typeface="方正兰亭黑简体" panose="02000000000000000000" pitchFamily="2" charset="-122"/>
                </a:rPr>
                <a:t> </a:t>
              </a:r>
              <a:r>
                <a:rPr lang="zh-CN" altLang="en-US" sz="1200" dirty="0">
                  <a:solidFill>
                    <a:prstClr val="black"/>
                  </a:solidFill>
                  <a:ea typeface="方正兰亭黑简体" panose="02000000000000000000" pitchFamily="2" charset="-122"/>
                </a:rPr>
                <a:t>视频编码器</a:t>
              </a:r>
              <a:r>
                <a:rPr lang="en-US" altLang="zh-CN" sz="1200" dirty="0">
                  <a:solidFill>
                    <a:prstClr val="black"/>
                  </a:solidFill>
                  <a:ea typeface="方正兰亭黑简体" panose="02000000000000000000" pitchFamily="2" charset="-122"/>
                </a:rPr>
                <a:t> – H.264/265;</a:t>
              </a:r>
            </a:p>
            <a:p>
              <a:pPr marL="285693" indent="-285693">
                <a:lnSpc>
                  <a:spcPct val="125000"/>
                </a:lnSpc>
                <a:buFont typeface="Wingdings" panose="05000000000000000000" pitchFamily="2" charset="2"/>
                <a:buChar char="l"/>
              </a:pPr>
              <a:r>
                <a:rPr lang="zh-CN" altLang="en-US" sz="1200" b="1" dirty="0">
                  <a:solidFill>
                    <a:srgbClr val="C00000"/>
                  </a:solidFill>
                  <a:ea typeface="方正兰亭黑简体" panose="02000000000000000000" pitchFamily="2" charset="-122"/>
                </a:rPr>
                <a:t>最大功耗</a:t>
              </a:r>
              <a:r>
                <a:rPr lang="en-US" altLang="zh-CN" sz="1200" b="1" dirty="0">
                  <a:solidFill>
                    <a:srgbClr val="C00000"/>
                  </a:solidFill>
                  <a:ea typeface="方正兰亭黑简体" panose="02000000000000000000" pitchFamily="2" charset="-122"/>
                </a:rPr>
                <a:t>: 8W </a:t>
              </a:r>
            </a:p>
            <a:p>
              <a:pPr marL="285693" indent="-285693">
                <a:lnSpc>
                  <a:spcPct val="125000"/>
                </a:lnSpc>
                <a:buFont typeface="Wingdings" panose="05000000000000000000" pitchFamily="2" charset="2"/>
                <a:buChar char="l"/>
              </a:pPr>
              <a:r>
                <a:rPr lang="en-US" altLang="zh-CN" sz="1200" dirty="0">
                  <a:solidFill>
                    <a:prstClr val="black"/>
                  </a:solidFill>
                  <a:ea typeface="方正兰亭黑简体" panose="02000000000000000000" pitchFamily="2" charset="-122"/>
                </a:rPr>
                <a:t>12nm FFC</a:t>
              </a:r>
            </a:p>
          </p:txBody>
        </p:sp>
      </p:grpSp>
      <p:grpSp>
        <p:nvGrpSpPr>
          <p:cNvPr id="16" name="组合 15"/>
          <p:cNvGrpSpPr/>
          <p:nvPr/>
        </p:nvGrpSpPr>
        <p:grpSpPr>
          <a:xfrm>
            <a:off x="6204007" y="3004534"/>
            <a:ext cx="3670978" cy="2990761"/>
            <a:chOff x="7058530" y="2745834"/>
            <a:chExt cx="4201085" cy="3950954"/>
          </a:xfrm>
        </p:grpSpPr>
        <p:grpSp>
          <p:nvGrpSpPr>
            <p:cNvPr id="17" name="组合 16"/>
            <p:cNvGrpSpPr/>
            <p:nvPr/>
          </p:nvGrpSpPr>
          <p:grpSpPr>
            <a:xfrm>
              <a:off x="7058530" y="2745834"/>
              <a:ext cx="1695122" cy="1645081"/>
              <a:chOff x="7552578" y="2531383"/>
              <a:chExt cx="2907348" cy="2845244"/>
            </a:xfrm>
          </p:grpSpPr>
          <p:grpSp>
            <p:nvGrpSpPr>
              <p:cNvPr id="19" name="成组"/>
              <p:cNvGrpSpPr/>
              <p:nvPr/>
            </p:nvGrpSpPr>
            <p:grpSpPr>
              <a:xfrm>
                <a:off x="7552578" y="2531383"/>
                <a:ext cx="2907348" cy="2845244"/>
                <a:chOff x="-83270" y="51990"/>
                <a:chExt cx="4835240" cy="4731954"/>
              </a:xfrm>
            </p:grpSpPr>
            <p:grpSp>
              <p:nvGrpSpPr>
                <p:cNvPr id="21" name="成组"/>
                <p:cNvGrpSpPr/>
                <p:nvPr/>
              </p:nvGrpSpPr>
              <p:grpSpPr>
                <a:xfrm>
                  <a:off x="242839" y="51990"/>
                  <a:ext cx="4509131" cy="3772314"/>
                  <a:chOff x="206771" y="51990"/>
                  <a:chExt cx="4509129" cy="3772312"/>
                </a:xfrm>
              </p:grpSpPr>
              <p:pic>
                <p:nvPicPr>
                  <p:cNvPr id="27" name="图片 26" descr="图片 21"/>
                  <p:cNvPicPr>
                    <a:picLocks noChangeAspect="1"/>
                  </p:cNvPicPr>
                  <p:nvPr/>
                </p:nvPicPr>
                <p:blipFill>
                  <a:blip r:embed="rId3"/>
                  <a:srcRect l="25744" t="20102" r="29763" b="14024"/>
                  <a:stretch>
                    <a:fillRect/>
                  </a:stretch>
                </p:blipFill>
                <p:spPr>
                  <a:xfrm>
                    <a:off x="217323"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28" name="图片 21" descr="图片 21"/>
                  <p:cNvPicPr>
                    <a:picLocks noChangeAspect="1"/>
                  </p:cNvPicPr>
                  <p:nvPr/>
                </p:nvPicPr>
                <p:blipFill>
                  <a:blip r:embed="rId3"/>
                  <a:srcRect l="25744" t="20102" r="29763" b="14024"/>
                  <a:stretch>
                    <a:fillRect/>
                  </a:stretch>
                </p:blipFill>
                <p:spPr>
                  <a:xfrm>
                    <a:off x="206771"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29" name="图片 21" descr="图片 21"/>
                  <p:cNvPicPr>
                    <a:picLocks noChangeAspect="1"/>
                  </p:cNvPicPr>
                  <p:nvPr/>
                </p:nvPicPr>
                <p:blipFill>
                  <a:blip r:embed="rId3"/>
                  <a:srcRect l="25744" t="20102" r="29763" b="14024"/>
                  <a:stretch>
                    <a:fillRect/>
                  </a:stretch>
                </p:blipFill>
                <p:spPr>
                  <a:xfrm>
                    <a:off x="206771" y="81772"/>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grpSp>
            <p:grpSp>
              <p:nvGrpSpPr>
                <p:cNvPr id="22" name="成组"/>
                <p:cNvGrpSpPr/>
                <p:nvPr/>
              </p:nvGrpSpPr>
              <p:grpSpPr>
                <a:xfrm>
                  <a:off x="251790" y="597930"/>
                  <a:ext cx="3198128" cy="3226840"/>
                  <a:chOff x="0" y="0"/>
                  <a:chExt cx="3198126" cy="3226838"/>
                </a:xfrm>
              </p:grpSpPr>
              <p:sp>
                <p:nvSpPr>
                  <p:cNvPr id="24" name="矩形"/>
                  <p:cNvSpPr/>
                  <p:nvPr/>
                </p:nvSpPr>
                <p:spPr>
                  <a:xfrm>
                    <a:off x="0"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sp>
                <p:nvSpPr>
                  <p:cNvPr id="25" name="矩形"/>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pic>
                <p:nvPicPr>
                  <p:cNvPr id="26" name="image12.png" descr="image12.png"/>
                  <p:cNvPicPr>
                    <a:picLocks noChangeAspect="1"/>
                  </p:cNvPicPr>
                  <p:nvPr/>
                </p:nvPicPr>
                <p:blipFill>
                  <a:blip r:embed="rId4"/>
                  <a:srcRect l="6085" r="6085"/>
                  <a:stretch>
                    <a:fillRect/>
                  </a:stretch>
                </p:blipFill>
                <p:spPr>
                  <a:xfrm>
                    <a:off x="747527" y="881258"/>
                    <a:ext cx="1929322" cy="1464464"/>
                  </a:xfrm>
                  <a:prstGeom prst="rect">
                    <a:avLst/>
                  </a:prstGeom>
                  <a:ln w="3175" cap="flat">
                    <a:noFill/>
                    <a:miter lim="400000"/>
                  </a:ln>
                  <a:effectLst/>
                </p:spPr>
              </p:pic>
            </p:grpSp>
            <p:sp>
              <p:nvSpPr>
                <p:cNvPr id="23" name="文本框 2"/>
                <p:cNvSpPr txBox="1"/>
                <p:nvPr/>
              </p:nvSpPr>
              <p:spPr>
                <a:xfrm>
                  <a:off x="-83270" y="3947262"/>
                  <a:ext cx="3856437" cy="8366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2865" tIns="22865" rIns="22865" bIns="22865" numCol="1" anchor="t">
                  <a:noAutofit/>
                </a:bodyPr>
                <a:lstStyle/>
                <a:p>
                  <a:pPr algn="ctr" defTabSz="609816" fontAlgn="base" hangingPunct="0">
                    <a:spcBef>
                      <a:spcPts val="270"/>
                    </a:spcBef>
                    <a:spcAft>
                      <a:spcPct val="0"/>
                    </a:spcAft>
                    <a:defRPr sz="2800" b="0">
                      <a:latin typeface="FZLanTingHei-M-GBK"/>
                      <a:ea typeface="FZLanTingHei-M-GBK"/>
                      <a:cs typeface="FZLanTingHei-M-GBK"/>
                      <a:sym typeface="FZLanTingHei-M-GBK"/>
                    </a:defRPr>
                  </a:pPr>
                  <a:endParaRPr sz="1891" kern="0" dirty="0">
                    <a:solidFill>
                      <a:srgbClr val="FFFFFF"/>
                    </a:solidFill>
                    <a:latin typeface="Arial" panose="020B0604020202020204" pitchFamily="34" charset="0"/>
                    <a:ea typeface="Akkurat Pro"/>
                    <a:cs typeface="Arial" panose="020B0604020202020204" pitchFamily="34" charset="0"/>
                    <a:sym typeface="Akkurat Pro"/>
                  </a:endParaRPr>
                </a:p>
              </p:txBody>
            </p:sp>
          </p:grpSp>
          <p:pic>
            <p:nvPicPr>
              <p:cNvPr id="20" name="图片 19"/>
              <p:cNvPicPr>
                <a:picLocks noChangeAspect="1"/>
              </p:cNvPicPr>
              <p:nvPr/>
            </p:nvPicPr>
            <p:blipFill rotWithShape="1">
              <a:blip r:embed="rId5"/>
              <a:srcRect l="43396" t="44242" r="50410" b="30936"/>
              <a:stretch/>
            </p:blipFill>
            <p:spPr>
              <a:xfrm>
                <a:off x="7983008" y="3049101"/>
                <a:ext cx="1507768" cy="1525199"/>
              </a:xfrm>
              <a:prstGeom prst="rect">
                <a:avLst/>
              </a:prstGeom>
            </p:spPr>
          </p:pic>
        </p:grpSp>
        <p:sp>
          <p:nvSpPr>
            <p:cNvPr id="18" name="文本框 12"/>
            <p:cNvSpPr txBox="1"/>
            <p:nvPr/>
          </p:nvSpPr>
          <p:spPr>
            <a:xfrm>
              <a:off x="7076198" y="4440218"/>
              <a:ext cx="4183417" cy="2256570"/>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lnSpc>
                  <a:spcPct val="125000"/>
                </a:lnSpc>
                <a:buFont typeface="Wingdings" panose="05000000000000000000" pitchFamily="2" charset="2"/>
                <a:buChar char="l"/>
              </a:pPr>
              <a:r>
                <a:rPr lang="en-US" altLang="zh-CN" sz="1200" dirty="0">
                  <a:solidFill>
                    <a:prstClr val="black"/>
                  </a:solidFill>
                  <a:ea typeface="方正兰亭黑简体" panose="02000000000000000000" pitchFamily="2" charset="-122"/>
                </a:rPr>
                <a:t>Ascend 910</a:t>
              </a:r>
            </a:p>
            <a:p>
              <a:pPr marL="285693" indent="-285693">
                <a:lnSpc>
                  <a:spcPct val="125000"/>
                </a:lnSpc>
                <a:buFont typeface="Wingdings" panose="05000000000000000000" pitchFamily="2" charset="2"/>
                <a:buChar char="l"/>
              </a:pPr>
              <a:r>
                <a:rPr lang="zh-CN" altLang="en-US" sz="1200" dirty="0">
                  <a:solidFill>
                    <a:prstClr val="black"/>
                  </a:solidFill>
                  <a:ea typeface="方正兰亭黑简体" panose="02000000000000000000" pitchFamily="2" charset="-122"/>
                </a:rPr>
                <a:t>架构</a:t>
              </a:r>
              <a:r>
                <a:rPr lang="en-US" altLang="zh-CN" sz="1200" dirty="0">
                  <a:solidFill>
                    <a:prstClr val="black"/>
                  </a:solidFill>
                  <a:ea typeface="方正兰亭黑简体" panose="02000000000000000000" pitchFamily="2" charset="-122"/>
                </a:rPr>
                <a:t>: </a:t>
              </a:r>
              <a:r>
                <a:rPr lang="zh-CN" altLang="en-US" sz="1200" dirty="0">
                  <a:solidFill>
                    <a:prstClr val="black"/>
                  </a:solidFill>
                  <a:ea typeface="方正兰亭黑简体" panose="02000000000000000000" pitchFamily="2" charset="-122"/>
                </a:rPr>
                <a:t>达芬奇</a:t>
              </a:r>
              <a:endParaRPr lang="en-US" altLang="zh-CN" sz="1200" dirty="0">
                <a:solidFill>
                  <a:prstClr val="black"/>
                </a:solidFill>
                <a:ea typeface="方正兰亭黑简体" panose="02000000000000000000" pitchFamily="2" charset="-122"/>
              </a:endParaRPr>
            </a:p>
            <a:p>
              <a:pPr marL="285693" indent="-285693">
                <a:lnSpc>
                  <a:spcPct val="125000"/>
                </a:lnSpc>
                <a:buFont typeface="Wingdings" panose="05000000000000000000" pitchFamily="2" charset="2"/>
                <a:buChar char="l"/>
              </a:pPr>
              <a:r>
                <a:rPr lang="zh-CN" altLang="en-US" sz="1200" dirty="0">
                  <a:solidFill>
                    <a:srgbClr val="C00000"/>
                  </a:solidFill>
                  <a:ea typeface="方正兰亭黑简体" panose="02000000000000000000" pitchFamily="2" charset="-122"/>
                </a:rPr>
                <a:t>半精度</a:t>
              </a:r>
              <a:r>
                <a:rPr lang="en-US" altLang="zh-CN" sz="1200" dirty="0">
                  <a:solidFill>
                    <a:srgbClr val="C00000"/>
                  </a:solidFill>
                  <a:ea typeface="方正兰亭黑简体" panose="02000000000000000000" pitchFamily="2" charset="-122"/>
                </a:rPr>
                <a:t> (FP16): 256 Tera-FLOPS</a:t>
              </a:r>
            </a:p>
            <a:p>
              <a:pPr marL="285693" indent="-285693">
                <a:lnSpc>
                  <a:spcPct val="125000"/>
                </a:lnSpc>
                <a:buFont typeface="Wingdings" panose="05000000000000000000" pitchFamily="2" charset="2"/>
                <a:buChar char="l"/>
              </a:pPr>
              <a:r>
                <a:rPr lang="zh-CN" altLang="en-US" sz="1200" dirty="0">
                  <a:solidFill>
                    <a:srgbClr val="C00000"/>
                  </a:solidFill>
                  <a:ea typeface="方正兰亭黑简体" panose="02000000000000000000" pitchFamily="2" charset="-122"/>
                </a:rPr>
                <a:t>整数精度</a:t>
              </a:r>
              <a:r>
                <a:rPr lang="en-US" altLang="zh-CN" sz="1200" dirty="0">
                  <a:solidFill>
                    <a:srgbClr val="C00000"/>
                  </a:solidFill>
                  <a:ea typeface="方正兰亭黑简体" panose="02000000000000000000" pitchFamily="2" charset="-122"/>
                </a:rPr>
                <a:t> (INT8) : 512 Tera-OPS</a:t>
              </a:r>
            </a:p>
            <a:p>
              <a:pPr marL="285693" indent="-285693">
                <a:lnSpc>
                  <a:spcPct val="125000"/>
                </a:lnSpc>
                <a:buFont typeface="Wingdings" panose="05000000000000000000" pitchFamily="2" charset="2"/>
                <a:buChar char="l"/>
              </a:pPr>
              <a:r>
                <a:rPr lang="en-US" altLang="zh-CN" sz="1200" dirty="0">
                  <a:solidFill>
                    <a:srgbClr val="C00000"/>
                  </a:solidFill>
                  <a:ea typeface="方正兰亭黑简体" panose="02000000000000000000" pitchFamily="2" charset="-122"/>
                </a:rPr>
                <a:t>128 </a:t>
              </a:r>
              <a:r>
                <a:rPr lang="zh-CN" altLang="en-US" sz="1200" dirty="0">
                  <a:solidFill>
                    <a:srgbClr val="C00000"/>
                  </a:solidFill>
                  <a:ea typeface="方正兰亭黑简体" panose="02000000000000000000" pitchFamily="2" charset="-122"/>
                </a:rPr>
                <a:t>通道</a:t>
              </a:r>
              <a:r>
                <a:rPr lang="en-US" altLang="zh-CN" sz="1200" dirty="0">
                  <a:solidFill>
                    <a:srgbClr val="C00000"/>
                  </a:solidFill>
                  <a:ea typeface="方正兰亭黑简体" panose="02000000000000000000" pitchFamily="2" charset="-122"/>
                </a:rPr>
                <a:t> </a:t>
              </a:r>
              <a:r>
                <a:rPr lang="zh-CN" altLang="en-US" sz="1200" dirty="0">
                  <a:solidFill>
                    <a:srgbClr val="C00000"/>
                  </a:solidFill>
                  <a:ea typeface="方正兰亭黑简体" panose="02000000000000000000" pitchFamily="2" charset="-122"/>
                </a:rPr>
                <a:t>全高清</a:t>
              </a:r>
              <a:r>
                <a:rPr lang="en-US" altLang="zh-CN" sz="1200" dirty="0">
                  <a:solidFill>
                    <a:srgbClr val="C00000"/>
                  </a:solidFill>
                  <a:ea typeface="方正兰亭黑简体" panose="02000000000000000000" pitchFamily="2" charset="-122"/>
                </a:rPr>
                <a:t> </a:t>
              </a:r>
              <a:r>
                <a:rPr lang="zh-CN" altLang="en-US" sz="1200" dirty="0">
                  <a:solidFill>
                    <a:srgbClr val="C00000"/>
                  </a:solidFill>
                  <a:ea typeface="方正兰亭黑简体" panose="02000000000000000000" pitchFamily="2" charset="-122"/>
                </a:rPr>
                <a:t>视频解码器</a:t>
              </a:r>
              <a:r>
                <a:rPr lang="en-US" altLang="zh-CN" sz="1200" dirty="0">
                  <a:solidFill>
                    <a:srgbClr val="C00000"/>
                  </a:solidFill>
                  <a:ea typeface="方正兰亭黑简体" panose="02000000000000000000" pitchFamily="2" charset="-122"/>
                </a:rPr>
                <a:t> – H.264/265</a:t>
              </a:r>
              <a:r>
                <a:rPr lang="en-US" altLang="zh-CN" sz="1200" dirty="0">
                  <a:solidFill>
                    <a:prstClr val="black"/>
                  </a:solidFill>
                  <a:ea typeface="方正兰亭黑简体" panose="02000000000000000000" pitchFamily="2" charset="-122"/>
                </a:rPr>
                <a:t>; </a:t>
              </a:r>
            </a:p>
            <a:p>
              <a:pPr marL="285693" indent="-285693">
                <a:lnSpc>
                  <a:spcPct val="125000"/>
                </a:lnSpc>
                <a:buFont typeface="Wingdings" panose="05000000000000000000" pitchFamily="2" charset="2"/>
                <a:buChar char="l"/>
              </a:pPr>
              <a:r>
                <a:rPr lang="zh-CN" altLang="en-US" sz="1200" dirty="0">
                  <a:solidFill>
                    <a:prstClr val="black"/>
                  </a:solidFill>
                  <a:ea typeface="方正兰亭黑简体" panose="02000000000000000000" pitchFamily="2" charset="-122"/>
                </a:rPr>
                <a:t>最大功耗</a:t>
              </a:r>
              <a:r>
                <a:rPr lang="en-US" altLang="zh-CN" sz="1200" dirty="0">
                  <a:solidFill>
                    <a:prstClr val="black"/>
                  </a:solidFill>
                  <a:ea typeface="方正兰亭黑简体" panose="02000000000000000000" pitchFamily="2" charset="-122"/>
                </a:rPr>
                <a:t>: 350W </a:t>
              </a:r>
            </a:p>
            <a:p>
              <a:pPr marL="285693" indent="-285693">
                <a:lnSpc>
                  <a:spcPct val="125000"/>
                </a:lnSpc>
                <a:buFont typeface="Wingdings" panose="05000000000000000000" pitchFamily="2" charset="2"/>
                <a:buChar char="l"/>
              </a:pPr>
              <a:r>
                <a:rPr lang="en-US" altLang="zh-CN" sz="1200" dirty="0">
                  <a:solidFill>
                    <a:prstClr val="black"/>
                  </a:solidFill>
                  <a:ea typeface="方正兰亭黑简体" panose="02000000000000000000" pitchFamily="2" charset="-122"/>
                </a:rPr>
                <a:t>7nm</a:t>
              </a:r>
            </a:p>
          </p:txBody>
        </p:sp>
      </p:grpSp>
      <p:sp>
        <p:nvSpPr>
          <p:cNvPr id="30" name="内容占位符 2"/>
          <p:cNvSpPr txBox="1">
            <a:spLocks/>
          </p:cNvSpPr>
          <p:nvPr/>
        </p:nvSpPr>
        <p:spPr bwMode="auto">
          <a:xfrm>
            <a:off x="8477453" y="3284325"/>
            <a:ext cx="2892451" cy="4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lvl1pPr marL="272995" indent="-272995" algn="l" defTabSz="739627" rtl="0" eaLnBrk="0" fontAlgn="base" hangingPunct="0">
              <a:lnSpc>
                <a:spcPct val="140000"/>
              </a:lnSpc>
              <a:spcBef>
                <a:spcPct val="0"/>
              </a:spcBef>
              <a:spcAft>
                <a:spcPct val="0"/>
              </a:spcAft>
              <a:defRPr b="1">
                <a:solidFill>
                  <a:schemeClr val="tx1"/>
                </a:solidFill>
                <a:latin typeface="+mn-lt"/>
                <a:ea typeface="+mn-ea"/>
                <a:cs typeface="+mn-cs"/>
              </a:defRPr>
            </a:lvl1pPr>
            <a:lvl2pPr marL="599955" indent="-225380" algn="l" defTabSz="739627" rtl="0" eaLnBrk="0" fontAlgn="base" hangingPunct="0">
              <a:lnSpc>
                <a:spcPct val="140000"/>
              </a:lnSpc>
              <a:spcBef>
                <a:spcPct val="0"/>
              </a:spcBef>
              <a:spcAft>
                <a:spcPct val="0"/>
              </a:spcAft>
              <a:defRPr sz="1900">
                <a:solidFill>
                  <a:schemeClr val="tx1"/>
                </a:solidFill>
                <a:latin typeface="+mn-lt"/>
                <a:ea typeface="+mn-ea"/>
              </a:defRPr>
            </a:lvl2pPr>
            <a:lvl3pPr marL="928502" indent="-180939" algn="l" defTabSz="739627" rtl="0" eaLnBrk="0" fontAlgn="base" hangingPunct="0">
              <a:lnSpc>
                <a:spcPct val="140000"/>
              </a:lnSpc>
              <a:spcBef>
                <a:spcPct val="0"/>
              </a:spcBef>
              <a:spcAft>
                <a:spcPct val="0"/>
              </a:spcAft>
              <a:defRPr sz="1900">
                <a:solidFill>
                  <a:schemeClr val="tx1"/>
                </a:solidFill>
                <a:latin typeface="+mn-lt"/>
                <a:ea typeface="+mn-ea"/>
              </a:defRPr>
            </a:lvl3pPr>
            <a:lvl4pPr marL="1303077" indent="-182526" algn="l" defTabSz="739627" rtl="0" eaLnBrk="0" fontAlgn="base" hangingPunct="0">
              <a:lnSpc>
                <a:spcPct val="140000"/>
              </a:lnSpc>
              <a:spcBef>
                <a:spcPct val="0"/>
              </a:spcBef>
              <a:spcAft>
                <a:spcPct val="0"/>
              </a:spcAft>
              <a:defRPr sz="1900">
                <a:solidFill>
                  <a:schemeClr val="tx1"/>
                </a:solidFill>
                <a:latin typeface="+mn-lt"/>
                <a:ea typeface="+mn-ea"/>
              </a:defRPr>
            </a:lvl4pPr>
            <a:lvl5pPr marL="1672890" indent="-182526" algn="l" defTabSz="739627" rtl="0" eaLnBrk="0" fontAlgn="base" hangingPunct="0">
              <a:lnSpc>
                <a:spcPct val="140000"/>
              </a:lnSpc>
              <a:spcBef>
                <a:spcPct val="0"/>
              </a:spcBef>
              <a:spcAft>
                <a:spcPct val="0"/>
              </a:spcAft>
              <a:defRPr sz="1900">
                <a:solidFill>
                  <a:schemeClr val="tx1"/>
                </a:solidFill>
                <a:latin typeface="+mn-lt"/>
                <a:ea typeface="+mn-ea"/>
              </a:defRPr>
            </a:lvl5pPr>
            <a:lvl6pPr marL="2134868" indent="-190047" algn="l" defTabSz="745938" rtl="0" fontAlgn="base">
              <a:lnSpc>
                <a:spcPct val="140000"/>
              </a:lnSpc>
              <a:spcBef>
                <a:spcPct val="0"/>
              </a:spcBef>
              <a:spcAft>
                <a:spcPct val="0"/>
              </a:spcAft>
              <a:defRPr sz="1900">
                <a:solidFill>
                  <a:schemeClr val="tx1"/>
                </a:solidFill>
                <a:latin typeface="+mn-lt"/>
                <a:ea typeface="+mn-ea"/>
              </a:defRPr>
            </a:lvl6pPr>
            <a:lvl7pPr marL="2590984" indent="-190047" algn="l" defTabSz="745938" rtl="0" fontAlgn="base">
              <a:lnSpc>
                <a:spcPct val="140000"/>
              </a:lnSpc>
              <a:spcBef>
                <a:spcPct val="0"/>
              </a:spcBef>
              <a:spcAft>
                <a:spcPct val="0"/>
              </a:spcAft>
              <a:defRPr sz="1900">
                <a:solidFill>
                  <a:schemeClr val="tx1"/>
                </a:solidFill>
                <a:latin typeface="+mn-lt"/>
                <a:ea typeface="+mn-ea"/>
              </a:defRPr>
            </a:lvl7pPr>
            <a:lvl8pPr marL="3047098" indent="-190047" algn="l" defTabSz="745938" rtl="0" fontAlgn="base">
              <a:lnSpc>
                <a:spcPct val="140000"/>
              </a:lnSpc>
              <a:spcBef>
                <a:spcPct val="0"/>
              </a:spcBef>
              <a:spcAft>
                <a:spcPct val="0"/>
              </a:spcAft>
              <a:defRPr sz="1900">
                <a:solidFill>
                  <a:schemeClr val="tx1"/>
                </a:solidFill>
                <a:latin typeface="+mn-lt"/>
                <a:ea typeface="+mn-ea"/>
              </a:defRPr>
            </a:lvl8pPr>
            <a:lvl9pPr marL="3503214" indent="-190047" algn="l" defTabSz="745938" rtl="0" fontAlgn="base">
              <a:lnSpc>
                <a:spcPct val="140000"/>
              </a:lnSpc>
              <a:spcBef>
                <a:spcPct val="0"/>
              </a:spcBef>
              <a:spcAft>
                <a:spcPct val="0"/>
              </a:spcAft>
              <a:defRPr sz="1900">
                <a:solidFill>
                  <a:schemeClr val="tx1"/>
                </a:solidFill>
                <a:latin typeface="+mn-lt"/>
                <a:ea typeface="+mn-ea"/>
              </a:defRPr>
            </a:lvl9pPr>
          </a:lstStyle>
          <a:p>
            <a:pPr marL="0" indent="0">
              <a:lnSpc>
                <a:spcPct val="150000"/>
              </a:lnSpc>
            </a:pPr>
            <a:r>
              <a:rPr lang="en-US" altLang="zh-CN" sz="1400" kern="0" dirty="0">
                <a:latin typeface="微软雅黑" panose="020B0503020204020204" pitchFamily="34" charset="-122"/>
                <a:ea typeface="微软雅黑" panose="020B0503020204020204" pitchFamily="34" charset="-122"/>
              </a:rPr>
              <a:t>Ascend 910</a:t>
            </a:r>
            <a:r>
              <a:rPr lang="zh-CN" altLang="en-US" sz="1400" kern="0" dirty="0">
                <a:latin typeface="微软雅黑" panose="020B0503020204020204" pitchFamily="34" charset="-122"/>
                <a:ea typeface="微软雅黑" panose="020B0503020204020204" pitchFamily="34" charset="-122"/>
              </a:rPr>
              <a:t> </a:t>
            </a:r>
            <a:r>
              <a:rPr lang="en-US" altLang="zh-CN"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面向训练场景</a:t>
            </a:r>
            <a:endParaRPr lang="en-US" altLang="zh-CN" sz="1400" kern="0" dirty="0">
              <a:latin typeface="微软雅黑" panose="020B0503020204020204" pitchFamily="34" charset="-122"/>
              <a:ea typeface="微软雅黑" panose="020B0503020204020204" pitchFamily="34" charset="-122"/>
            </a:endParaRPr>
          </a:p>
        </p:txBody>
      </p:sp>
      <p:sp>
        <p:nvSpPr>
          <p:cNvPr id="31" name="内容占位符 2"/>
          <p:cNvSpPr txBox="1">
            <a:spLocks/>
          </p:cNvSpPr>
          <p:nvPr/>
        </p:nvSpPr>
        <p:spPr bwMode="auto">
          <a:xfrm>
            <a:off x="3172291" y="3300543"/>
            <a:ext cx="2915613" cy="50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lvl1pPr marL="272995" indent="-272995" algn="l" defTabSz="739627" rtl="0" eaLnBrk="0" fontAlgn="base" hangingPunct="0">
              <a:lnSpc>
                <a:spcPct val="140000"/>
              </a:lnSpc>
              <a:spcBef>
                <a:spcPct val="0"/>
              </a:spcBef>
              <a:spcAft>
                <a:spcPct val="0"/>
              </a:spcAft>
              <a:defRPr b="1">
                <a:solidFill>
                  <a:schemeClr val="tx1"/>
                </a:solidFill>
                <a:latin typeface="+mn-lt"/>
                <a:ea typeface="+mn-ea"/>
                <a:cs typeface="+mn-cs"/>
              </a:defRPr>
            </a:lvl1pPr>
            <a:lvl2pPr marL="599955" indent="-225380" algn="l" defTabSz="739627" rtl="0" eaLnBrk="0" fontAlgn="base" hangingPunct="0">
              <a:lnSpc>
                <a:spcPct val="140000"/>
              </a:lnSpc>
              <a:spcBef>
                <a:spcPct val="0"/>
              </a:spcBef>
              <a:spcAft>
                <a:spcPct val="0"/>
              </a:spcAft>
              <a:defRPr sz="1900">
                <a:solidFill>
                  <a:schemeClr val="tx1"/>
                </a:solidFill>
                <a:latin typeface="+mn-lt"/>
                <a:ea typeface="+mn-ea"/>
              </a:defRPr>
            </a:lvl2pPr>
            <a:lvl3pPr marL="928502" indent="-180939" algn="l" defTabSz="739627" rtl="0" eaLnBrk="0" fontAlgn="base" hangingPunct="0">
              <a:lnSpc>
                <a:spcPct val="140000"/>
              </a:lnSpc>
              <a:spcBef>
                <a:spcPct val="0"/>
              </a:spcBef>
              <a:spcAft>
                <a:spcPct val="0"/>
              </a:spcAft>
              <a:defRPr sz="1900">
                <a:solidFill>
                  <a:schemeClr val="tx1"/>
                </a:solidFill>
                <a:latin typeface="+mn-lt"/>
                <a:ea typeface="+mn-ea"/>
              </a:defRPr>
            </a:lvl3pPr>
            <a:lvl4pPr marL="1303077" indent="-182526" algn="l" defTabSz="739627" rtl="0" eaLnBrk="0" fontAlgn="base" hangingPunct="0">
              <a:lnSpc>
                <a:spcPct val="140000"/>
              </a:lnSpc>
              <a:spcBef>
                <a:spcPct val="0"/>
              </a:spcBef>
              <a:spcAft>
                <a:spcPct val="0"/>
              </a:spcAft>
              <a:defRPr sz="1900">
                <a:solidFill>
                  <a:schemeClr val="tx1"/>
                </a:solidFill>
                <a:latin typeface="+mn-lt"/>
                <a:ea typeface="+mn-ea"/>
              </a:defRPr>
            </a:lvl4pPr>
            <a:lvl5pPr marL="1672890" indent="-182526" algn="l" defTabSz="739627" rtl="0" eaLnBrk="0" fontAlgn="base" hangingPunct="0">
              <a:lnSpc>
                <a:spcPct val="140000"/>
              </a:lnSpc>
              <a:spcBef>
                <a:spcPct val="0"/>
              </a:spcBef>
              <a:spcAft>
                <a:spcPct val="0"/>
              </a:spcAft>
              <a:defRPr sz="1900">
                <a:solidFill>
                  <a:schemeClr val="tx1"/>
                </a:solidFill>
                <a:latin typeface="+mn-lt"/>
                <a:ea typeface="+mn-ea"/>
              </a:defRPr>
            </a:lvl5pPr>
            <a:lvl6pPr marL="2134868" indent="-190047" algn="l" defTabSz="745938" rtl="0" fontAlgn="base">
              <a:lnSpc>
                <a:spcPct val="140000"/>
              </a:lnSpc>
              <a:spcBef>
                <a:spcPct val="0"/>
              </a:spcBef>
              <a:spcAft>
                <a:spcPct val="0"/>
              </a:spcAft>
              <a:defRPr sz="1900">
                <a:solidFill>
                  <a:schemeClr val="tx1"/>
                </a:solidFill>
                <a:latin typeface="+mn-lt"/>
                <a:ea typeface="+mn-ea"/>
              </a:defRPr>
            </a:lvl6pPr>
            <a:lvl7pPr marL="2590984" indent="-190047" algn="l" defTabSz="745938" rtl="0" fontAlgn="base">
              <a:lnSpc>
                <a:spcPct val="140000"/>
              </a:lnSpc>
              <a:spcBef>
                <a:spcPct val="0"/>
              </a:spcBef>
              <a:spcAft>
                <a:spcPct val="0"/>
              </a:spcAft>
              <a:defRPr sz="1900">
                <a:solidFill>
                  <a:schemeClr val="tx1"/>
                </a:solidFill>
                <a:latin typeface="+mn-lt"/>
                <a:ea typeface="+mn-ea"/>
              </a:defRPr>
            </a:lvl7pPr>
            <a:lvl8pPr marL="3047098" indent="-190047" algn="l" defTabSz="745938" rtl="0" fontAlgn="base">
              <a:lnSpc>
                <a:spcPct val="140000"/>
              </a:lnSpc>
              <a:spcBef>
                <a:spcPct val="0"/>
              </a:spcBef>
              <a:spcAft>
                <a:spcPct val="0"/>
              </a:spcAft>
              <a:defRPr sz="1900">
                <a:solidFill>
                  <a:schemeClr val="tx1"/>
                </a:solidFill>
                <a:latin typeface="+mn-lt"/>
                <a:ea typeface="+mn-ea"/>
              </a:defRPr>
            </a:lvl8pPr>
            <a:lvl9pPr marL="3503214" indent="-190047" algn="l" defTabSz="745938" rtl="0" fontAlgn="base">
              <a:lnSpc>
                <a:spcPct val="140000"/>
              </a:lnSpc>
              <a:spcBef>
                <a:spcPct val="0"/>
              </a:spcBef>
              <a:spcAft>
                <a:spcPct val="0"/>
              </a:spcAft>
              <a:defRPr sz="1900">
                <a:solidFill>
                  <a:schemeClr val="tx1"/>
                </a:solidFill>
                <a:latin typeface="+mn-lt"/>
                <a:ea typeface="+mn-ea"/>
              </a:defRPr>
            </a:lvl9pPr>
          </a:lstStyle>
          <a:p>
            <a:pPr marL="0" indent="0">
              <a:lnSpc>
                <a:spcPct val="150000"/>
              </a:lnSpc>
            </a:pPr>
            <a:r>
              <a:rPr lang="en-US" altLang="zh-CN" sz="1400" kern="0" dirty="0">
                <a:latin typeface="微软雅黑" panose="020B0503020204020204" pitchFamily="34" charset="-122"/>
                <a:ea typeface="微软雅黑" panose="020B0503020204020204" pitchFamily="34" charset="-122"/>
              </a:rPr>
              <a:t>Ascend 310</a:t>
            </a:r>
            <a:r>
              <a:rPr lang="zh-CN" altLang="en-US" sz="1400" kern="0" dirty="0">
                <a:latin typeface="微软雅黑" panose="020B0503020204020204" pitchFamily="34" charset="-122"/>
                <a:ea typeface="微软雅黑" panose="020B0503020204020204" pitchFamily="34" charset="-122"/>
              </a:rPr>
              <a:t> </a:t>
            </a:r>
            <a:r>
              <a:rPr lang="en-US" altLang="zh-CN"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面向推理场景</a:t>
            </a:r>
            <a:endParaRPr lang="en-US" altLang="zh-CN" sz="1400" kern="0" dirty="0">
              <a:latin typeface="微软雅黑" panose="020B0503020204020204" pitchFamily="34" charset="-122"/>
              <a:ea typeface="微软雅黑" panose="020B0503020204020204" pitchFamily="34" charset="-122"/>
            </a:endParaRPr>
          </a:p>
          <a:p>
            <a:pPr marL="0" indent="0">
              <a:lnSpc>
                <a:spcPct val="150000"/>
              </a:lnSpc>
            </a:pPr>
            <a:r>
              <a:rPr lang="en-US" altLang="zh-CN" sz="1400" kern="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698590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swx640908.CHINA\AppData\Roaming\eSpace_Desktop\UserData\swx640908\imagefiles\originalImgfiles\6F2FB2AD-F67E-4D87-B72B-B2EA9E0857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9632" y="1083951"/>
            <a:ext cx="7326377" cy="3758431"/>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normAutofit fontScale="90000"/>
          </a:bodyPr>
          <a:lstStyle/>
          <a:p>
            <a:r>
              <a:rPr lang="en-US" altLang="zh-CN" sz="3600" dirty="0">
                <a:latin typeface="+mn-lt"/>
                <a:ea typeface="+mj-ea"/>
                <a:cs typeface="+mn-ea"/>
              </a:rPr>
              <a:t>AI Core</a:t>
            </a:r>
            <a:r>
              <a:rPr lang="zh-CN" altLang="en-US" sz="3600" dirty="0">
                <a:latin typeface="+mn-lt"/>
                <a:ea typeface="+mj-ea"/>
                <a:cs typeface="+mn-ea"/>
              </a:rPr>
              <a:t>：在昇腾处理器中的位置</a:t>
            </a:r>
            <a:br>
              <a:rPr lang="en-US" sz="3600" dirty="0">
                <a:latin typeface="+mn-lt"/>
                <a:ea typeface="+mj-ea"/>
                <a:cs typeface="+mn-ea"/>
              </a:rPr>
            </a:br>
            <a:endParaRPr lang="en-US" sz="3600" dirty="0">
              <a:latin typeface="+mn-lt"/>
              <a:ea typeface="+mj-ea"/>
              <a:cs typeface="+mn-ea"/>
            </a:endParaRPr>
          </a:p>
        </p:txBody>
      </p:sp>
      <p:sp>
        <p:nvSpPr>
          <p:cNvPr id="5" name="文本占位符 4"/>
          <p:cNvSpPr>
            <a:spLocks noGrp="1"/>
          </p:cNvSpPr>
          <p:nvPr>
            <p:ph type="body" sz="quarter" idx="10"/>
          </p:nvPr>
        </p:nvSpPr>
        <p:spPr>
          <a:xfrm>
            <a:off x="729833" y="4452757"/>
            <a:ext cx="4343703" cy="1855053"/>
          </a:xfrm>
        </p:spPr>
        <p:txBody>
          <a:bodyPr/>
          <a:lstStyle/>
          <a:p>
            <a:pPr>
              <a:lnSpc>
                <a:spcPct val="150000"/>
              </a:lnSpc>
            </a:pPr>
            <a:r>
              <a:rPr lang="en-US" altLang="zh-CN" sz="1400" b="1" dirty="0">
                <a:latin typeface="Times New Roman" panose="02020603050405020304" pitchFamily="18" charset="0"/>
                <a:cs typeface="Times New Roman" panose="02020603050405020304" pitchFamily="18" charset="0"/>
              </a:rPr>
              <a:t>AI Core</a:t>
            </a:r>
            <a:r>
              <a:rPr lang="zh-CN" altLang="en-US" sz="1400" b="1" dirty="0">
                <a:latin typeface="Times New Roman" panose="02020603050405020304" pitchFamily="18" charset="0"/>
                <a:cs typeface="Times New Roman" panose="02020603050405020304" pitchFamily="18" charset="0"/>
              </a:rPr>
              <a:t>是昇腾</a:t>
            </a:r>
            <a:r>
              <a:rPr lang="en-US" altLang="zh-CN" sz="1400" b="1" dirty="0">
                <a:latin typeface="Times New Roman" panose="02020603050405020304" pitchFamily="18" charset="0"/>
                <a:cs typeface="Times New Roman" panose="02020603050405020304" pitchFamily="18" charset="0"/>
              </a:rPr>
              <a:t>AI</a:t>
            </a:r>
            <a:r>
              <a:rPr lang="zh-CN" altLang="en-US" sz="1400" b="1" dirty="0">
                <a:latin typeface="Times New Roman" panose="02020603050405020304" pitchFamily="18" charset="0"/>
                <a:cs typeface="Times New Roman" panose="02020603050405020304" pitchFamily="18" charset="0"/>
              </a:rPr>
              <a:t>处理器的计算核心，采用华为自研的达芬奇架构，通常也被叫做</a:t>
            </a:r>
            <a:r>
              <a:rPr lang="en-US" altLang="zh-CN" sz="1400" b="1" dirty="0">
                <a:latin typeface="Times New Roman" panose="02020603050405020304" pitchFamily="18" charset="0"/>
                <a:cs typeface="Times New Roman" panose="02020603050405020304" pitchFamily="18" charset="0"/>
              </a:rPr>
              <a:t>Da Vinci Core</a:t>
            </a:r>
            <a:r>
              <a:rPr lang="zh-CN" altLang="en-US" sz="1400" b="1" dirty="0">
                <a:latin typeface="Times New Roman" panose="02020603050405020304" pitchFamily="18" charset="0"/>
                <a:cs typeface="Times New Roman" panose="02020603050405020304" pitchFamily="18" charset="0"/>
              </a:rPr>
              <a:t>。</a:t>
            </a:r>
            <a:endParaRPr lang="en-US" altLang="zh-CN" sz="1200" dirty="0">
              <a:latin typeface="Times New Roman" panose="02020603050405020304" pitchFamily="18" charset="0"/>
              <a:cs typeface="Times New Roman" panose="02020603050405020304" pitchFamily="18" charset="0"/>
            </a:endParaRPr>
          </a:p>
          <a:p>
            <a:pPr>
              <a:lnSpc>
                <a:spcPct val="150000"/>
              </a:lnSpc>
            </a:pPr>
            <a:r>
              <a:rPr lang="zh-CN" altLang="en-US" sz="1200" dirty="0">
                <a:latin typeface="Times New Roman" panose="02020603050405020304" pitchFamily="18" charset="0"/>
                <a:cs typeface="Times New Roman" panose="02020603050405020304" pitchFamily="18" charset="0"/>
              </a:rPr>
              <a:t>根据不同的处理器版本，</a:t>
            </a:r>
            <a:r>
              <a:rPr lang="en-US" altLang="zh-CN" sz="1200" dirty="0">
                <a:latin typeface="Times New Roman" panose="02020603050405020304" pitchFamily="18" charset="0"/>
                <a:cs typeface="Times New Roman" panose="02020603050405020304" pitchFamily="18" charset="0"/>
              </a:rPr>
              <a:t>AI Core</a:t>
            </a:r>
            <a:r>
              <a:rPr lang="zh-CN" altLang="en-US" sz="1200" dirty="0">
                <a:latin typeface="Times New Roman" panose="02020603050405020304" pitchFamily="18" charset="0"/>
                <a:cs typeface="Times New Roman" panose="02020603050405020304" pitchFamily="18" charset="0"/>
              </a:rPr>
              <a:t>里的计算、存储和带宽资源有不同的规格，在本课程中，主要是按照</a:t>
            </a:r>
            <a:r>
              <a:rPr lang="en-US" altLang="zh-CN" sz="1200" dirty="0">
                <a:latin typeface="Times New Roman" panose="02020603050405020304" pitchFamily="18" charset="0"/>
                <a:cs typeface="Times New Roman" panose="02020603050405020304" pitchFamily="18" charset="0"/>
              </a:rPr>
              <a:t>Ascend310/910 </a:t>
            </a:r>
            <a:r>
              <a:rPr lang="zh-CN" altLang="en-US" sz="1200" dirty="0">
                <a:latin typeface="Times New Roman" panose="02020603050405020304" pitchFamily="18" charset="0"/>
                <a:cs typeface="Times New Roman" panose="02020603050405020304" pitchFamily="18" charset="0"/>
              </a:rPr>
              <a:t>来介绍。</a:t>
            </a:r>
          </a:p>
          <a:p>
            <a:endParaRPr lang="en-US" dirty="0">
              <a:latin typeface="Times New Roman" panose="02020603050405020304" pitchFamily="18" charset="0"/>
              <a:cs typeface="Times New Roman" panose="02020603050405020304" pitchFamily="18" charset="0"/>
            </a:endParaRPr>
          </a:p>
        </p:txBody>
      </p:sp>
      <p:sp>
        <p:nvSpPr>
          <p:cNvPr id="6488" name="Rectangle 411"/>
          <p:cNvSpPr>
            <a:spLocks noChangeArrowheads="1"/>
          </p:cNvSpPr>
          <p:nvPr/>
        </p:nvSpPr>
        <p:spPr bwMode="auto">
          <a:xfrm>
            <a:off x="6769524" y="3491026"/>
            <a:ext cx="184659" cy="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prstTxWarp prst="textNoShape">
              <a:avLst/>
            </a:prstTxWarp>
            <a:spAutoFit/>
          </a:bodyPr>
          <a:lstStyle/>
          <a:p>
            <a:endParaRPr lang="zh-CN" altLang="en-US" sz="1799"/>
          </a:p>
        </p:txBody>
      </p:sp>
      <p:pic>
        <p:nvPicPr>
          <p:cNvPr id="2" name="图片 1"/>
          <p:cNvPicPr>
            <a:picLocks noChangeAspect="1"/>
          </p:cNvPicPr>
          <p:nvPr/>
        </p:nvPicPr>
        <p:blipFill>
          <a:blip r:embed="rId3"/>
          <a:stretch>
            <a:fillRect/>
          </a:stretch>
        </p:blipFill>
        <p:spPr>
          <a:xfrm>
            <a:off x="1047750" y="1206612"/>
            <a:ext cx="3661882" cy="2696572"/>
          </a:xfrm>
          <a:prstGeom prst="rect">
            <a:avLst/>
          </a:prstGeom>
          <a:ln w="15875">
            <a:solidFill>
              <a:srgbClr val="9AA9C1"/>
            </a:solidFill>
          </a:ln>
        </p:spPr>
      </p:pic>
      <p:sp>
        <p:nvSpPr>
          <p:cNvPr id="7" name="TextBox 6"/>
          <p:cNvSpPr txBox="1"/>
          <p:nvPr/>
        </p:nvSpPr>
        <p:spPr>
          <a:xfrm>
            <a:off x="1917463" y="3991464"/>
            <a:ext cx="1459768" cy="461293"/>
          </a:xfrm>
          <a:prstGeom prst="rect">
            <a:avLst/>
          </a:prstGeom>
          <a:noFill/>
        </p:spPr>
        <p:txBody>
          <a:bodyPr wrap="square" rtlCol="0">
            <a:spAutoFit/>
          </a:bodyPr>
          <a:lstStyle/>
          <a:p>
            <a:pPr algn="ctr">
              <a:lnSpc>
                <a:spcPct val="150000"/>
              </a:lnSpc>
            </a:pPr>
            <a:r>
              <a:rPr lang="zh-CN" altLang="en-US" sz="1599" b="1"/>
              <a:t>昇腾处理器</a:t>
            </a:r>
            <a:endParaRPr lang="zh-CN" altLang="en-US" sz="1599" b="1" dirty="0"/>
          </a:p>
        </p:txBody>
      </p:sp>
      <p:sp>
        <p:nvSpPr>
          <p:cNvPr id="3" name="圆角矩形 2"/>
          <p:cNvSpPr/>
          <p:nvPr/>
        </p:nvSpPr>
        <p:spPr>
          <a:xfrm>
            <a:off x="911141" y="2001787"/>
            <a:ext cx="2090944" cy="1011250"/>
          </a:xfrm>
          <a:prstGeom prst="roundRect">
            <a:avLst/>
          </a:prstGeom>
          <a:solidFill>
            <a:srgbClr val="EA002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10" name="Straight Connector 7"/>
          <p:cNvCxnSpPr/>
          <p:nvPr/>
        </p:nvCxnSpPr>
        <p:spPr bwMode="auto">
          <a:xfrm flipV="1">
            <a:off x="2934375" y="1351593"/>
            <a:ext cx="2437448" cy="650194"/>
          </a:xfrm>
          <a:prstGeom prst="line">
            <a:avLst/>
          </a:prstGeom>
          <a:solidFill>
            <a:schemeClr val="accent1"/>
          </a:solidFill>
          <a:ln w="15875" cap="flat" cmpd="sng" algn="ctr">
            <a:solidFill>
              <a:schemeClr val="accent2"/>
            </a:solidFill>
            <a:prstDash val="dash"/>
            <a:round/>
            <a:headEnd type="none" w="med" len="med"/>
            <a:tailEnd type="none" w="med" len="med"/>
          </a:ln>
          <a:effectLst/>
        </p:spPr>
      </p:cxnSp>
      <p:cxnSp>
        <p:nvCxnSpPr>
          <p:cNvPr id="11" name="Straight Connector 9"/>
          <p:cNvCxnSpPr/>
          <p:nvPr/>
        </p:nvCxnSpPr>
        <p:spPr bwMode="auto">
          <a:xfrm>
            <a:off x="2934375" y="3013037"/>
            <a:ext cx="2437448" cy="1506478"/>
          </a:xfrm>
          <a:prstGeom prst="line">
            <a:avLst/>
          </a:prstGeom>
          <a:solidFill>
            <a:schemeClr val="accent1"/>
          </a:solidFill>
          <a:ln w="15875" cap="flat" cmpd="sng" algn="ctr">
            <a:solidFill>
              <a:schemeClr val="accent2"/>
            </a:solidFill>
            <a:prstDash val="dash"/>
            <a:round/>
            <a:headEnd type="none" w="med" len="med"/>
            <a:tailEnd type="none" w="med" len="med"/>
          </a:ln>
          <a:effectLst/>
        </p:spPr>
      </p:cxnSp>
      <p:sp>
        <p:nvSpPr>
          <p:cNvPr id="19" name="TextBox 6"/>
          <p:cNvSpPr txBox="1"/>
          <p:nvPr/>
        </p:nvSpPr>
        <p:spPr>
          <a:xfrm>
            <a:off x="1832651" y="5299579"/>
            <a:ext cx="4263349" cy="337978"/>
          </a:xfrm>
          <a:prstGeom prst="rect">
            <a:avLst/>
          </a:prstGeom>
          <a:noFill/>
        </p:spPr>
        <p:txBody>
          <a:bodyPr wrap="square" rtlCol="0">
            <a:spAutoFit/>
          </a:bodyPr>
          <a:lstStyle/>
          <a:p>
            <a:pPr>
              <a:lnSpc>
                <a:spcPct val="150000"/>
              </a:lnSpc>
            </a:pPr>
            <a:endParaRPr lang="zh-CN" altLang="en-US" sz="1200" dirty="0"/>
          </a:p>
        </p:txBody>
      </p:sp>
      <p:sp>
        <p:nvSpPr>
          <p:cNvPr id="20" name="TextBox 6"/>
          <p:cNvSpPr txBox="1"/>
          <p:nvPr/>
        </p:nvSpPr>
        <p:spPr>
          <a:xfrm>
            <a:off x="7824889" y="4519515"/>
            <a:ext cx="1459768" cy="461293"/>
          </a:xfrm>
          <a:prstGeom prst="rect">
            <a:avLst/>
          </a:prstGeom>
          <a:noFill/>
        </p:spPr>
        <p:txBody>
          <a:bodyPr wrap="square" rtlCol="0">
            <a:spAutoFit/>
          </a:bodyPr>
          <a:lstStyle/>
          <a:p>
            <a:pPr algn="ctr">
              <a:lnSpc>
                <a:spcPct val="150000"/>
              </a:lnSpc>
            </a:pPr>
            <a:r>
              <a:rPr lang="en-US" altLang="zh-CN" sz="1599" b="1" dirty="0"/>
              <a:t>AI Core</a:t>
            </a:r>
            <a:endParaRPr lang="zh-CN" altLang="en-US" sz="1599" b="1" dirty="0"/>
          </a:p>
        </p:txBody>
      </p:sp>
      <p:sp>
        <p:nvSpPr>
          <p:cNvPr id="15" name="文本占位符 4"/>
          <p:cNvSpPr txBox="1">
            <a:spLocks/>
          </p:cNvSpPr>
          <p:nvPr/>
        </p:nvSpPr>
        <p:spPr bwMode="auto">
          <a:xfrm>
            <a:off x="5110566" y="4938371"/>
            <a:ext cx="6858000" cy="155929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pitchFamily="18" charset="0"/>
                <a:cs typeface="Times New Roman" panose="02020603050405020304" pitchFamily="18" charset="0"/>
              </a:rPr>
              <a:t>达芬奇架构主要部分：</a:t>
            </a:r>
            <a:endParaRPr lang="en-US" altLang="zh-CN" sz="1400" b="1"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sz="1200" dirty="0">
                <a:latin typeface="Times New Roman" panose="02020603050405020304" pitchFamily="18" charset="0"/>
                <a:cs typeface="Times New Roman" panose="02020603050405020304" pitchFamily="18" charset="0"/>
              </a:rPr>
              <a:t>计算单元： 包含三种基础计算资源（矩阵计算单元、向量计算单元、标量计算单元）</a:t>
            </a:r>
            <a:endParaRPr lang="en-US" altLang="zh-CN" sz="1200"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sz="1200" dirty="0">
                <a:latin typeface="Times New Roman" panose="02020603050405020304" pitchFamily="18" charset="0"/>
                <a:cs typeface="Times New Roman" panose="02020603050405020304" pitchFamily="18" charset="0"/>
              </a:rPr>
              <a:t>存储系统： </a:t>
            </a:r>
            <a:r>
              <a:rPr lang="en-US" altLang="zh-CN" sz="1200" dirty="0">
                <a:latin typeface="Times New Roman" panose="02020603050405020304" pitchFamily="18" charset="0"/>
                <a:cs typeface="Times New Roman" panose="02020603050405020304" pitchFamily="18" charset="0"/>
              </a:rPr>
              <a:t>AI Core</a:t>
            </a:r>
            <a:r>
              <a:rPr lang="zh-CN" altLang="en-US" sz="1200" dirty="0">
                <a:latin typeface="Times New Roman" panose="02020603050405020304" pitchFamily="18" charset="0"/>
                <a:cs typeface="Times New Roman" panose="02020603050405020304" pitchFamily="18" charset="0"/>
              </a:rPr>
              <a:t>的片上存储单元和相应的数据通路构成了存储系统。</a:t>
            </a:r>
            <a:endParaRPr lang="en-US" altLang="zh-CN" sz="1200"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sz="1200" dirty="0">
                <a:latin typeface="Times New Roman" panose="02020603050405020304" pitchFamily="18" charset="0"/>
                <a:cs typeface="Times New Roman" panose="02020603050405020304" pitchFamily="18" charset="0"/>
              </a:rPr>
              <a:t>控制单元：整个计算过程提供了指令控制，相当于</a:t>
            </a:r>
            <a:r>
              <a:rPr lang="en-US" altLang="zh-CN" sz="1200" dirty="0">
                <a:latin typeface="Times New Roman" panose="02020603050405020304" pitchFamily="18" charset="0"/>
                <a:cs typeface="Times New Roman" panose="02020603050405020304" pitchFamily="18" charset="0"/>
              </a:rPr>
              <a:t>AI Core</a:t>
            </a:r>
            <a:r>
              <a:rPr lang="zh-CN" altLang="en-US" sz="1200" dirty="0">
                <a:latin typeface="Times New Roman" panose="02020603050405020304" pitchFamily="18" charset="0"/>
                <a:cs typeface="Times New Roman" panose="02020603050405020304" pitchFamily="18" charset="0"/>
              </a:rPr>
              <a:t>的司令部，负责整个</a:t>
            </a:r>
            <a:r>
              <a:rPr lang="en-US" altLang="zh-CN" sz="1200" dirty="0">
                <a:latin typeface="Times New Roman" panose="02020603050405020304" pitchFamily="18" charset="0"/>
                <a:cs typeface="Times New Roman" panose="02020603050405020304" pitchFamily="18" charset="0"/>
              </a:rPr>
              <a:t>AI Core</a:t>
            </a:r>
            <a:r>
              <a:rPr lang="zh-CN" altLang="en-US" sz="1200" dirty="0">
                <a:latin typeface="Times New Roman" panose="02020603050405020304" pitchFamily="18" charset="0"/>
                <a:cs typeface="Times New Roman" panose="02020603050405020304" pitchFamily="18" charset="0"/>
              </a:rPr>
              <a:t>的运行。</a:t>
            </a:r>
            <a:endParaRPr lang="en-US" altLang="zh-CN" sz="1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468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latin typeface="+mn-lt"/>
                <a:ea typeface="+mj-ea"/>
                <a:cs typeface="+mn-ea"/>
              </a:rPr>
              <a:t>AI Core</a:t>
            </a:r>
            <a:r>
              <a:rPr lang="zh-CN" altLang="en-US" sz="3600" dirty="0">
                <a:latin typeface="+mn-lt"/>
                <a:ea typeface="+mj-ea"/>
                <a:cs typeface="+mn-ea"/>
              </a:rPr>
              <a:t>：计算单元</a:t>
            </a:r>
            <a:br>
              <a:rPr lang="en-US" sz="3600" dirty="0">
                <a:latin typeface="+mn-lt"/>
                <a:ea typeface="+mj-ea"/>
                <a:cs typeface="+mn-ea"/>
              </a:rPr>
            </a:br>
            <a:endParaRPr lang="en-US" sz="3600" dirty="0">
              <a:latin typeface="+mn-lt"/>
              <a:ea typeface="+mj-ea"/>
              <a:cs typeface="+mn-ea"/>
            </a:endParaRPr>
          </a:p>
        </p:txBody>
      </p:sp>
      <p:sp>
        <p:nvSpPr>
          <p:cNvPr id="4" name="文本占位符 3"/>
          <p:cNvSpPr>
            <a:spLocks noGrp="1"/>
          </p:cNvSpPr>
          <p:nvPr>
            <p:ph type="body" sz="quarter" idx="10"/>
          </p:nvPr>
        </p:nvSpPr>
        <p:spPr>
          <a:xfrm>
            <a:off x="731838" y="988017"/>
            <a:ext cx="10728326" cy="5296545"/>
          </a:xfrm>
        </p:spPr>
        <p:txBody>
          <a:bodyPr/>
          <a:lstStyle/>
          <a:p>
            <a:r>
              <a:rPr lang="zh-CN" altLang="en-US" sz="1600" b="1" dirty="0">
                <a:latin typeface="+mn-ea"/>
              </a:rPr>
              <a:t>三种基础计算资源：矩阵计算单元、向量计算单元和标量计算单元，分别对应矩阵、向量和标量三种常见的计算模式。</a:t>
            </a:r>
            <a:endParaRPr lang="en-US" altLang="zh-CN" sz="1600" dirty="0">
              <a:latin typeface="+mn-ea"/>
            </a:endParaRPr>
          </a:p>
          <a:p>
            <a:endParaRPr lang="en-US" dirty="0"/>
          </a:p>
        </p:txBody>
      </p:sp>
      <p:sp>
        <p:nvSpPr>
          <p:cNvPr id="6488" name="Rectangle 411"/>
          <p:cNvSpPr>
            <a:spLocks noChangeArrowheads="1"/>
          </p:cNvSpPr>
          <p:nvPr/>
        </p:nvSpPr>
        <p:spPr bwMode="auto">
          <a:xfrm>
            <a:off x="6704224" y="3842976"/>
            <a:ext cx="184659" cy="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prstTxWarp prst="textNoShape">
              <a:avLst/>
            </a:prstTxWarp>
            <a:spAutoFit/>
          </a:bodyPr>
          <a:lstStyle/>
          <a:p>
            <a:endParaRPr lang="zh-CN" altLang="en-US" sz="1799"/>
          </a:p>
        </p:txBody>
      </p:sp>
      <p:graphicFrame>
        <p:nvGraphicFramePr>
          <p:cNvPr id="3" name="对象 2"/>
          <p:cNvGraphicFramePr>
            <a:graphicFrameLocks noChangeAspect="1"/>
          </p:cNvGraphicFramePr>
          <p:nvPr/>
        </p:nvGraphicFramePr>
        <p:xfrm>
          <a:off x="726790" y="2229216"/>
          <a:ext cx="6788674" cy="4102398"/>
        </p:xfrm>
        <a:graphic>
          <a:graphicData uri="http://schemas.openxmlformats.org/presentationml/2006/ole">
            <mc:AlternateContent xmlns:mc="http://schemas.openxmlformats.org/markup-compatibility/2006">
              <mc:Choice xmlns:v="urn:schemas-microsoft-com:vml" Requires="v">
                <p:oleObj r:id="rId3" imgW="7105745" imgH="3848195" progId="Visio.Drawing.15">
                  <p:embed/>
                </p:oleObj>
              </mc:Choice>
              <mc:Fallback>
                <p:oleObj r:id="rId3" imgW="7105745" imgH="3848195" progId="Visio.Drawing.15">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790" y="2229216"/>
                        <a:ext cx="6788674" cy="4102398"/>
                      </a:xfrm>
                      <a:prstGeom prst="rect">
                        <a:avLst/>
                      </a:prstGeom>
                      <a:noFill/>
                    </p:spPr>
                  </p:pic>
                </p:oleObj>
              </mc:Fallback>
            </mc:AlternateContent>
          </a:graphicData>
        </a:graphic>
      </p:graphicFrame>
      <p:sp>
        <p:nvSpPr>
          <p:cNvPr id="7" name="TextBox 3"/>
          <p:cNvSpPr txBox="1"/>
          <p:nvPr/>
        </p:nvSpPr>
        <p:spPr>
          <a:xfrm>
            <a:off x="7624177" y="1348533"/>
            <a:ext cx="3997226" cy="4920706"/>
          </a:xfrm>
          <a:prstGeom prst="rect">
            <a:avLst/>
          </a:prstGeom>
          <a:noFill/>
        </p:spPr>
        <p:txBody>
          <a:bodyPr wrap="square" rtlCol="0">
            <a:spAutoFit/>
          </a:bodyPr>
          <a:lstStyle/>
          <a:p>
            <a:pPr marL="215914" indent="-215914">
              <a:lnSpc>
                <a:spcPct val="150000"/>
              </a:lnSpc>
              <a:spcBef>
                <a:spcPts val="600"/>
              </a:spcBef>
              <a:buFont typeface="Arial" panose="020B0604020202020204" pitchFamily="34" charset="0"/>
              <a:buChar char="•"/>
            </a:pPr>
            <a:r>
              <a:rPr lang="zh-CN" altLang="en-US" sz="1100" b="1" dirty="0">
                <a:latin typeface="Times New Roman" panose="02020603050405020304" pitchFamily="18" charset="0"/>
                <a:cs typeface="Times New Roman" panose="02020603050405020304" pitchFamily="18" charset="0"/>
              </a:rPr>
              <a:t>矩阵计算单元（</a:t>
            </a:r>
            <a:r>
              <a:rPr lang="en-US" altLang="zh-CN" sz="1100" b="1" dirty="0">
                <a:latin typeface="Times New Roman" panose="02020603050405020304" pitchFamily="18" charset="0"/>
                <a:cs typeface="Times New Roman" panose="02020603050405020304" pitchFamily="18" charset="0"/>
              </a:rPr>
              <a:t>Cube Unit</a:t>
            </a:r>
            <a:r>
              <a:rPr lang="zh-CN" altLang="en-US" sz="1100" b="1" dirty="0">
                <a:latin typeface="Times New Roman" panose="02020603050405020304" pitchFamily="18" charset="0"/>
                <a:cs typeface="Times New Roman" panose="02020603050405020304" pitchFamily="18" charset="0"/>
              </a:rPr>
              <a:t>）：</a:t>
            </a:r>
            <a:endParaRPr lang="en-US" altLang="zh-CN" sz="1100" b="1" dirty="0">
              <a:latin typeface="Times New Roman" panose="02020603050405020304" pitchFamily="18" charset="0"/>
              <a:cs typeface="Times New Roman" panose="02020603050405020304" pitchFamily="18" charset="0"/>
            </a:endParaRPr>
          </a:p>
          <a:p>
            <a:pPr marL="215914">
              <a:lnSpc>
                <a:spcPct val="150000"/>
              </a:lnSpc>
              <a:spcBef>
                <a:spcPts val="600"/>
              </a:spcBef>
            </a:pPr>
            <a:r>
              <a:rPr lang="zh-CN" altLang="en-US" sz="1100" dirty="0">
                <a:latin typeface="Times New Roman" panose="02020603050405020304" pitchFamily="18" charset="0"/>
                <a:cs typeface="Times New Roman" panose="02020603050405020304" pitchFamily="18" charset="0"/>
              </a:rPr>
              <a:t>矩阵计算单元和累加器主要完成矩阵相关运算。一拍完成一个</a:t>
            </a:r>
            <a:r>
              <a:rPr lang="en-US" altLang="zh-CN" sz="1100" dirty="0">
                <a:latin typeface="Times New Roman" panose="02020603050405020304" pitchFamily="18" charset="0"/>
                <a:cs typeface="Times New Roman" panose="02020603050405020304" pitchFamily="18" charset="0"/>
              </a:rPr>
              <a:t>fp16</a:t>
            </a:r>
            <a:r>
              <a:rPr lang="zh-CN" altLang="en-US" sz="1100" dirty="0">
                <a:latin typeface="Times New Roman" panose="02020603050405020304" pitchFamily="18" charset="0"/>
                <a:cs typeface="Times New Roman" panose="02020603050405020304" pitchFamily="18" charset="0"/>
              </a:rPr>
              <a:t>的</a:t>
            </a:r>
            <a:r>
              <a:rPr lang="en-US" altLang="zh-CN" sz="1100" dirty="0">
                <a:latin typeface="Times New Roman" panose="02020603050405020304" pitchFamily="18" charset="0"/>
                <a:cs typeface="Times New Roman" panose="02020603050405020304" pitchFamily="18" charset="0"/>
              </a:rPr>
              <a:t> 16x16</a:t>
            </a:r>
            <a:r>
              <a:rPr lang="zh-CN" altLang="en-US" sz="1100" dirty="0">
                <a:latin typeface="Times New Roman" panose="02020603050405020304" pitchFamily="18" charset="0"/>
                <a:cs typeface="Times New Roman" panose="02020603050405020304" pitchFamily="18" charset="0"/>
              </a:rPr>
              <a:t>与</a:t>
            </a:r>
            <a:r>
              <a:rPr lang="en-US" altLang="zh-CN" sz="1100" dirty="0">
                <a:latin typeface="Times New Roman" panose="02020603050405020304" pitchFamily="18" charset="0"/>
                <a:cs typeface="Times New Roman" panose="02020603050405020304" pitchFamily="18" charset="0"/>
              </a:rPr>
              <a:t>16x16</a:t>
            </a:r>
            <a:r>
              <a:rPr lang="zh-CN" altLang="en-US" sz="1100" dirty="0">
                <a:latin typeface="Times New Roman" panose="02020603050405020304" pitchFamily="18" charset="0"/>
                <a:cs typeface="Times New Roman" panose="02020603050405020304" pitchFamily="18" charset="0"/>
              </a:rPr>
              <a:t>矩阵乘（</a:t>
            </a:r>
            <a:r>
              <a:rPr lang="en-US" altLang="zh-CN" sz="1100" dirty="0">
                <a:latin typeface="Times New Roman" panose="02020603050405020304" pitchFamily="18" charset="0"/>
                <a:cs typeface="Times New Roman" panose="02020603050405020304" pitchFamily="18" charset="0"/>
              </a:rPr>
              <a:t>4096</a:t>
            </a:r>
            <a:r>
              <a:rPr lang="zh-CN" altLang="en-US" sz="1100" dirty="0">
                <a:latin typeface="Times New Roman" panose="02020603050405020304" pitchFamily="18" charset="0"/>
                <a:cs typeface="Times New Roman" panose="02020603050405020304" pitchFamily="18" charset="0"/>
              </a:rPr>
              <a:t>）； 如果是</a:t>
            </a:r>
            <a:r>
              <a:rPr lang="en-US" altLang="zh-CN" sz="1100" dirty="0">
                <a:latin typeface="Times New Roman" panose="02020603050405020304" pitchFamily="18" charset="0"/>
                <a:cs typeface="Times New Roman" panose="02020603050405020304" pitchFamily="18" charset="0"/>
              </a:rPr>
              <a:t>int8</a:t>
            </a:r>
            <a:r>
              <a:rPr lang="zh-CN" altLang="en-US" sz="1100" dirty="0">
                <a:latin typeface="Times New Roman" panose="02020603050405020304" pitchFamily="18" charset="0"/>
                <a:cs typeface="Times New Roman" panose="02020603050405020304" pitchFamily="18" charset="0"/>
              </a:rPr>
              <a:t>输入，则一拍完成 </a:t>
            </a:r>
            <a:r>
              <a:rPr lang="en-US" altLang="zh-CN" sz="1100" dirty="0">
                <a:latin typeface="Times New Roman" panose="02020603050405020304" pitchFamily="18" charset="0"/>
                <a:cs typeface="Times New Roman" panose="02020603050405020304" pitchFamily="18" charset="0"/>
              </a:rPr>
              <a:t>16*32 </a:t>
            </a:r>
            <a:r>
              <a:rPr lang="zh-CN" altLang="en-US" sz="1100" dirty="0">
                <a:latin typeface="Times New Roman" panose="02020603050405020304" pitchFamily="18" charset="0"/>
                <a:cs typeface="Times New Roman" panose="02020603050405020304" pitchFamily="18" charset="0"/>
              </a:rPr>
              <a:t>与 </a:t>
            </a:r>
            <a:r>
              <a:rPr lang="en-US" altLang="zh-CN" sz="1100" dirty="0">
                <a:latin typeface="Times New Roman" panose="02020603050405020304" pitchFamily="18" charset="0"/>
                <a:cs typeface="Times New Roman" panose="02020603050405020304" pitchFamily="18" charset="0"/>
              </a:rPr>
              <a:t>32*16 </a:t>
            </a:r>
            <a:r>
              <a:rPr lang="zh-CN" altLang="en-US" sz="1100" dirty="0">
                <a:latin typeface="Times New Roman" panose="02020603050405020304" pitchFamily="18" charset="0"/>
                <a:cs typeface="Times New Roman" panose="02020603050405020304" pitchFamily="18" charset="0"/>
              </a:rPr>
              <a:t>矩阵乘（</a:t>
            </a:r>
            <a:r>
              <a:rPr lang="en-US" altLang="zh-CN" sz="1100" dirty="0">
                <a:latin typeface="Times New Roman" panose="02020603050405020304" pitchFamily="18" charset="0"/>
                <a:cs typeface="Times New Roman" panose="02020603050405020304" pitchFamily="18" charset="0"/>
              </a:rPr>
              <a:t>8192</a:t>
            </a:r>
            <a:r>
              <a:rPr lang="zh-CN" altLang="en-US" sz="1100" dirty="0">
                <a:latin typeface="Times New Roman" panose="02020603050405020304" pitchFamily="18" charset="0"/>
                <a:cs typeface="Times New Roman" panose="02020603050405020304" pitchFamily="18" charset="0"/>
              </a:rPr>
              <a:t>）。</a:t>
            </a:r>
            <a:endParaRPr lang="en-US" altLang="zh-CN" sz="1100" dirty="0">
              <a:latin typeface="Times New Roman" panose="02020603050405020304" pitchFamily="18" charset="0"/>
              <a:cs typeface="Times New Roman" panose="02020603050405020304" pitchFamily="18" charset="0"/>
            </a:endParaRPr>
          </a:p>
          <a:p>
            <a:pPr marL="215914" indent="-215914">
              <a:lnSpc>
                <a:spcPct val="150000"/>
              </a:lnSpc>
              <a:spcBef>
                <a:spcPts val="600"/>
              </a:spcBef>
              <a:buFont typeface="Arial" panose="020B0604020202020204" pitchFamily="34" charset="0"/>
              <a:buChar char="•"/>
            </a:pPr>
            <a:r>
              <a:rPr lang="zh-CN" altLang="en-US" sz="1100" b="1" dirty="0">
                <a:latin typeface="Times New Roman" panose="02020603050405020304" pitchFamily="18" charset="0"/>
                <a:cs typeface="Times New Roman" panose="02020603050405020304" pitchFamily="18" charset="0"/>
              </a:rPr>
              <a:t>向量计算单元（</a:t>
            </a:r>
            <a:r>
              <a:rPr lang="en-US" altLang="zh-CN" sz="1100" b="1" dirty="0">
                <a:latin typeface="Times New Roman" panose="02020603050405020304" pitchFamily="18" charset="0"/>
                <a:cs typeface="Times New Roman" panose="02020603050405020304" pitchFamily="18" charset="0"/>
              </a:rPr>
              <a:t>Vector Unit</a:t>
            </a:r>
            <a:r>
              <a:rPr lang="zh-CN" altLang="en-US" sz="1100" b="1" dirty="0">
                <a:latin typeface="Times New Roman" panose="02020603050405020304" pitchFamily="18" charset="0"/>
                <a:cs typeface="Times New Roman" panose="02020603050405020304" pitchFamily="18" charset="0"/>
              </a:rPr>
              <a:t>）：</a:t>
            </a:r>
            <a:endParaRPr lang="en-US" altLang="zh-CN" sz="1100" b="1" dirty="0">
              <a:latin typeface="Times New Roman" panose="02020603050405020304" pitchFamily="18" charset="0"/>
              <a:cs typeface="Times New Roman" panose="02020603050405020304" pitchFamily="18" charset="0"/>
            </a:endParaRPr>
          </a:p>
          <a:p>
            <a:pPr marL="215914">
              <a:lnSpc>
                <a:spcPct val="150000"/>
              </a:lnSpc>
              <a:spcBef>
                <a:spcPts val="600"/>
              </a:spcBef>
            </a:pPr>
            <a:r>
              <a:rPr lang="zh-CN" altLang="en-US" sz="1100" dirty="0">
                <a:latin typeface="Times New Roman" panose="02020603050405020304" pitchFamily="18" charset="0"/>
                <a:cs typeface="Times New Roman" panose="02020603050405020304" pitchFamily="18" charset="0"/>
              </a:rPr>
              <a:t>实现向量和标量，或双向量之间的计算，功能覆盖各种基本的计算类型和许多定制的计算类型，主要包括</a:t>
            </a:r>
            <a:r>
              <a:rPr lang="en-US" altLang="zh-CN" sz="1100" dirty="0">
                <a:latin typeface="Times New Roman" panose="02020603050405020304" pitchFamily="18" charset="0"/>
                <a:cs typeface="Times New Roman" panose="02020603050405020304" pitchFamily="18" charset="0"/>
              </a:rPr>
              <a:t>FP16/ FP32/Int32/Int8</a:t>
            </a:r>
            <a:r>
              <a:rPr lang="zh-CN" altLang="en-US" sz="1100" dirty="0">
                <a:latin typeface="Times New Roman" panose="02020603050405020304" pitchFamily="18" charset="0"/>
                <a:cs typeface="Times New Roman" panose="02020603050405020304" pitchFamily="18" charset="0"/>
              </a:rPr>
              <a:t>等数据类型的计算。一拍可以完成两个</a:t>
            </a:r>
            <a:r>
              <a:rPr lang="en-US" altLang="zh-CN" sz="1100" dirty="0">
                <a:latin typeface="Times New Roman" panose="02020603050405020304" pitchFamily="18" charset="0"/>
                <a:cs typeface="Times New Roman" panose="02020603050405020304" pitchFamily="18" charset="0"/>
              </a:rPr>
              <a:t>128</a:t>
            </a:r>
            <a:r>
              <a:rPr lang="zh-CN" altLang="en-US" sz="1100" dirty="0">
                <a:latin typeface="Times New Roman" panose="02020603050405020304" pitchFamily="18" charset="0"/>
                <a:cs typeface="Times New Roman" panose="02020603050405020304" pitchFamily="18" charset="0"/>
              </a:rPr>
              <a:t>长度</a:t>
            </a:r>
            <a:r>
              <a:rPr lang="en-US" altLang="zh-CN" sz="1100" dirty="0">
                <a:latin typeface="Times New Roman" panose="02020603050405020304" pitchFamily="18" charset="0"/>
                <a:cs typeface="Times New Roman" panose="02020603050405020304" pitchFamily="18" charset="0"/>
              </a:rPr>
              <a:t>fp16</a:t>
            </a:r>
            <a:r>
              <a:rPr lang="zh-CN" altLang="en-US" sz="1100" dirty="0">
                <a:latin typeface="Times New Roman" panose="02020603050405020304" pitchFamily="18" charset="0"/>
                <a:cs typeface="Times New Roman" panose="02020603050405020304" pitchFamily="18" charset="0"/>
              </a:rPr>
              <a:t>类型的向量相加</a:t>
            </a:r>
            <a:r>
              <a:rPr lang="en-US" altLang="zh-CN"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乘， 或者</a:t>
            </a:r>
            <a:r>
              <a:rPr lang="en-US" altLang="zh-CN" sz="1100" dirty="0">
                <a:latin typeface="Times New Roman" panose="02020603050405020304" pitchFamily="18" charset="0"/>
                <a:cs typeface="Times New Roman" panose="02020603050405020304" pitchFamily="18" charset="0"/>
              </a:rPr>
              <a:t>64</a:t>
            </a:r>
            <a:r>
              <a:rPr lang="zh-CN" altLang="en-US" sz="1100" dirty="0">
                <a:latin typeface="Times New Roman" panose="02020603050405020304" pitchFamily="18" charset="0"/>
                <a:cs typeface="Times New Roman" panose="02020603050405020304" pitchFamily="18" charset="0"/>
              </a:rPr>
              <a:t>个</a:t>
            </a:r>
            <a:r>
              <a:rPr lang="en-US" altLang="zh-CN" sz="1100" dirty="0">
                <a:latin typeface="Times New Roman" panose="02020603050405020304" pitchFamily="18" charset="0"/>
                <a:cs typeface="Times New Roman" panose="02020603050405020304" pitchFamily="18" charset="0"/>
              </a:rPr>
              <a:t>fp32/int32</a:t>
            </a:r>
            <a:r>
              <a:rPr lang="zh-CN" altLang="en-US" sz="1100" dirty="0">
                <a:latin typeface="Times New Roman" panose="02020603050405020304" pitchFamily="18" charset="0"/>
                <a:cs typeface="Times New Roman" panose="02020603050405020304" pitchFamily="18" charset="0"/>
              </a:rPr>
              <a:t>类型的向量相加</a:t>
            </a:r>
            <a:r>
              <a:rPr lang="en-US" altLang="zh-CN"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乘。</a:t>
            </a:r>
            <a:endParaRPr lang="en-US" altLang="zh-CN" sz="1100" dirty="0">
              <a:latin typeface="Times New Roman" panose="02020603050405020304" pitchFamily="18" charset="0"/>
              <a:cs typeface="Times New Roman" panose="02020603050405020304" pitchFamily="18" charset="0"/>
            </a:endParaRPr>
          </a:p>
          <a:p>
            <a:pPr marL="215914" indent="-215914">
              <a:lnSpc>
                <a:spcPct val="150000"/>
              </a:lnSpc>
              <a:spcBef>
                <a:spcPts val="600"/>
              </a:spcBef>
              <a:buFont typeface="Arial" panose="020B0604020202020204" pitchFamily="34" charset="0"/>
              <a:buChar char="•"/>
            </a:pPr>
            <a:r>
              <a:rPr lang="zh-CN" altLang="en-US" sz="1100" b="1" dirty="0">
                <a:latin typeface="Times New Roman" panose="02020603050405020304" pitchFamily="18" charset="0"/>
                <a:cs typeface="Times New Roman" panose="02020603050405020304" pitchFamily="18" charset="0"/>
              </a:rPr>
              <a:t>标量计算单元（</a:t>
            </a:r>
            <a:r>
              <a:rPr lang="en-US" altLang="zh-CN" sz="1100" b="1" dirty="0">
                <a:latin typeface="Times New Roman" panose="02020603050405020304" pitchFamily="18" charset="0"/>
                <a:cs typeface="Times New Roman" panose="02020603050405020304" pitchFamily="18" charset="0"/>
              </a:rPr>
              <a:t>Scalar Unit</a:t>
            </a:r>
            <a:r>
              <a:rPr lang="zh-CN" altLang="en-US" sz="1100" b="1" dirty="0">
                <a:latin typeface="Times New Roman" panose="02020603050405020304" pitchFamily="18" charset="0"/>
                <a:cs typeface="Times New Roman" panose="02020603050405020304" pitchFamily="18" charset="0"/>
              </a:rPr>
              <a:t>）：</a:t>
            </a:r>
            <a:endParaRPr lang="en-US" altLang="zh-CN" sz="1100" b="1" dirty="0">
              <a:latin typeface="Times New Roman" panose="02020603050405020304" pitchFamily="18" charset="0"/>
              <a:cs typeface="Times New Roman" panose="02020603050405020304" pitchFamily="18" charset="0"/>
            </a:endParaRPr>
          </a:p>
          <a:p>
            <a:pPr marL="215914">
              <a:lnSpc>
                <a:spcPct val="150000"/>
              </a:lnSpc>
              <a:spcBef>
                <a:spcPts val="600"/>
              </a:spcBef>
            </a:pPr>
            <a:r>
              <a:rPr lang="zh-CN" altLang="en-US" sz="1100" dirty="0">
                <a:latin typeface="Times New Roman" panose="02020603050405020304" pitchFamily="18" charset="0"/>
                <a:cs typeface="Times New Roman" panose="02020603050405020304" pitchFamily="18" charset="0"/>
              </a:rPr>
              <a:t>相当于一个微型</a:t>
            </a:r>
            <a:r>
              <a:rPr lang="en-US" altLang="zh-CN" sz="1100" dirty="0">
                <a:latin typeface="Times New Roman" panose="02020603050405020304" pitchFamily="18" charset="0"/>
                <a:cs typeface="Times New Roman" panose="02020603050405020304" pitchFamily="18" charset="0"/>
              </a:rPr>
              <a:t>CPU</a:t>
            </a:r>
            <a:r>
              <a:rPr lang="zh-CN" altLang="en-US" sz="1100" dirty="0">
                <a:latin typeface="Times New Roman" panose="02020603050405020304" pitchFamily="18" charset="0"/>
                <a:cs typeface="Times New Roman" panose="02020603050405020304" pitchFamily="18" charset="0"/>
              </a:rPr>
              <a:t>，控制整个</a:t>
            </a:r>
            <a:r>
              <a:rPr lang="en-US" altLang="zh-CN" sz="1100" dirty="0">
                <a:latin typeface="Times New Roman" panose="02020603050405020304" pitchFamily="18" charset="0"/>
                <a:cs typeface="Times New Roman" panose="02020603050405020304" pitchFamily="18" charset="0"/>
              </a:rPr>
              <a:t>AI Core</a:t>
            </a:r>
            <a:r>
              <a:rPr lang="zh-CN" altLang="en-US" sz="1100" dirty="0">
                <a:latin typeface="Times New Roman" panose="02020603050405020304" pitchFamily="18" charset="0"/>
                <a:cs typeface="Times New Roman" panose="02020603050405020304" pitchFamily="18" charset="0"/>
              </a:rPr>
              <a:t>的运行，完成整个程序的循环控制、分支判断，可以为</a:t>
            </a:r>
            <a:r>
              <a:rPr lang="en-US" altLang="zh-CN" sz="1100" dirty="0">
                <a:latin typeface="Times New Roman" panose="02020603050405020304" pitchFamily="18" charset="0"/>
                <a:cs typeface="Times New Roman" panose="02020603050405020304" pitchFamily="18" charset="0"/>
              </a:rPr>
              <a:t>Cube/Vector</a:t>
            </a:r>
            <a:r>
              <a:rPr lang="zh-CN" altLang="en-US" sz="1100" dirty="0">
                <a:latin typeface="Times New Roman" panose="02020603050405020304" pitchFamily="18" charset="0"/>
                <a:cs typeface="Times New Roman" panose="02020603050405020304" pitchFamily="18" charset="0"/>
              </a:rPr>
              <a:t>提供数据地址和相关参数的计算，以及基本的算术运算。</a:t>
            </a:r>
            <a:endParaRPr lang="en-US" altLang="zh-CN" sz="1100" dirty="0">
              <a:latin typeface="Times New Roman" panose="02020603050405020304" pitchFamily="18" charset="0"/>
              <a:cs typeface="Times New Roman" panose="02020603050405020304" pitchFamily="18" charset="0"/>
            </a:endParaRPr>
          </a:p>
          <a:p>
            <a:pPr marL="215914" indent="-215914">
              <a:lnSpc>
                <a:spcPct val="150000"/>
              </a:lnSpc>
              <a:spcBef>
                <a:spcPts val="600"/>
              </a:spcBef>
              <a:buFont typeface="Arial" panose="020B0604020202020204" pitchFamily="34" charset="0"/>
              <a:buChar char="•"/>
            </a:pPr>
            <a:r>
              <a:rPr lang="zh-CN" altLang="en-US" sz="1100" b="1" dirty="0">
                <a:latin typeface="Times New Roman" panose="02020603050405020304" pitchFamily="18" charset="0"/>
                <a:cs typeface="Times New Roman" panose="02020603050405020304" pitchFamily="18" charset="0"/>
              </a:rPr>
              <a:t>累加器：</a:t>
            </a:r>
            <a:endParaRPr lang="en-US" altLang="zh-CN" sz="1100" b="1" dirty="0">
              <a:latin typeface="Times New Roman" panose="02020603050405020304" pitchFamily="18" charset="0"/>
              <a:cs typeface="Times New Roman" panose="02020603050405020304" pitchFamily="18" charset="0"/>
            </a:endParaRPr>
          </a:p>
          <a:p>
            <a:pPr marL="215914">
              <a:lnSpc>
                <a:spcPct val="150000"/>
              </a:lnSpc>
              <a:spcBef>
                <a:spcPts val="600"/>
              </a:spcBef>
            </a:pPr>
            <a:r>
              <a:rPr lang="zh-CN" altLang="en-US" sz="1100" dirty="0">
                <a:latin typeface="Times New Roman" panose="02020603050405020304" pitchFamily="18" charset="0"/>
                <a:cs typeface="Times New Roman" panose="02020603050405020304" pitchFamily="18" charset="0"/>
              </a:rPr>
              <a:t>把当前矩阵乘的结果与前次计算的中间结果相加， 可以用于完成卷积中加</a:t>
            </a:r>
            <a:r>
              <a:rPr lang="en-US" altLang="zh-CN" sz="1100" dirty="0">
                <a:latin typeface="Times New Roman" panose="02020603050405020304" pitchFamily="18" charset="0"/>
                <a:cs typeface="Times New Roman" panose="02020603050405020304" pitchFamily="18" charset="0"/>
              </a:rPr>
              <a:t>bias</a:t>
            </a:r>
            <a:r>
              <a:rPr lang="zh-CN" altLang="en-US" sz="1100" dirty="0">
                <a:latin typeface="Times New Roman" panose="02020603050405020304" pitchFamily="18" charset="0"/>
                <a:cs typeface="Times New Roman" panose="02020603050405020304" pitchFamily="18" charset="0"/>
              </a:rPr>
              <a:t>操作。</a:t>
            </a:r>
            <a:endParaRPr lang="en-US" altLang="zh-C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859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00464022\AppData\Roaming\eSpace_Desktop\UserData\d00464022\imagefiles\DC2A2839-0490-4D5C-B3B1-156959CA20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7" y="1273003"/>
            <a:ext cx="10394780" cy="488539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en-US" altLang="zh-CN" sz="3600" dirty="0">
                <a:latin typeface="+mn-lt"/>
                <a:ea typeface="+mj-ea"/>
                <a:cs typeface="+mn-ea"/>
              </a:rPr>
              <a:t>AI Core</a:t>
            </a:r>
            <a:r>
              <a:rPr lang="zh-CN" altLang="en-US" sz="3600" dirty="0">
                <a:latin typeface="+mn-lt"/>
                <a:ea typeface="+mj-ea"/>
                <a:cs typeface="+mn-ea"/>
              </a:rPr>
              <a:t>：计算单元 </a:t>
            </a:r>
            <a:r>
              <a:rPr lang="en-US" altLang="zh-CN" sz="3600" dirty="0">
                <a:latin typeface="+mn-lt"/>
                <a:ea typeface="+mj-ea"/>
                <a:cs typeface="+mn-ea"/>
              </a:rPr>
              <a:t>—— </a:t>
            </a:r>
            <a:r>
              <a:rPr lang="zh-CN" altLang="en-US" sz="3600" dirty="0">
                <a:latin typeface="+mn-lt"/>
                <a:ea typeface="+mj-ea"/>
                <a:cs typeface="+mn-ea"/>
              </a:rPr>
              <a:t>加速原理</a:t>
            </a:r>
            <a:br>
              <a:rPr lang="en-US" sz="3600" dirty="0">
                <a:latin typeface="+mn-lt"/>
                <a:ea typeface="+mj-ea"/>
                <a:cs typeface="+mn-ea"/>
              </a:rPr>
            </a:br>
            <a:endParaRPr lang="en-US" sz="3600" dirty="0">
              <a:latin typeface="+mn-lt"/>
              <a:ea typeface="+mj-ea"/>
              <a:cs typeface="+mn-ea"/>
            </a:endParaRPr>
          </a:p>
        </p:txBody>
      </p:sp>
    </p:spTree>
    <p:extLst>
      <p:ext uri="{BB962C8B-B14F-4D97-AF65-F5344CB8AC3E}">
        <p14:creationId xmlns:p14="http://schemas.microsoft.com/office/powerpoint/2010/main" val="690048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200" dirty="0">
                <a:latin typeface="+mn-lt"/>
                <a:ea typeface="+mj-ea"/>
                <a:cs typeface="+mn-ea"/>
              </a:rPr>
              <a:t>AI Core</a:t>
            </a:r>
            <a:r>
              <a:rPr lang="zh-CN" altLang="en-US" sz="3200" dirty="0">
                <a:latin typeface="+mn-lt"/>
                <a:ea typeface="+mj-ea"/>
                <a:cs typeface="+mn-ea"/>
              </a:rPr>
              <a:t>：存储系统</a:t>
            </a:r>
            <a:br>
              <a:rPr lang="en-US" dirty="0">
                <a:solidFill>
                  <a:srgbClr val="990000"/>
                </a:solidFill>
              </a:rPr>
            </a:br>
            <a:endParaRPr lang="en-US" dirty="0"/>
          </a:p>
        </p:txBody>
      </p:sp>
      <p:sp>
        <p:nvSpPr>
          <p:cNvPr id="4" name="文本占位符 3"/>
          <p:cNvSpPr>
            <a:spLocks noGrp="1"/>
          </p:cNvSpPr>
          <p:nvPr>
            <p:ph type="body" sz="quarter" idx="10"/>
          </p:nvPr>
        </p:nvSpPr>
        <p:spPr/>
        <p:txBody>
          <a:bodyPr/>
          <a:lstStyle/>
          <a:p>
            <a:r>
              <a:rPr lang="en-US" altLang="zh-CN" sz="1400" dirty="0"/>
              <a:t>AI Core</a:t>
            </a:r>
            <a:r>
              <a:rPr lang="zh-CN" altLang="en-US" sz="1400" dirty="0"/>
              <a:t>采用了大容量的片上缓冲区设计，通过增大的片上缓存数据量来减少数据从片外存储系统搬运到</a:t>
            </a:r>
            <a:r>
              <a:rPr lang="en-US" altLang="zh-CN" sz="1400" dirty="0"/>
              <a:t>AI Core</a:t>
            </a:r>
            <a:r>
              <a:rPr lang="zh-CN" altLang="en-US" sz="1400" dirty="0"/>
              <a:t>中的频次，从而可以降低数据搬运过程中所产生的功耗，有效控制了整体计算的能耗。</a:t>
            </a:r>
            <a:endParaRPr lang="en-US" altLang="zh-CN" sz="1400" dirty="0"/>
          </a:p>
          <a:p>
            <a:endParaRPr lang="en-US" dirty="0"/>
          </a:p>
        </p:txBody>
      </p:sp>
      <p:sp>
        <p:nvSpPr>
          <p:cNvPr id="6488" name="Rectangle 411"/>
          <p:cNvSpPr>
            <a:spLocks noChangeArrowheads="1"/>
          </p:cNvSpPr>
          <p:nvPr/>
        </p:nvSpPr>
        <p:spPr bwMode="auto">
          <a:xfrm>
            <a:off x="6704225" y="3331481"/>
            <a:ext cx="184659" cy="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prstTxWarp prst="textNoShape">
              <a:avLst/>
            </a:prstTxWarp>
            <a:spAutoFit/>
          </a:bodyPr>
          <a:lstStyle/>
          <a:p>
            <a:endParaRPr lang="zh-CN" altLang="en-US" sz="1799"/>
          </a:p>
        </p:txBody>
      </p:sp>
      <p:graphicFrame>
        <p:nvGraphicFramePr>
          <p:cNvPr id="3" name="对象 2"/>
          <p:cNvGraphicFramePr>
            <a:graphicFrameLocks noChangeAspect="1"/>
          </p:cNvGraphicFramePr>
          <p:nvPr/>
        </p:nvGraphicFramePr>
        <p:xfrm>
          <a:off x="726791" y="2084788"/>
          <a:ext cx="6745911" cy="3231506"/>
        </p:xfrm>
        <a:graphic>
          <a:graphicData uri="http://schemas.openxmlformats.org/presentationml/2006/ole">
            <mc:AlternateContent xmlns:mc="http://schemas.openxmlformats.org/markup-compatibility/2006">
              <mc:Choice xmlns:v="urn:schemas-microsoft-com:vml" Requires="v">
                <p:oleObj r:id="rId2" imgW="7105745" imgH="3848195" progId="Visio.Drawing.15">
                  <p:embed/>
                </p:oleObj>
              </mc:Choice>
              <mc:Fallback>
                <p:oleObj r:id="rId2" imgW="7105745" imgH="3848195" progId="Visio.Drawing.15">
                  <p:embed/>
                  <p:pic>
                    <p:nvPicPr>
                      <p:cNvPr id="3"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91" y="2084788"/>
                        <a:ext cx="6745911" cy="3231506"/>
                      </a:xfrm>
                      <a:prstGeom prst="rect">
                        <a:avLst/>
                      </a:prstGeom>
                      <a:noFill/>
                    </p:spPr>
                  </p:pic>
                </p:oleObj>
              </mc:Fallback>
            </mc:AlternateContent>
          </a:graphicData>
        </a:graphic>
      </p:graphicFrame>
      <p:sp>
        <p:nvSpPr>
          <p:cNvPr id="7" name="TextBox 3"/>
          <p:cNvSpPr txBox="1"/>
          <p:nvPr/>
        </p:nvSpPr>
        <p:spPr>
          <a:xfrm>
            <a:off x="7718099" y="1723155"/>
            <a:ext cx="3813786" cy="4680223"/>
          </a:xfrm>
          <a:prstGeom prst="rect">
            <a:avLst/>
          </a:prstGeom>
          <a:noFill/>
        </p:spPr>
        <p:txBody>
          <a:bodyPr wrap="square" rtlCol="0">
            <a:spAutoFit/>
          </a:bodyPr>
          <a:lstStyle/>
          <a:p>
            <a:pPr>
              <a:lnSpc>
                <a:spcPct val="150000"/>
              </a:lnSpc>
              <a:spcBef>
                <a:spcPts val="600"/>
              </a:spcBef>
            </a:pPr>
            <a:r>
              <a:rPr lang="zh-CN" altLang="en-US" sz="1100" b="1" dirty="0">
                <a:latin typeface="Times New Roman" panose="02020603050405020304" pitchFamily="18" charset="0"/>
                <a:cs typeface="Times New Roman" panose="02020603050405020304" pitchFamily="18" charset="0"/>
              </a:rPr>
              <a:t>存储单元由存储控制单元、缓冲区和寄存器组成。</a:t>
            </a:r>
            <a:endParaRPr lang="en-US" altLang="zh-CN" sz="1100" b="1" dirty="0">
              <a:latin typeface="Times New Roman" panose="02020603050405020304" pitchFamily="18" charset="0"/>
              <a:cs typeface="Times New Roman" panose="02020603050405020304" pitchFamily="18" charset="0"/>
            </a:endParaRPr>
          </a:p>
          <a:p>
            <a:pPr marL="215914" indent="-215914">
              <a:lnSpc>
                <a:spcPct val="150000"/>
              </a:lnSpc>
              <a:spcBef>
                <a:spcPts val="600"/>
              </a:spcBef>
              <a:buFont typeface="Arial" panose="020B0604020202020204" pitchFamily="34" charset="0"/>
              <a:buChar char="•"/>
            </a:pPr>
            <a:r>
              <a:rPr lang="zh-CN" altLang="en-US" sz="1100" b="1" dirty="0">
                <a:latin typeface="Times New Roman" panose="02020603050405020304" pitchFamily="18" charset="0"/>
                <a:cs typeface="Times New Roman" panose="02020603050405020304" pitchFamily="18" charset="0"/>
              </a:rPr>
              <a:t>存储控制单元：</a:t>
            </a:r>
            <a:endParaRPr lang="en-US" altLang="zh-CN" sz="1100" b="1" dirty="0">
              <a:latin typeface="Times New Roman" panose="02020603050405020304" pitchFamily="18" charset="0"/>
              <a:cs typeface="Times New Roman" panose="02020603050405020304" pitchFamily="18" charset="0"/>
            </a:endParaRPr>
          </a:p>
          <a:p>
            <a:pPr marL="215914">
              <a:lnSpc>
                <a:spcPct val="150000"/>
              </a:lnSpc>
            </a:pPr>
            <a:r>
              <a:rPr lang="zh-CN" altLang="en-US" sz="1000" dirty="0">
                <a:latin typeface="Times New Roman" panose="02020603050405020304" pitchFamily="18" charset="0"/>
                <a:cs typeface="Times New Roman" panose="02020603050405020304" pitchFamily="18" charset="0"/>
              </a:rPr>
              <a:t>通过总线接口直接访问</a:t>
            </a:r>
            <a:r>
              <a:rPr lang="en-US" altLang="zh-CN" sz="1000" dirty="0">
                <a:latin typeface="Times New Roman" panose="02020603050405020304" pitchFamily="18" charset="0"/>
                <a:cs typeface="Times New Roman" panose="02020603050405020304" pitchFamily="18" charset="0"/>
              </a:rPr>
              <a:t>AI Core</a:t>
            </a:r>
            <a:r>
              <a:rPr lang="zh-CN" altLang="en-US" sz="1000" dirty="0">
                <a:latin typeface="Times New Roman" panose="02020603050405020304" pitchFamily="18" charset="0"/>
                <a:cs typeface="Times New Roman" panose="02020603050405020304" pitchFamily="18" charset="0"/>
              </a:rPr>
              <a:t>之外的更低层级的缓存，也可以直通到</a:t>
            </a:r>
            <a:r>
              <a:rPr lang="en-US" altLang="zh-CN" sz="1000" dirty="0">
                <a:latin typeface="Times New Roman" panose="02020603050405020304" pitchFamily="18" charset="0"/>
                <a:cs typeface="Times New Roman" panose="02020603050405020304" pitchFamily="18" charset="0"/>
              </a:rPr>
              <a:t>DDR</a:t>
            </a:r>
            <a:r>
              <a:rPr lang="zh-CN" altLang="en-US" sz="1000" dirty="0">
                <a:latin typeface="Times New Roman" panose="02020603050405020304" pitchFamily="18" charset="0"/>
                <a:cs typeface="Times New Roman" panose="02020603050405020304" pitchFamily="18" charset="0"/>
              </a:rPr>
              <a:t>或</a:t>
            </a:r>
            <a:r>
              <a:rPr lang="en-US" altLang="zh-CN" sz="1000" dirty="0">
                <a:latin typeface="Times New Roman" panose="02020603050405020304" pitchFamily="18" charset="0"/>
                <a:cs typeface="Times New Roman" panose="02020603050405020304" pitchFamily="18" charset="0"/>
              </a:rPr>
              <a:t>HBM</a:t>
            </a:r>
            <a:r>
              <a:rPr lang="zh-CN" altLang="en-US" sz="1000" dirty="0">
                <a:latin typeface="Times New Roman" panose="02020603050405020304" pitchFamily="18" charset="0"/>
                <a:cs typeface="Times New Roman" panose="02020603050405020304" pitchFamily="18" charset="0"/>
              </a:rPr>
              <a:t>直接访问内存。其中还设置了</a:t>
            </a:r>
            <a:r>
              <a:rPr lang="zh-CN" altLang="en-US" sz="1000" b="1" dirty="0">
                <a:latin typeface="Times New Roman" panose="02020603050405020304" pitchFamily="18" charset="0"/>
                <a:cs typeface="Times New Roman" panose="02020603050405020304" pitchFamily="18" charset="0"/>
              </a:rPr>
              <a:t>存储转换单元，</a:t>
            </a:r>
            <a:r>
              <a:rPr lang="zh-CN" altLang="en-US" sz="1000" dirty="0">
                <a:latin typeface="Times New Roman" panose="02020603050405020304" pitchFamily="18" charset="0"/>
                <a:cs typeface="Times New Roman" panose="02020603050405020304" pitchFamily="18" charset="0"/>
              </a:rPr>
              <a:t>作为</a:t>
            </a:r>
            <a:r>
              <a:rPr lang="en-US" altLang="zh-CN" sz="1000" dirty="0">
                <a:latin typeface="Times New Roman" panose="02020603050405020304" pitchFamily="18" charset="0"/>
                <a:cs typeface="Times New Roman" panose="02020603050405020304" pitchFamily="18" charset="0"/>
              </a:rPr>
              <a:t>AI Core</a:t>
            </a:r>
            <a:r>
              <a:rPr lang="zh-CN" altLang="en-US" sz="1000" dirty="0">
                <a:latin typeface="Times New Roman" panose="02020603050405020304" pitchFamily="18" charset="0"/>
                <a:cs typeface="Times New Roman" panose="02020603050405020304" pitchFamily="18" charset="0"/>
              </a:rPr>
              <a:t>内部数据通路的传输控制器，负责</a:t>
            </a:r>
            <a:r>
              <a:rPr lang="en-US" altLang="zh-CN" sz="1000" dirty="0">
                <a:latin typeface="Times New Roman" panose="02020603050405020304" pitchFamily="18" charset="0"/>
                <a:cs typeface="Times New Roman" panose="02020603050405020304" pitchFamily="18" charset="0"/>
              </a:rPr>
              <a:t>AI Core</a:t>
            </a:r>
            <a:r>
              <a:rPr lang="zh-CN" altLang="en-US" sz="1000" dirty="0">
                <a:latin typeface="Times New Roman" panose="02020603050405020304" pitchFamily="18" charset="0"/>
                <a:cs typeface="Times New Roman" panose="02020603050405020304" pitchFamily="18" charset="0"/>
              </a:rPr>
              <a:t>内部数据在不同缓冲区之间的读写管理，以及完成一系列的格式转换操作，如补零，</a:t>
            </a:r>
            <a:r>
              <a:rPr lang="en-US" altLang="zh-CN" sz="1000" dirty="0">
                <a:latin typeface="Times New Roman" panose="02020603050405020304" pitchFamily="18" charset="0"/>
                <a:cs typeface="Times New Roman" panose="02020603050405020304" pitchFamily="18" charset="0"/>
              </a:rPr>
              <a:t>Img2Col</a:t>
            </a:r>
            <a:r>
              <a:rPr lang="zh-CN" altLang="en-US" sz="1000" dirty="0">
                <a:latin typeface="Times New Roman" panose="02020603050405020304" pitchFamily="18" charset="0"/>
                <a:cs typeface="Times New Roman" panose="02020603050405020304" pitchFamily="18" charset="0"/>
              </a:rPr>
              <a:t>，转置、解压缩等；</a:t>
            </a:r>
            <a:endParaRPr lang="en-US" altLang="zh-CN" sz="1000" dirty="0">
              <a:latin typeface="Times New Roman" panose="02020603050405020304" pitchFamily="18" charset="0"/>
              <a:cs typeface="Times New Roman" panose="02020603050405020304" pitchFamily="18" charset="0"/>
            </a:endParaRPr>
          </a:p>
          <a:p>
            <a:pPr marL="215914" indent="-215914">
              <a:lnSpc>
                <a:spcPct val="150000"/>
              </a:lnSpc>
              <a:spcBef>
                <a:spcPts val="600"/>
              </a:spcBef>
              <a:buFont typeface="Arial" panose="020B0604020202020204" pitchFamily="34" charset="0"/>
              <a:buChar char="•"/>
            </a:pPr>
            <a:r>
              <a:rPr lang="zh-CN" altLang="en-US" sz="1100" b="1" dirty="0">
                <a:latin typeface="Times New Roman" panose="02020603050405020304" pitchFamily="18" charset="0"/>
                <a:cs typeface="Times New Roman" panose="02020603050405020304" pitchFamily="18" charset="0"/>
              </a:rPr>
              <a:t>输入缓冲区：</a:t>
            </a:r>
            <a:endParaRPr lang="en-US" altLang="zh-CN" sz="1100" b="1" dirty="0">
              <a:latin typeface="Times New Roman" panose="02020603050405020304" pitchFamily="18" charset="0"/>
              <a:cs typeface="Times New Roman" panose="02020603050405020304" pitchFamily="18" charset="0"/>
            </a:endParaRPr>
          </a:p>
          <a:p>
            <a:pPr marL="215914">
              <a:lnSpc>
                <a:spcPct val="150000"/>
              </a:lnSpc>
            </a:pPr>
            <a:r>
              <a:rPr lang="zh-CN" altLang="en-US" sz="1000" dirty="0">
                <a:latin typeface="Times New Roman" panose="02020603050405020304" pitchFamily="18" charset="0"/>
                <a:cs typeface="Times New Roman" panose="02020603050405020304" pitchFamily="18" charset="0"/>
              </a:rPr>
              <a:t>用来暂时保留需要频繁重复使用的数据，不需要每次都通过总线接口到</a:t>
            </a:r>
            <a:r>
              <a:rPr lang="en-US" altLang="zh-CN" sz="1000" dirty="0">
                <a:latin typeface="Times New Roman" panose="02020603050405020304" pitchFamily="18" charset="0"/>
                <a:cs typeface="Times New Roman" panose="02020603050405020304" pitchFamily="18" charset="0"/>
              </a:rPr>
              <a:t>AI Core</a:t>
            </a:r>
            <a:r>
              <a:rPr lang="zh-CN" altLang="en-US" sz="1000" dirty="0">
                <a:latin typeface="Times New Roman" panose="02020603050405020304" pitchFamily="18" charset="0"/>
                <a:cs typeface="Times New Roman" panose="02020603050405020304" pitchFamily="18" charset="0"/>
              </a:rPr>
              <a:t>的外部读取，从而在减少总线上数据访问频次的同时也降低了总线上产生拥堵的风险，达到节省功耗、提高性能的效果；</a:t>
            </a:r>
            <a:endParaRPr lang="en-US" altLang="zh-CN" sz="1000" dirty="0">
              <a:latin typeface="Times New Roman" panose="02020603050405020304" pitchFamily="18" charset="0"/>
              <a:cs typeface="Times New Roman" panose="02020603050405020304" pitchFamily="18" charset="0"/>
            </a:endParaRPr>
          </a:p>
          <a:p>
            <a:pPr marL="215914" indent="-215914">
              <a:lnSpc>
                <a:spcPct val="150000"/>
              </a:lnSpc>
              <a:spcBef>
                <a:spcPts val="600"/>
              </a:spcBef>
              <a:buFont typeface="Arial" panose="020B0604020202020204" pitchFamily="34" charset="0"/>
              <a:buChar char="•"/>
            </a:pPr>
            <a:r>
              <a:rPr lang="zh-CN" altLang="en-US" sz="1100" b="1" dirty="0">
                <a:latin typeface="Times New Roman" panose="02020603050405020304" pitchFamily="18" charset="0"/>
                <a:cs typeface="Times New Roman" panose="02020603050405020304" pitchFamily="18" charset="0"/>
              </a:rPr>
              <a:t>输出缓冲区：</a:t>
            </a:r>
            <a:endParaRPr lang="en-US" altLang="zh-CN" sz="1100" b="1" dirty="0">
              <a:latin typeface="Times New Roman" panose="02020603050405020304" pitchFamily="18" charset="0"/>
              <a:cs typeface="Times New Roman" panose="02020603050405020304" pitchFamily="18" charset="0"/>
            </a:endParaRPr>
          </a:p>
          <a:p>
            <a:pPr marL="215914">
              <a:lnSpc>
                <a:spcPct val="150000"/>
              </a:lnSpc>
            </a:pPr>
            <a:r>
              <a:rPr lang="zh-CN" altLang="en-US" sz="1000" dirty="0">
                <a:latin typeface="Times New Roman" panose="02020603050405020304" pitchFamily="18" charset="0"/>
                <a:cs typeface="Times New Roman" panose="02020603050405020304" pitchFamily="18" charset="0"/>
              </a:rPr>
              <a:t>用来存放神经网络中每层计算的中间结果，从而在进入下一层计算时方便的获取数据。相比较通过总线读取数据的带宽低，延迟大，通过输出缓冲区可以大大提升计算效率；</a:t>
            </a:r>
            <a:endParaRPr lang="en-US" altLang="zh-CN" sz="1000" dirty="0">
              <a:latin typeface="Times New Roman" panose="02020603050405020304" pitchFamily="18" charset="0"/>
              <a:cs typeface="Times New Roman" panose="02020603050405020304" pitchFamily="18" charset="0"/>
            </a:endParaRPr>
          </a:p>
          <a:p>
            <a:pPr marL="215914" indent="-215914">
              <a:lnSpc>
                <a:spcPct val="150000"/>
              </a:lnSpc>
              <a:spcBef>
                <a:spcPts val="600"/>
              </a:spcBef>
              <a:buFont typeface="Arial" panose="020B0604020202020204" pitchFamily="34" charset="0"/>
              <a:buChar char="•"/>
            </a:pPr>
            <a:r>
              <a:rPr lang="zh-CN" altLang="en-US" sz="1100" b="1" dirty="0">
                <a:latin typeface="Times New Roman" panose="02020603050405020304" pitchFamily="18" charset="0"/>
                <a:cs typeface="Times New Roman" panose="02020603050405020304" pitchFamily="18" charset="0"/>
              </a:rPr>
              <a:t>寄存器：</a:t>
            </a:r>
            <a:r>
              <a:rPr lang="en-US" altLang="zh-CN" sz="1100" b="1" dirty="0">
                <a:latin typeface="Times New Roman" panose="02020603050405020304" pitchFamily="18" charset="0"/>
                <a:cs typeface="Times New Roman" panose="02020603050405020304" pitchFamily="18" charset="0"/>
              </a:rPr>
              <a:t> </a:t>
            </a:r>
          </a:p>
          <a:p>
            <a:pPr marL="215914">
              <a:lnSpc>
                <a:spcPct val="150000"/>
              </a:lnSpc>
            </a:pPr>
            <a:r>
              <a:rPr lang="en-US" altLang="zh-CN" sz="1050" dirty="0">
                <a:latin typeface="Times New Roman" panose="02020603050405020304" pitchFamily="18" charset="0"/>
                <a:cs typeface="Times New Roman" panose="02020603050405020304" pitchFamily="18" charset="0"/>
              </a:rPr>
              <a:t>AI Core</a:t>
            </a:r>
            <a:r>
              <a:rPr lang="zh-CN" altLang="en-US" sz="1050" dirty="0">
                <a:latin typeface="Times New Roman" panose="02020603050405020304" pitchFamily="18" charset="0"/>
                <a:cs typeface="Times New Roman" panose="02020603050405020304" pitchFamily="18" charset="0"/>
              </a:rPr>
              <a:t>中的各类寄存器资源主要是标量计算单元在使用。</a:t>
            </a:r>
            <a:endParaRPr lang="en-US" altLang="zh-CN" sz="1100" dirty="0">
              <a:latin typeface="Times New Roman" panose="02020603050405020304" pitchFamily="18" charset="0"/>
              <a:cs typeface="Times New Roman" panose="02020603050405020304" pitchFamily="18" charset="0"/>
            </a:endParaRPr>
          </a:p>
        </p:txBody>
      </p:sp>
      <p:sp>
        <p:nvSpPr>
          <p:cNvPr id="10" name="TextBox 3"/>
          <p:cNvSpPr txBox="1"/>
          <p:nvPr/>
        </p:nvSpPr>
        <p:spPr>
          <a:xfrm>
            <a:off x="726791" y="5407905"/>
            <a:ext cx="6924632" cy="1038340"/>
          </a:xfrm>
          <a:prstGeom prst="rect">
            <a:avLst/>
          </a:prstGeom>
          <a:noFill/>
        </p:spPr>
        <p:txBody>
          <a:bodyPr wrap="square" rtlCol="0">
            <a:spAutoFit/>
          </a:bodyPr>
          <a:lstStyle/>
          <a:p>
            <a:pPr marL="171381" indent="-171381">
              <a:lnSpc>
                <a:spcPct val="150000"/>
              </a:lnSpc>
              <a:buFont typeface="Arial" panose="020B0604020202020204" pitchFamily="34" charset="0"/>
              <a:buChar char="•"/>
            </a:pPr>
            <a:r>
              <a:rPr lang="zh-CN" altLang="en-US" sz="1100" b="1" dirty="0">
                <a:latin typeface="Times New Roman" panose="02020603050405020304" pitchFamily="18" charset="0"/>
                <a:cs typeface="Times New Roman" panose="02020603050405020304" pitchFamily="18" charset="0"/>
              </a:rPr>
              <a:t>数据通路：是指</a:t>
            </a:r>
            <a:r>
              <a:rPr lang="en-US" altLang="zh-CN" sz="1100" b="1" dirty="0">
                <a:latin typeface="Times New Roman" panose="02020603050405020304" pitchFamily="18" charset="0"/>
                <a:cs typeface="Times New Roman" panose="02020603050405020304" pitchFamily="18" charset="0"/>
              </a:rPr>
              <a:t>AI Core</a:t>
            </a:r>
            <a:r>
              <a:rPr lang="zh-CN" altLang="en-US" sz="1100" b="1" dirty="0">
                <a:latin typeface="Times New Roman" panose="02020603050405020304" pitchFamily="18" charset="0"/>
                <a:cs typeface="Times New Roman" panose="02020603050405020304" pitchFamily="18" charset="0"/>
              </a:rPr>
              <a:t>在完成一次计算任务时，数据在</a:t>
            </a:r>
            <a:r>
              <a:rPr lang="en-US" altLang="zh-CN" sz="1100" b="1" dirty="0">
                <a:latin typeface="Times New Roman" panose="02020603050405020304" pitchFamily="18" charset="0"/>
                <a:cs typeface="Times New Roman" panose="02020603050405020304" pitchFamily="18" charset="0"/>
              </a:rPr>
              <a:t>AI Core</a:t>
            </a:r>
            <a:r>
              <a:rPr lang="zh-CN" altLang="en-US" sz="1100" b="1" dirty="0">
                <a:latin typeface="Times New Roman" panose="02020603050405020304" pitchFamily="18" charset="0"/>
                <a:cs typeface="Times New Roman" panose="02020603050405020304" pitchFamily="18" charset="0"/>
              </a:rPr>
              <a:t>中的流通路径。</a:t>
            </a:r>
            <a:endParaRPr lang="en-US" altLang="zh-CN" sz="1100" b="1" dirty="0">
              <a:latin typeface="Times New Roman" panose="02020603050405020304" pitchFamily="18" charset="0"/>
              <a:cs typeface="Times New Roman" panose="02020603050405020304" pitchFamily="18" charset="0"/>
            </a:endParaRPr>
          </a:p>
          <a:p>
            <a:pPr marL="215914">
              <a:lnSpc>
                <a:spcPct val="150000"/>
              </a:lnSpc>
            </a:pPr>
            <a:r>
              <a:rPr lang="zh-CN" altLang="en-US" sz="1000" dirty="0">
                <a:latin typeface="Times New Roman" panose="02020603050405020304" pitchFamily="18" charset="0"/>
                <a:cs typeface="Times New Roman" panose="02020603050405020304" pitchFamily="18" charset="0"/>
              </a:rPr>
              <a:t>达芬奇架构数据通路的特点是</a:t>
            </a:r>
            <a:r>
              <a:rPr lang="zh-CN" altLang="en-US" sz="1000" b="1" dirty="0">
                <a:latin typeface="Times New Roman" panose="02020603050405020304" pitchFamily="18" charset="0"/>
                <a:cs typeface="Times New Roman" panose="02020603050405020304" pitchFamily="18" charset="0"/>
              </a:rPr>
              <a:t>多进单出</a:t>
            </a:r>
            <a:r>
              <a:rPr lang="zh-CN" altLang="en-US" sz="1000" dirty="0">
                <a:latin typeface="Times New Roman" panose="02020603050405020304" pitchFamily="18" charset="0"/>
                <a:cs typeface="Times New Roman" panose="02020603050405020304" pitchFamily="18" charset="0"/>
              </a:rPr>
              <a:t>，主要是考虑到神经网络在计算过程中，输入的数据种类繁多并且数量巨大，可以通过并行输入的方式来提高数据流入的效率。与此相反，将多种输入数据处理完成后往往只生成输出特征矩阵，数据种类相对单一，单输出的数据通路，可以节约芯片硬件资源。</a:t>
            </a:r>
            <a:endParaRPr lang="en-US" altLang="zh-CN" sz="1000" dirty="0">
              <a:latin typeface="Times New Roman" panose="02020603050405020304" pitchFamily="18" charset="0"/>
              <a:cs typeface="Times New Roman" panose="02020603050405020304" pitchFamily="18" charset="0"/>
            </a:endParaRPr>
          </a:p>
        </p:txBody>
      </p:sp>
      <p:sp>
        <p:nvSpPr>
          <p:cNvPr id="13" name="TextBox 3"/>
          <p:cNvSpPr txBox="1"/>
          <p:nvPr/>
        </p:nvSpPr>
        <p:spPr>
          <a:xfrm>
            <a:off x="2049964" y="1731669"/>
            <a:ext cx="4496844" cy="261508"/>
          </a:xfrm>
          <a:prstGeom prst="rect">
            <a:avLst/>
          </a:prstGeom>
          <a:solidFill>
            <a:schemeClr val="bg1">
              <a:lumMod val="60000"/>
              <a:lumOff val="40000"/>
            </a:schemeClr>
          </a:solidFill>
        </p:spPr>
        <p:txBody>
          <a:bodyPr wrap="square" rtlCol="0">
            <a:spAutoFit/>
          </a:bodyPr>
          <a:lstStyle/>
          <a:p>
            <a:r>
              <a:rPr lang="zh-CN" altLang="en-US" sz="1100" b="1" dirty="0">
                <a:latin typeface="+mn-ea"/>
              </a:rPr>
              <a:t>存储单元和相应的数据通路，构成了</a:t>
            </a:r>
            <a:r>
              <a:rPr lang="en-US" altLang="zh-CN" sz="1100" b="1" dirty="0">
                <a:latin typeface="+mn-ea"/>
              </a:rPr>
              <a:t>AI Core</a:t>
            </a:r>
            <a:r>
              <a:rPr lang="zh-CN" altLang="en-US" sz="1100" b="1" dirty="0">
                <a:latin typeface="+mn-ea"/>
              </a:rPr>
              <a:t>的存储系统。</a:t>
            </a:r>
            <a:endParaRPr lang="en-US" altLang="zh-CN" sz="1100" b="1" dirty="0">
              <a:latin typeface="+mn-ea"/>
            </a:endParaRPr>
          </a:p>
        </p:txBody>
      </p:sp>
    </p:spTree>
    <p:extLst>
      <p:ext uri="{BB962C8B-B14F-4D97-AF65-F5344CB8AC3E}">
        <p14:creationId xmlns:p14="http://schemas.microsoft.com/office/powerpoint/2010/main" val="62516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200" dirty="0">
                <a:latin typeface="+mn-lt"/>
                <a:ea typeface="+mj-ea"/>
                <a:cs typeface="+mn-ea"/>
              </a:rPr>
              <a:t>AI Core</a:t>
            </a:r>
            <a:r>
              <a:rPr lang="zh-CN" altLang="en-US" sz="3200" dirty="0">
                <a:latin typeface="+mn-lt"/>
                <a:ea typeface="+mj-ea"/>
                <a:cs typeface="+mn-ea"/>
              </a:rPr>
              <a:t>：控制单元</a:t>
            </a:r>
            <a:br>
              <a:rPr lang="en-US" sz="3200" dirty="0">
                <a:latin typeface="+mn-lt"/>
                <a:ea typeface="+mj-ea"/>
                <a:cs typeface="+mn-ea"/>
              </a:rPr>
            </a:br>
            <a:endParaRPr lang="en-US" sz="3200" dirty="0">
              <a:latin typeface="+mn-lt"/>
              <a:ea typeface="+mj-ea"/>
              <a:cs typeface="+mn-ea"/>
            </a:endParaRPr>
          </a:p>
        </p:txBody>
      </p:sp>
      <p:sp>
        <p:nvSpPr>
          <p:cNvPr id="4" name="文本占位符 3"/>
          <p:cNvSpPr>
            <a:spLocks noGrp="1"/>
          </p:cNvSpPr>
          <p:nvPr>
            <p:ph type="body" sz="quarter" idx="10"/>
          </p:nvPr>
        </p:nvSpPr>
        <p:spPr>
          <a:xfrm>
            <a:off x="731838" y="1047750"/>
            <a:ext cx="6691850" cy="4879805"/>
          </a:xfrm>
        </p:spPr>
        <p:txBody>
          <a:bodyPr/>
          <a:lstStyle/>
          <a:p>
            <a:r>
              <a:rPr lang="zh-CN" altLang="en-US" sz="1600" dirty="0"/>
              <a:t>控制单元主要组成部分为系统控制模块、指令缓存、标量指令处理队列、指令发射模块、矩阵运算队列、向量运算队列、存储转换队列和事件同步模块。</a:t>
            </a:r>
            <a:endParaRPr lang="en-US" altLang="zh-CN" sz="1600" dirty="0"/>
          </a:p>
          <a:p>
            <a:endParaRPr lang="en-US" dirty="0"/>
          </a:p>
        </p:txBody>
      </p:sp>
      <p:sp>
        <p:nvSpPr>
          <p:cNvPr id="6488" name="Rectangle 411"/>
          <p:cNvSpPr>
            <a:spLocks noChangeArrowheads="1"/>
          </p:cNvSpPr>
          <p:nvPr/>
        </p:nvSpPr>
        <p:spPr bwMode="auto">
          <a:xfrm>
            <a:off x="6704225" y="3331481"/>
            <a:ext cx="184659" cy="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04" tIns="45702" rIns="91404" bIns="45702" numCol="1" anchor="ctr" anchorCtr="0" compatLnSpc="1">
            <a:prstTxWarp prst="textNoShape">
              <a:avLst/>
            </a:prstTxWarp>
            <a:spAutoFit/>
          </a:bodyPr>
          <a:lstStyle/>
          <a:p>
            <a:endParaRPr lang="zh-CN" altLang="en-US" sz="1799"/>
          </a:p>
        </p:txBody>
      </p:sp>
      <p:graphicFrame>
        <p:nvGraphicFramePr>
          <p:cNvPr id="3" name="对象 2"/>
          <p:cNvGraphicFramePr>
            <a:graphicFrameLocks noChangeAspect="1"/>
          </p:cNvGraphicFramePr>
          <p:nvPr/>
        </p:nvGraphicFramePr>
        <p:xfrm>
          <a:off x="726791" y="2435355"/>
          <a:ext cx="6612279" cy="3829439"/>
        </p:xfrm>
        <a:graphic>
          <a:graphicData uri="http://schemas.openxmlformats.org/presentationml/2006/ole">
            <mc:AlternateContent xmlns:mc="http://schemas.openxmlformats.org/markup-compatibility/2006">
              <mc:Choice xmlns:v="urn:schemas-microsoft-com:vml" Requires="v">
                <p:oleObj r:id="rId3" imgW="7105745" imgH="3848195" progId="Visio.Drawing.15">
                  <p:embed/>
                </p:oleObj>
              </mc:Choice>
              <mc:Fallback>
                <p:oleObj r:id="rId3" imgW="7105745" imgH="3848195" progId="Visio.Drawing.15">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791" y="2435355"/>
                        <a:ext cx="6612279" cy="3829439"/>
                      </a:xfrm>
                      <a:prstGeom prst="rect">
                        <a:avLst/>
                      </a:prstGeom>
                      <a:noFill/>
                    </p:spPr>
                  </p:pic>
                </p:oleObj>
              </mc:Fallback>
            </mc:AlternateContent>
          </a:graphicData>
        </a:graphic>
      </p:graphicFrame>
      <p:sp>
        <p:nvSpPr>
          <p:cNvPr id="10" name="文本占位符 3"/>
          <p:cNvSpPr txBox="1">
            <a:spLocks/>
          </p:cNvSpPr>
          <p:nvPr/>
        </p:nvSpPr>
        <p:spPr bwMode="auto">
          <a:xfrm>
            <a:off x="7423689" y="802256"/>
            <a:ext cx="4226286" cy="5555411"/>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sz="1400" dirty="0">
                <a:latin typeface="Times New Roman" panose="02020603050405020304" pitchFamily="18" charset="0"/>
                <a:cs typeface="Times New Roman" panose="02020603050405020304" pitchFamily="18" charset="0"/>
              </a:rPr>
              <a:t>系统控制模块：</a:t>
            </a:r>
            <a:r>
              <a:rPr lang="zh-CN" altLang="en-US" sz="1200" dirty="0">
                <a:latin typeface="Times New Roman" panose="02020603050405020304" pitchFamily="18" charset="0"/>
                <a:cs typeface="Times New Roman" panose="02020603050405020304" pitchFamily="18" charset="0"/>
              </a:rPr>
              <a:t>控制任务块（</a:t>
            </a:r>
            <a:r>
              <a:rPr lang="en-US" altLang="zh-CN" sz="1200" dirty="0">
                <a:latin typeface="Times New Roman" panose="02020603050405020304" pitchFamily="18" charset="0"/>
                <a:cs typeface="Times New Roman" panose="02020603050405020304" pitchFamily="18" charset="0"/>
              </a:rPr>
              <a:t>AI Core</a:t>
            </a:r>
            <a:r>
              <a:rPr lang="zh-CN" altLang="en-US" sz="1200" dirty="0">
                <a:latin typeface="Times New Roman" panose="02020603050405020304" pitchFamily="18" charset="0"/>
                <a:cs typeface="Times New Roman" panose="02020603050405020304" pitchFamily="18" charset="0"/>
              </a:rPr>
              <a:t>最小任计算务粒度）的执行进程，在任务块执行完成后，系统控制模块会进行中断处理和状态申报。如果执行过程出错，会把执行的错误状态报告给任务调度器；</a:t>
            </a:r>
            <a:endParaRPr lang="en-US" altLang="zh-CN" sz="12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指令缓存：</a:t>
            </a:r>
            <a:r>
              <a:rPr lang="zh-CN" altLang="en-US" sz="1200" dirty="0">
                <a:latin typeface="Times New Roman" panose="02020603050405020304" pitchFamily="18" charset="0"/>
                <a:cs typeface="Times New Roman" panose="02020603050405020304" pitchFamily="18" charset="0"/>
              </a:rPr>
              <a:t>在指令执行过程中，可以提前预取后续指令，并一次读入多条指令进入缓存，提升指令执行效率；</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标量指令处理队列：</a:t>
            </a:r>
            <a:r>
              <a:rPr lang="zh-CN" altLang="en-US" sz="1200" dirty="0">
                <a:latin typeface="Times New Roman" panose="02020603050405020304" pitchFamily="18" charset="0"/>
                <a:cs typeface="Times New Roman" panose="02020603050405020304" pitchFamily="18" charset="0"/>
              </a:rPr>
              <a:t>指令被解码后便会被导入标量队列中，实现地址解码与运算控制，这些指令包括矩阵计算指令、向量计算指令以及存储转换指令等；</a:t>
            </a:r>
            <a:endParaRPr lang="en-US" altLang="zh-CN" sz="12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指令发射模块：</a:t>
            </a:r>
            <a:r>
              <a:rPr lang="zh-CN" altLang="en-US" sz="1100" dirty="0">
                <a:latin typeface="Times New Roman" panose="02020603050405020304" pitchFamily="18" charset="0"/>
                <a:cs typeface="Times New Roman" panose="02020603050405020304" pitchFamily="18" charset="0"/>
              </a:rPr>
              <a:t>读取标量指令队列中配置好的指令地址和参数解码，然后根据指令类型分别发送到对应的指令执行队列中，而标量指令会驻留在标量指令处理队列中进行后续执行；</a:t>
            </a:r>
            <a:endParaRPr lang="en-US" altLang="zh-CN" sz="11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指令执行队列：</a:t>
            </a:r>
            <a:r>
              <a:rPr lang="zh-CN" altLang="en-US" sz="1100" dirty="0">
                <a:latin typeface="Times New Roman" panose="02020603050405020304" pitchFamily="18" charset="0"/>
                <a:cs typeface="Times New Roman" panose="02020603050405020304" pitchFamily="18" charset="0"/>
              </a:rPr>
              <a:t>指令执行队列由矩阵运算队列、向量运算队列和存储转换队列组成，不同的指令进入相应的运算队列，队列中的指令按进入顺序执行；</a:t>
            </a:r>
            <a:endParaRPr lang="en-US" altLang="zh-CN" sz="11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事件同步模块：</a:t>
            </a:r>
            <a:r>
              <a:rPr lang="zh-CN" altLang="en-US" sz="1100" dirty="0">
                <a:latin typeface="Times New Roman" panose="02020603050405020304" pitchFamily="18" charset="0"/>
                <a:cs typeface="Times New Roman" panose="02020603050405020304" pitchFamily="18" charset="0"/>
              </a:rPr>
              <a:t>时刻控制每条指令流水线的执行状态，并分析不同流水线的依赖关系，从而解决指令流水线之间的数据依赖和同步的问题。</a:t>
            </a:r>
            <a:endParaRPr lang="en-US" altLang="zh-C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919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1620" y="1809205"/>
            <a:ext cx="10773832" cy="1932767"/>
            <a:chOff x="727073" y="444514"/>
            <a:chExt cx="10778041" cy="1933522"/>
          </a:xfrm>
        </p:grpSpPr>
        <p:grpSp>
          <p:nvGrpSpPr>
            <p:cNvPr id="6" name="组合 5"/>
            <p:cNvGrpSpPr/>
            <p:nvPr/>
          </p:nvGrpSpPr>
          <p:grpSpPr>
            <a:xfrm>
              <a:off x="727073" y="856112"/>
              <a:ext cx="10778041" cy="1521924"/>
              <a:chOff x="727073" y="3717853"/>
              <a:chExt cx="10778041" cy="1521924"/>
            </a:xfrm>
          </p:grpSpPr>
          <p:pic>
            <p:nvPicPr>
              <p:cNvPr id="32" name="图片 31"/>
              <p:cNvPicPr>
                <a:picLocks noChangeAspect="1"/>
              </p:cNvPicPr>
              <p:nvPr/>
            </p:nvPicPr>
            <p:blipFill rotWithShape="1">
              <a:blip r:embed="rId2" cstate="screen">
                <a:extLst>
                  <a:ext uri="{28A0092B-C50C-407E-A947-70E740481C1C}">
                    <a14:useLocalDpi xmlns:a14="http://schemas.microsoft.com/office/drawing/2010/main"/>
                  </a:ext>
                </a:extLst>
              </a:blip>
              <a:srcRect t="20570" b="25224"/>
              <a:stretch/>
            </p:blipFill>
            <p:spPr>
              <a:xfrm>
                <a:off x="5582139" y="3717853"/>
                <a:ext cx="1868066" cy="965200"/>
              </a:xfrm>
              <a:prstGeom prst="rect">
                <a:avLst/>
              </a:prstGeom>
            </p:spPr>
          </p:pic>
          <p:sp>
            <p:nvSpPr>
              <p:cNvPr id="33" name="文本框 11"/>
              <p:cNvSpPr txBox="1"/>
              <p:nvPr/>
            </p:nvSpPr>
            <p:spPr>
              <a:xfrm>
                <a:off x="727073" y="4254970"/>
                <a:ext cx="1366634" cy="246157"/>
              </a:xfrm>
              <a:prstGeom prst="rect">
                <a:avLst/>
              </a:prstGeom>
              <a:noFill/>
              <a:ln>
                <a:noFill/>
              </a:ln>
            </p:spPr>
            <p:txBody>
              <a:bodyPr wrap="square" lIns="0" tIns="0" rIns="0" bIns="0" rtlCol="0" anchor="ctr" anchorCtr="1">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pPr>
                  <a:defRPr/>
                </a:pPr>
                <a:r>
                  <a:rPr lang="en-US" altLang="zh-CN" sz="1599" kern="0" dirty="0">
                    <a:solidFill>
                      <a:srgbClr val="666666">
                        <a:lumMod val="50000"/>
                      </a:srgbClr>
                    </a:solidFill>
                  </a:rPr>
                  <a:t>AI</a:t>
                </a:r>
                <a:r>
                  <a:rPr lang="zh-CN" altLang="en-US" sz="1599" kern="0" dirty="0">
                    <a:solidFill>
                      <a:srgbClr val="666666">
                        <a:lumMod val="50000"/>
                      </a:srgbClr>
                    </a:solidFill>
                  </a:rPr>
                  <a:t>解决方案</a:t>
                </a:r>
                <a:endParaRPr lang="en-US" altLang="zh-CN" sz="1599" dirty="0">
                  <a:solidFill>
                    <a:srgbClr val="666666">
                      <a:lumMod val="50000"/>
                    </a:srgbClr>
                  </a:solidFill>
                </a:endParaRPr>
              </a:p>
            </p:txBody>
          </p:sp>
          <p:sp>
            <p:nvSpPr>
              <p:cNvPr id="37" name="矩形 36"/>
              <p:cNvSpPr/>
              <p:nvPr/>
            </p:nvSpPr>
            <p:spPr>
              <a:xfrm>
                <a:off x="2034384" y="4872307"/>
                <a:ext cx="9470729" cy="367470"/>
              </a:xfrm>
              <a:prstGeom prst="rect">
                <a:avLst/>
              </a:prstGeom>
              <a:solidFill>
                <a:srgbClr val="4E6C8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lang="zh-CN" altLang="en-US" sz="1399">
                  <a:solidFill>
                    <a:prstClr val="white"/>
                  </a:solidFill>
                  <a:latin typeface="Arial" panose="020B0604020202020204" pitchFamily="34" charset="0"/>
                  <a:cs typeface="Arial" panose="020B0604020202020204" pitchFamily="34" charset="0"/>
                </a:endParaRPr>
              </a:p>
            </p:txBody>
          </p:sp>
          <p:sp>
            <p:nvSpPr>
              <p:cNvPr id="38" name="Freeform 6"/>
              <p:cNvSpPr>
                <a:spLocks/>
              </p:cNvSpPr>
              <p:nvPr/>
            </p:nvSpPr>
            <p:spPr bwMode="auto">
              <a:xfrm>
                <a:off x="2034385" y="4527134"/>
                <a:ext cx="9470729" cy="322611"/>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chemeClr val="bg1">
                      <a:alpha val="0"/>
                    </a:schemeClr>
                  </a:gs>
                </a:gsLst>
                <a:lin ang="16200000" scaled="0"/>
              </a:gradFill>
              <a:ln>
                <a:noFill/>
              </a:ln>
            </p:spPr>
            <p:txBody>
              <a:bodyPr vert="horz" wrap="square" lIns="91380" tIns="45690" rIns="91380" bIns="45690" numCol="1" anchor="t" anchorCtr="0" compatLnSpc="1">
                <a:prstTxWarp prst="textNoShape">
                  <a:avLst/>
                </a:prstTxWarp>
              </a:bodyPr>
              <a:lstStyle/>
              <a:p>
                <a:endParaRPr lang="zh-CN" altLang="en-US" sz="1399">
                  <a:solidFill>
                    <a:prstClr val="black"/>
                  </a:solidFill>
                  <a:latin typeface="Arial" panose="020B0604020202020204" pitchFamily="34" charset="0"/>
                  <a:cs typeface="Arial" panose="020B0604020202020204" pitchFamily="34" charset="0"/>
                </a:endParaRPr>
              </a:p>
            </p:txBody>
          </p:sp>
          <p:sp>
            <p:nvSpPr>
              <p:cNvPr id="39" name="Rectangle 3"/>
              <p:cNvSpPr/>
              <p:nvPr/>
            </p:nvSpPr>
            <p:spPr bwMode="auto">
              <a:xfrm>
                <a:off x="2576532" y="4916013"/>
                <a:ext cx="2400867"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buClr>
                    <a:srgbClr val="CC9900"/>
                  </a:buClr>
                </a:pPr>
                <a:r>
                  <a:rPr lang="en-US" altLang="zh-CN" sz="1399" b="1" kern="0">
                    <a:solidFill>
                      <a:prstClr val="white"/>
                    </a:solidFill>
                    <a:latin typeface="微软雅黑" panose="020B0503020204020204" pitchFamily="34" charset="-122"/>
                    <a:ea typeface="微软雅黑" panose="020B0503020204020204" pitchFamily="34" charset="-122"/>
                  </a:rPr>
                  <a:t>Atlas 800 AI</a:t>
                </a:r>
                <a:r>
                  <a:rPr lang="zh-CN" altLang="en-US" sz="1399" b="1" kern="0">
                    <a:solidFill>
                      <a:prstClr val="white"/>
                    </a:solidFill>
                    <a:latin typeface="微软雅黑" panose="020B0503020204020204" pitchFamily="34" charset="-122"/>
                    <a:ea typeface="微软雅黑" panose="020B0503020204020204" pitchFamily="34" charset="-122"/>
                  </a:rPr>
                  <a:t>服务器</a:t>
                </a:r>
                <a:r>
                  <a:rPr lang="en-US" altLang="zh-CN" sz="1399" b="1" kern="0">
                    <a:solidFill>
                      <a:prstClr val="white"/>
                    </a:solidFill>
                    <a:latin typeface="微软雅黑" panose="020B0503020204020204" pitchFamily="34" charset="-122"/>
                    <a:ea typeface="微软雅黑" panose="020B0503020204020204" pitchFamily="34" charset="-122"/>
                  </a:rPr>
                  <a:t>(</a:t>
                </a:r>
                <a:r>
                  <a:rPr lang="zh-CN" altLang="en-US" sz="1399" b="1" kern="0">
                    <a:solidFill>
                      <a:prstClr val="white"/>
                    </a:solidFill>
                    <a:latin typeface="微软雅黑" panose="020B0503020204020204" pitchFamily="34" charset="-122"/>
                    <a:ea typeface="微软雅黑" panose="020B0503020204020204" pitchFamily="34" charset="-122"/>
                  </a:rPr>
                  <a:t>推理平台</a:t>
                </a:r>
                <a:r>
                  <a:rPr lang="en-US" altLang="zh-CN" sz="1399" b="1" kern="0">
                    <a:solidFill>
                      <a:prstClr val="white"/>
                    </a:solidFill>
                    <a:latin typeface="微软雅黑" panose="020B0503020204020204" pitchFamily="34" charset="-122"/>
                    <a:ea typeface="微软雅黑" panose="020B0503020204020204" pitchFamily="34" charset="-122"/>
                  </a:rPr>
                  <a:t>)</a:t>
                </a:r>
                <a:endParaRPr lang="en-US" altLang="zh-CN" sz="1399" b="1" kern="0" dirty="0">
                  <a:solidFill>
                    <a:prstClr val="white"/>
                  </a:solidFill>
                  <a:latin typeface="微软雅黑" panose="020B0503020204020204" pitchFamily="34" charset="-122"/>
                  <a:ea typeface="微软雅黑" panose="020B0503020204020204" pitchFamily="34" charset="-122"/>
                </a:endParaRPr>
              </a:p>
            </p:txBody>
          </p:sp>
          <p:sp>
            <p:nvSpPr>
              <p:cNvPr id="41" name="Rectangle 3"/>
              <p:cNvSpPr/>
              <p:nvPr/>
            </p:nvSpPr>
            <p:spPr bwMode="auto">
              <a:xfrm>
                <a:off x="8796631" y="4926798"/>
                <a:ext cx="1860572"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buClr>
                    <a:srgbClr val="CC9900"/>
                  </a:buClr>
                </a:pPr>
                <a:r>
                  <a:rPr lang="en-US" altLang="zh-CN" sz="1399" b="1" kern="0">
                    <a:solidFill>
                      <a:prstClr val="white"/>
                    </a:solidFill>
                    <a:latin typeface="微软雅黑" panose="020B0503020204020204" pitchFamily="34" charset="-122"/>
                    <a:ea typeface="微软雅黑" panose="020B0503020204020204" pitchFamily="34" charset="-122"/>
                  </a:rPr>
                  <a:t>Atlas 900 AI</a:t>
                </a:r>
                <a:r>
                  <a:rPr lang="zh-CN" altLang="en-US" sz="1399" b="1" kern="0">
                    <a:solidFill>
                      <a:prstClr val="white"/>
                    </a:solidFill>
                    <a:latin typeface="微软雅黑" panose="020B0503020204020204" pitchFamily="34" charset="-122"/>
                    <a:ea typeface="微软雅黑" panose="020B0503020204020204" pitchFamily="34" charset="-122"/>
                  </a:rPr>
                  <a:t>训练集群</a:t>
                </a:r>
                <a:endParaRPr lang="en-US" altLang="zh-CN" sz="1399" b="1" kern="0" dirty="0">
                  <a:solidFill>
                    <a:prstClr val="white"/>
                  </a:solidFill>
                  <a:latin typeface="微软雅黑" panose="020B0503020204020204" pitchFamily="34" charset="-122"/>
                  <a:ea typeface="微软雅黑" panose="020B0503020204020204" pitchFamily="34" charset="-122"/>
                </a:endParaRPr>
              </a:p>
            </p:txBody>
          </p:sp>
        </p:gr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3931" y="444514"/>
              <a:ext cx="3292819" cy="1852211"/>
            </a:xfrm>
            <a:prstGeom prst="rect">
              <a:avLst/>
            </a:prstGeom>
          </p:spPr>
        </p:pic>
        <p:pic>
          <p:nvPicPr>
            <p:cNvPr id="35" name="图片 34" descr="图片包含 电子产品&#10;&#10;描述已自动生成">
              <a:extLst>
                <a:ext uri="{FF2B5EF4-FFF2-40B4-BE49-F238E27FC236}">
                  <a16:creationId xmlns:a16="http://schemas.microsoft.com/office/drawing/2014/main" id="{83C30F1D-9431-49B4-BDD1-1B9B4C67F9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524" t="58040" r="5501" b="13154"/>
            <a:stretch/>
          </p:blipFill>
          <p:spPr>
            <a:xfrm>
              <a:off x="2789257" y="1069207"/>
              <a:ext cx="1962585" cy="678376"/>
            </a:xfrm>
            <a:prstGeom prst="rect">
              <a:avLst/>
            </a:prstGeom>
            <a:effectLst>
              <a:outerShdw blurRad="50800" dist="38100" dir="5400000" algn="tr" rotWithShape="0">
                <a:prstClr val="black">
                  <a:alpha val="24000"/>
                </a:prstClr>
              </a:outerShdw>
            </a:effectLst>
          </p:spPr>
        </p:pic>
        <p:sp>
          <p:nvSpPr>
            <p:cNvPr id="36" name="Rectangle 3"/>
            <p:cNvSpPr/>
            <p:nvPr/>
          </p:nvSpPr>
          <p:spPr bwMode="auto">
            <a:xfrm>
              <a:off x="5446671" y="2051144"/>
              <a:ext cx="2417259"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buClr>
                  <a:srgbClr val="CC9900"/>
                </a:buClr>
              </a:pPr>
              <a:r>
                <a:rPr lang="en-US" altLang="zh-CN" sz="1399" b="1" kern="0">
                  <a:solidFill>
                    <a:prstClr val="white"/>
                  </a:solidFill>
                  <a:latin typeface="微软雅黑" panose="020B0503020204020204" pitchFamily="34" charset="-122"/>
                  <a:ea typeface="微软雅黑" panose="020B0503020204020204" pitchFamily="34" charset="-122"/>
                </a:rPr>
                <a:t>Atlas 800 AI</a:t>
              </a:r>
              <a:r>
                <a:rPr lang="zh-CN" altLang="en-US" sz="1399" b="1" kern="0">
                  <a:solidFill>
                    <a:prstClr val="white"/>
                  </a:solidFill>
                  <a:latin typeface="微软雅黑" panose="020B0503020204020204" pitchFamily="34" charset="-122"/>
                  <a:ea typeface="微软雅黑" panose="020B0503020204020204" pitchFamily="34" charset="-122"/>
                </a:rPr>
                <a:t>服务器</a:t>
              </a:r>
              <a:r>
                <a:rPr lang="en-US" altLang="zh-CN" sz="1399" b="1" kern="0">
                  <a:solidFill>
                    <a:prstClr val="white"/>
                  </a:solidFill>
                  <a:latin typeface="微软雅黑" panose="020B0503020204020204" pitchFamily="34" charset="-122"/>
                  <a:ea typeface="微软雅黑" panose="020B0503020204020204" pitchFamily="34" charset="-122"/>
                </a:rPr>
                <a:t>(</a:t>
              </a:r>
              <a:r>
                <a:rPr lang="zh-CN" altLang="en-US" sz="1399" b="1" kern="0">
                  <a:solidFill>
                    <a:prstClr val="white"/>
                  </a:solidFill>
                  <a:latin typeface="微软雅黑" panose="020B0503020204020204" pitchFamily="34" charset="-122"/>
                  <a:ea typeface="微软雅黑" panose="020B0503020204020204" pitchFamily="34" charset="-122"/>
                </a:rPr>
                <a:t>训练平台</a:t>
              </a:r>
              <a:r>
                <a:rPr lang="en-US" altLang="zh-CN" sz="1399" b="1" kern="0">
                  <a:solidFill>
                    <a:prstClr val="white"/>
                  </a:solidFill>
                  <a:latin typeface="微软雅黑" panose="020B0503020204020204" pitchFamily="34" charset="-122"/>
                  <a:ea typeface="微软雅黑" panose="020B0503020204020204" pitchFamily="34" charset="-122"/>
                </a:rPr>
                <a:t>)</a:t>
              </a:r>
              <a:endParaRPr lang="en-US" altLang="zh-CN" sz="1399" b="1" kern="0" dirty="0">
                <a:solidFill>
                  <a:prstClr val="white"/>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4253906" y="1107378"/>
            <a:ext cx="1185611" cy="437967"/>
            <a:chOff x="1588286" y="5651733"/>
            <a:chExt cx="1186074" cy="438138"/>
          </a:xfrm>
        </p:grpSpPr>
        <p:sp>
          <p:nvSpPr>
            <p:cNvPr id="42" name="文本框 41"/>
            <p:cNvSpPr txBox="1"/>
            <p:nvPr/>
          </p:nvSpPr>
          <p:spPr>
            <a:xfrm>
              <a:off x="2040775" y="5739997"/>
              <a:ext cx="733585" cy="261610"/>
            </a:xfrm>
            <a:prstGeom prst="rect">
              <a:avLst/>
            </a:prstGeom>
            <a:noFill/>
          </p:spPr>
          <p:txBody>
            <a:bodyPr wrap="square" rtlCol="0">
              <a:spAutoFit/>
            </a:bodyPr>
            <a:lstStyle/>
            <a:p>
              <a:pPr defTabSz="154837">
                <a:defRPr/>
              </a:pPr>
              <a:r>
                <a:rPr lang="zh-CN" altLang="en-US" sz="11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昇</a:t>
              </a:r>
              <a:r>
                <a:rPr lang="zh-CN" altLang="en-US"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腾</a:t>
              </a:r>
              <a:r>
                <a:rPr lang="en-US" altLang="zh-CN"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310</a:t>
              </a:r>
              <a:endParaRPr lang="en-US" altLang="zh-CN" sz="1100" dirty="0">
                <a:solidFill>
                  <a:srgbClr val="1D1D1A"/>
                </a:solidFill>
                <a:latin typeface="Huawei Sans" panose="020C0503030203020204" pitchFamily="34" charset="0"/>
                <a:ea typeface="Impact"/>
                <a:cs typeface="Huawei Sans" panose="020C0503030203020204" pitchFamily="34" charset="0"/>
                <a:sym typeface="Impact"/>
              </a:endParaRPr>
            </a:p>
          </p:txBody>
        </p:sp>
        <p:pic>
          <p:nvPicPr>
            <p:cNvPr id="43" name="图片 42"/>
            <p:cNvPicPr>
              <a:picLocks noChangeAspect="1"/>
            </p:cNvPicPr>
            <p:nvPr/>
          </p:nvPicPr>
          <p:blipFill>
            <a:blip r:embed="rId5"/>
            <a:stretch>
              <a:fillRect/>
            </a:stretch>
          </p:blipFill>
          <p:spPr>
            <a:xfrm>
              <a:off x="1588286" y="5651733"/>
              <a:ext cx="429058" cy="438138"/>
            </a:xfrm>
            <a:prstGeom prst="rect">
              <a:avLst/>
            </a:prstGeom>
          </p:spPr>
        </p:pic>
      </p:grpSp>
      <p:grpSp>
        <p:nvGrpSpPr>
          <p:cNvPr id="4" name="组合 3"/>
          <p:cNvGrpSpPr/>
          <p:nvPr/>
        </p:nvGrpSpPr>
        <p:grpSpPr>
          <a:xfrm>
            <a:off x="5779149" y="1103215"/>
            <a:ext cx="1234833" cy="468343"/>
            <a:chOff x="3779422" y="5605520"/>
            <a:chExt cx="1235315" cy="468526"/>
          </a:xfrm>
        </p:grpSpPr>
        <p:sp>
          <p:nvSpPr>
            <p:cNvPr id="40" name="文本框 39"/>
            <p:cNvSpPr txBox="1"/>
            <p:nvPr/>
          </p:nvSpPr>
          <p:spPr>
            <a:xfrm>
              <a:off x="4228325" y="5735997"/>
              <a:ext cx="786412" cy="261610"/>
            </a:xfrm>
            <a:prstGeom prst="rect">
              <a:avLst/>
            </a:prstGeom>
            <a:noFill/>
          </p:spPr>
          <p:txBody>
            <a:bodyPr wrap="square" rtlCol="0">
              <a:spAutoFit/>
            </a:bodyPr>
            <a:lstStyle/>
            <a:p>
              <a:pPr defTabSz="154837">
                <a:defRPr/>
              </a:pPr>
              <a:r>
                <a:rPr lang="zh-CN" altLang="en-US" sz="11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昇</a:t>
              </a:r>
              <a:r>
                <a:rPr lang="zh-CN" altLang="en-US"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腾</a:t>
              </a:r>
              <a:r>
                <a:rPr lang="en-US" altLang="zh-CN"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910</a:t>
              </a:r>
              <a:endParaRPr lang="en-US" altLang="zh-CN" sz="1100" dirty="0">
                <a:solidFill>
                  <a:srgbClr val="1D1D1A"/>
                </a:solidFill>
                <a:latin typeface="Huawei Sans" panose="020C0503030203020204" pitchFamily="34" charset="0"/>
                <a:ea typeface="Impact"/>
                <a:cs typeface="Huawei Sans" panose="020C0503030203020204" pitchFamily="34" charset="0"/>
                <a:sym typeface="Impact"/>
              </a:endParaRPr>
            </a:p>
          </p:txBody>
        </p:sp>
        <p:pic>
          <p:nvPicPr>
            <p:cNvPr id="49" name="图片 48"/>
            <p:cNvPicPr>
              <a:picLocks noChangeAspect="1"/>
            </p:cNvPicPr>
            <p:nvPr/>
          </p:nvPicPr>
          <p:blipFill>
            <a:blip r:embed="rId6"/>
            <a:stretch>
              <a:fillRect/>
            </a:stretch>
          </p:blipFill>
          <p:spPr>
            <a:xfrm>
              <a:off x="3779422" y="5605520"/>
              <a:ext cx="428400" cy="468526"/>
            </a:xfrm>
            <a:prstGeom prst="rect">
              <a:avLst/>
            </a:prstGeom>
          </p:spPr>
        </p:pic>
      </p:grpSp>
      <p:pic>
        <p:nvPicPr>
          <p:cNvPr id="50" name="Picture 19" descr="\\Bchief-sever180\共享\华为\2016\6月\D-201606417-金融营销材料设计-刘泉\文件\link\组 26.png"/>
          <p:cNvPicPr>
            <a:picLocks noChangeAspect="1" noChangeArrowheads="1"/>
          </p:cNvPicPr>
          <p:nvPr/>
        </p:nvPicPr>
        <p:blipFill>
          <a:blip r:embed="rId7" cstate="print">
            <a:duotone>
              <a:srgbClr val="ED7D31">
                <a:shade val="45000"/>
                <a:satMod val="135000"/>
              </a:srgbClr>
              <a:prstClr val="white"/>
            </a:duotone>
          </a:blip>
          <a:srcRect/>
          <a:stretch>
            <a:fillRect/>
          </a:stretch>
        </p:blipFill>
        <p:spPr bwMode="auto">
          <a:xfrm rot="10800000">
            <a:off x="2477301" y="1494935"/>
            <a:ext cx="7253439" cy="365485"/>
          </a:xfrm>
          <a:prstGeom prst="rect">
            <a:avLst/>
          </a:prstGeom>
          <a:noFill/>
        </p:spPr>
      </p:pic>
      <p:pic>
        <p:nvPicPr>
          <p:cNvPr id="56" name="图片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32262" y="1817677"/>
            <a:ext cx="848532" cy="477300"/>
          </a:xfrm>
          <a:prstGeom prst="rect">
            <a:avLst/>
          </a:prstGeom>
        </p:spPr>
      </p:pic>
      <p:sp>
        <p:nvSpPr>
          <p:cNvPr id="57" name="矩形 56"/>
          <p:cNvSpPr/>
          <p:nvPr/>
        </p:nvSpPr>
        <p:spPr>
          <a:xfrm>
            <a:off x="3381229" y="1886313"/>
            <a:ext cx="632948" cy="346114"/>
          </a:xfrm>
          <a:prstGeom prst="rect">
            <a:avLst/>
          </a:prstGeom>
        </p:spPr>
        <p:txBody>
          <a:bodyPr wrap="square">
            <a:spAutoFit/>
          </a:bodyPr>
          <a:lstStyle/>
          <a:p>
            <a:pPr algn="ctr">
              <a:lnSpc>
                <a:spcPct val="150000"/>
              </a:lnSpc>
            </a:pPr>
            <a:r>
              <a:rPr lang="en-US" altLang="zh-CN" sz="1100" b="1">
                <a:latin typeface="微软雅黑" panose="020B0503020204020204" pitchFamily="34" charset="-122"/>
                <a:ea typeface="微软雅黑" panose="020B0503020204020204" pitchFamily="34" charset="-122"/>
              </a:rPr>
              <a:t>X 8  + </a:t>
            </a:r>
            <a:endParaRPr lang="en-US" altLang="zh-CN" sz="11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7192312" y="1103215"/>
            <a:ext cx="1728266" cy="442130"/>
            <a:chOff x="7261793" y="786290"/>
            <a:chExt cx="1728941" cy="442303"/>
          </a:xfrm>
        </p:grpSpPr>
        <p:grpSp>
          <p:nvGrpSpPr>
            <p:cNvPr id="51" name="组合 50"/>
            <p:cNvGrpSpPr/>
            <p:nvPr/>
          </p:nvGrpSpPr>
          <p:grpSpPr>
            <a:xfrm>
              <a:off x="7261793" y="786290"/>
              <a:ext cx="410284" cy="442303"/>
              <a:chOff x="3681925" y="3288151"/>
              <a:chExt cx="775400" cy="823096"/>
            </a:xfrm>
          </p:grpSpPr>
          <p:pic>
            <p:nvPicPr>
              <p:cNvPr id="52" name="image60.tif" descr="image60.tif"/>
              <p:cNvPicPr>
                <a:picLocks noChangeAspect="1"/>
              </p:cNvPicPr>
              <p:nvPr/>
            </p:nvPicPr>
            <p:blipFill>
              <a:blip r:embed="rId9"/>
              <a:srcRect t="81" b="81"/>
              <a:stretch>
                <a:fillRect/>
              </a:stretch>
            </p:blipFill>
            <p:spPr>
              <a:xfrm>
                <a:off x="3681925" y="3288151"/>
                <a:ext cx="775400" cy="823096"/>
              </a:xfrm>
              <a:prstGeom prst="rect">
                <a:avLst/>
              </a:prstGeom>
              <a:ln w="3175">
                <a:miter lim="400000"/>
              </a:ln>
            </p:spPr>
          </p:pic>
          <p:pic>
            <p:nvPicPr>
              <p:cNvPr id="53" name="图片 52"/>
              <p:cNvPicPr>
                <a:picLocks noChangeAspect="1"/>
              </p:cNvPicPr>
              <p:nvPr/>
            </p:nvPicPr>
            <p:blipFill>
              <a:blip r:embed="rId10"/>
              <a:stretch>
                <a:fillRect/>
              </a:stretch>
            </p:blipFill>
            <p:spPr>
              <a:xfrm>
                <a:off x="3776518" y="3698197"/>
                <a:ext cx="449655" cy="190166"/>
              </a:xfrm>
              <a:prstGeom prst="rect">
                <a:avLst/>
              </a:prstGeom>
            </p:spPr>
          </p:pic>
          <p:pic>
            <p:nvPicPr>
              <p:cNvPr id="54" name="图片 53"/>
              <p:cNvPicPr>
                <a:picLocks noChangeAspect="1"/>
              </p:cNvPicPr>
              <p:nvPr/>
            </p:nvPicPr>
            <p:blipFill>
              <a:blip r:embed="rId10"/>
              <a:stretch>
                <a:fillRect/>
              </a:stretch>
            </p:blipFill>
            <p:spPr>
              <a:xfrm>
                <a:off x="3872605" y="3513407"/>
                <a:ext cx="469624" cy="190166"/>
              </a:xfrm>
              <a:prstGeom prst="rect">
                <a:avLst/>
              </a:prstGeom>
            </p:spPr>
          </p:pic>
          <p:pic>
            <p:nvPicPr>
              <p:cNvPr id="55" name="图片 54"/>
              <p:cNvPicPr>
                <a:picLocks noChangeAspect="1"/>
              </p:cNvPicPr>
              <p:nvPr/>
            </p:nvPicPr>
            <p:blipFill rotWithShape="1">
              <a:blip r:embed="rId11" cstate="print">
                <a:extLst>
                  <a:ext uri="{28A0092B-C50C-407E-A947-70E740481C1C}">
                    <a14:useLocalDpi xmlns:a14="http://schemas.microsoft.com/office/drawing/2010/main" val="0"/>
                  </a:ext>
                </a:extLst>
              </a:blip>
              <a:srcRect l="27519" t="17314" r="29624" b="33907"/>
              <a:stretch/>
            </p:blipFill>
            <p:spPr>
              <a:xfrm>
                <a:off x="3797979" y="3467683"/>
                <a:ext cx="640207" cy="412665"/>
              </a:xfrm>
              <a:prstGeom prst="rect">
                <a:avLst/>
              </a:prstGeom>
            </p:spPr>
          </p:pic>
        </p:grpSp>
        <p:sp>
          <p:nvSpPr>
            <p:cNvPr id="58" name="文本框 57"/>
            <p:cNvSpPr txBox="1"/>
            <p:nvPr/>
          </p:nvSpPr>
          <p:spPr>
            <a:xfrm>
              <a:off x="7739799" y="916768"/>
              <a:ext cx="1250935" cy="261610"/>
            </a:xfrm>
            <a:prstGeom prst="rect">
              <a:avLst/>
            </a:prstGeom>
            <a:noFill/>
          </p:spPr>
          <p:txBody>
            <a:bodyPr wrap="square" rtlCol="0">
              <a:spAutoFit/>
            </a:bodyPr>
            <a:lstStyle/>
            <a:p>
              <a:pPr defTabSz="154837">
                <a:defRPr/>
              </a:pPr>
              <a:r>
                <a:rPr lang="zh-CN" altLang="en-US"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鲲鹏</a:t>
              </a:r>
              <a:r>
                <a:rPr lang="en-US" altLang="zh-CN" sz="11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rPr>
                <a:t>920  or x86</a:t>
              </a:r>
              <a:endParaRPr lang="en-US" altLang="zh-CN" sz="1100" dirty="0">
                <a:solidFill>
                  <a:srgbClr val="1D1D1A"/>
                </a:solidFill>
                <a:latin typeface="Huawei Sans" panose="020C0503030203020204" pitchFamily="34" charset="0"/>
                <a:ea typeface="Impact"/>
                <a:cs typeface="Huawei Sans" panose="020C0503030203020204" pitchFamily="34" charset="0"/>
                <a:sym typeface="Impact"/>
              </a:endParaRPr>
            </a:p>
          </p:txBody>
        </p:sp>
      </p:grpSp>
      <p:sp>
        <p:nvSpPr>
          <p:cNvPr id="129" name="矩形 128"/>
          <p:cNvSpPr/>
          <p:nvPr/>
        </p:nvSpPr>
        <p:spPr>
          <a:xfrm>
            <a:off x="6012483" y="1833176"/>
            <a:ext cx="625517" cy="346114"/>
          </a:xfrm>
          <a:prstGeom prst="rect">
            <a:avLst/>
          </a:prstGeom>
        </p:spPr>
        <p:txBody>
          <a:bodyPr wrap="square">
            <a:spAutoFit/>
          </a:bodyPr>
          <a:lstStyle/>
          <a:p>
            <a:pPr algn="ctr">
              <a:lnSpc>
                <a:spcPct val="150000"/>
              </a:lnSpc>
            </a:pPr>
            <a:r>
              <a:rPr lang="en-US" altLang="zh-CN" sz="1100" b="1">
                <a:latin typeface="微软雅黑" panose="020B0503020204020204" pitchFamily="34" charset="-122"/>
                <a:ea typeface="微软雅黑" panose="020B0503020204020204" pitchFamily="34" charset="-122"/>
              </a:rPr>
              <a:t>X 8 +</a:t>
            </a:r>
            <a:endParaRPr lang="en-US" altLang="zh-CN" sz="1100" b="1" dirty="0">
              <a:latin typeface="微软雅黑" panose="020B0503020204020204" pitchFamily="34" charset="-122"/>
              <a:ea typeface="微软雅黑" panose="020B0503020204020204" pitchFamily="34" charset="-122"/>
            </a:endParaRPr>
          </a:p>
        </p:txBody>
      </p:sp>
      <p:pic>
        <p:nvPicPr>
          <p:cNvPr id="130" name="图片 129"/>
          <p:cNvPicPr>
            <a:picLocks noChangeAspect="1"/>
          </p:cNvPicPr>
          <p:nvPr/>
        </p:nvPicPr>
        <p:blipFill>
          <a:blip r:embed="rId6"/>
          <a:stretch>
            <a:fillRect/>
          </a:stretch>
        </p:blipFill>
        <p:spPr>
          <a:xfrm>
            <a:off x="5800012" y="1874600"/>
            <a:ext cx="276432" cy="302324"/>
          </a:xfrm>
          <a:prstGeom prst="rect">
            <a:avLst/>
          </a:prstGeom>
        </p:spPr>
      </p:pic>
      <p:sp>
        <p:nvSpPr>
          <p:cNvPr id="14" name="下箭头 13"/>
          <p:cNvSpPr/>
          <p:nvPr/>
        </p:nvSpPr>
        <p:spPr>
          <a:xfrm>
            <a:off x="3658513" y="2216934"/>
            <a:ext cx="313642" cy="169473"/>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pic>
        <p:nvPicPr>
          <p:cNvPr id="131" name="image60.tif" descr="image60.tif"/>
          <p:cNvPicPr>
            <a:picLocks noChangeAspect="1"/>
          </p:cNvPicPr>
          <p:nvPr/>
        </p:nvPicPr>
        <p:blipFill>
          <a:blip r:embed="rId9"/>
          <a:srcRect t="81" b="81"/>
          <a:stretch>
            <a:fillRect/>
          </a:stretch>
        </p:blipFill>
        <p:spPr>
          <a:xfrm>
            <a:off x="4078267" y="1900442"/>
            <a:ext cx="270165" cy="291249"/>
          </a:xfrm>
          <a:prstGeom prst="rect">
            <a:avLst/>
          </a:prstGeom>
          <a:ln w="3175">
            <a:miter lim="400000"/>
          </a:ln>
        </p:spPr>
      </p:pic>
      <p:sp>
        <p:nvSpPr>
          <p:cNvPr id="132" name="矩形 131"/>
          <p:cNvSpPr/>
          <p:nvPr/>
        </p:nvSpPr>
        <p:spPr>
          <a:xfrm>
            <a:off x="4015442" y="1872910"/>
            <a:ext cx="716339" cy="346114"/>
          </a:xfrm>
          <a:prstGeom prst="rect">
            <a:avLst/>
          </a:prstGeom>
        </p:spPr>
        <p:txBody>
          <a:bodyPr wrap="square">
            <a:spAutoFit/>
          </a:bodyPr>
          <a:lstStyle/>
          <a:p>
            <a:pPr algn="r">
              <a:lnSpc>
                <a:spcPct val="150000"/>
              </a:lnSpc>
            </a:pPr>
            <a:r>
              <a:rPr lang="en-US" altLang="zh-CN" sz="1100" b="1">
                <a:latin typeface="微软雅黑" panose="020B0503020204020204" pitchFamily="34" charset="-122"/>
                <a:ea typeface="微软雅黑" panose="020B0503020204020204" pitchFamily="34" charset="-122"/>
              </a:rPr>
              <a:t>  X 2</a:t>
            </a:r>
            <a:endParaRPr lang="en-US" altLang="zh-CN" sz="1100" b="1" dirty="0">
              <a:latin typeface="微软雅黑" panose="020B0503020204020204" pitchFamily="34" charset="-122"/>
              <a:ea typeface="微软雅黑" panose="020B0503020204020204" pitchFamily="34" charset="-122"/>
            </a:endParaRPr>
          </a:p>
        </p:txBody>
      </p:sp>
      <p:pic>
        <p:nvPicPr>
          <p:cNvPr id="133" name="image60.tif" descr="image60.tif"/>
          <p:cNvPicPr>
            <a:picLocks noChangeAspect="1"/>
          </p:cNvPicPr>
          <p:nvPr/>
        </p:nvPicPr>
        <p:blipFill>
          <a:blip r:embed="rId9"/>
          <a:srcRect t="81" b="81"/>
          <a:stretch>
            <a:fillRect/>
          </a:stretch>
        </p:blipFill>
        <p:spPr>
          <a:xfrm>
            <a:off x="6613262" y="1864048"/>
            <a:ext cx="270165" cy="291249"/>
          </a:xfrm>
          <a:prstGeom prst="rect">
            <a:avLst/>
          </a:prstGeom>
          <a:ln w="3175">
            <a:miter lim="400000"/>
          </a:ln>
        </p:spPr>
      </p:pic>
      <p:sp>
        <p:nvSpPr>
          <p:cNvPr id="134" name="矩形 133"/>
          <p:cNvSpPr/>
          <p:nvPr/>
        </p:nvSpPr>
        <p:spPr>
          <a:xfrm>
            <a:off x="6567033" y="1836615"/>
            <a:ext cx="716339" cy="346114"/>
          </a:xfrm>
          <a:prstGeom prst="rect">
            <a:avLst/>
          </a:prstGeom>
        </p:spPr>
        <p:txBody>
          <a:bodyPr wrap="square">
            <a:spAutoFit/>
          </a:bodyPr>
          <a:lstStyle/>
          <a:p>
            <a:pPr algn="r">
              <a:lnSpc>
                <a:spcPct val="150000"/>
              </a:lnSpc>
            </a:pPr>
            <a:r>
              <a:rPr lang="en-US" altLang="zh-CN" sz="1100" b="1">
                <a:latin typeface="微软雅黑" panose="020B0503020204020204" pitchFamily="34" charset="-122"/>
                <a:ea typeface="微软雅黑" panose="020B0503020204020204" pitchFamily="34" charset="-122"/>
              </a:rPr>
              <a:t>X 4</a:t>
            </a:r>
            <a:endParaRPr lang="en-US" altLang="zh-CN" sz="1100" b="1" dirty="0">
              <a:latin typeface="微软雅黑" panose="020B0503020204020204" pitchFamily="34" charset="-122"/>
              <a:ea typeface="微软雅黑" panose="020B0503020204020204" pitchFamily="34" charset="-122"/>
            </a:endParaRPr>
          </a:p>
        </p:txBody>
      </p:sp>
      <p:sp>
        <p:nvSpPr>
          <p:cNvPr id="135" name="下箭头 134"/>
          <p:cNvSpPr/>
          <p:nvPr/>
        </p:nvSpPr>
        <p:spPr>
          <a:xfrm>
            <a:off x="6302722" y="2191780"/>
            <a:ext cx="313642" cy="148004"/>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pic>
        <p:nvPicPr>
          <p:cNvPr id="136" name="图片 135"/>
          <p:cNvPicPr>
            <a:picLocks noChangeAspect="1"/>
          </p:cNvPicPr>
          <p:nvPr/>
        </p:nvPicPr>
        <p:blipFill rotWithShape="1">
          <a:blip r:embed="rId2" cstate="screen">
            <a:extLst>
              <a:ext uri="{28A0092B-C50C-407E-A947-70E740481C1C}">
                <a14:useLocalDpi xmlns:a14="http://schemas.microsoft.com/office/drawing/2010/main"/>
              </a:ext>
            </a:extLst>
          </a:blip>
          <a:srcRect t="20570" b="25224"/>
          <a:stretch/>
        </p:blipFill>
        <p:spPr>
          <a:xfrm>
            <a:off x="8859105" y="1864048"/>
            <a:ext cx="496531" cy="256550"/>
          </a:xfrm>
          <a:prstGeom prst="rect">
            <a:avLst/>
          </a:prstGeom>
        </p:spPr>
      </p:pic>
      <p:sp>
        <p:nvSpPr>
          <p:cNvPr id="137" name="矩形 136"/>
          <p:cNvSpPr/>
          <p:nvPr/>
        </p:nvSpPr>
        <p:spPr>
          <a:xfrm>
            <a:off x="9262449" y="1841444"/>
            <a:ext cx="457372" cy="346114"/>
          </a:xfrm>
          <a:prstGeom prst="rect">
            <a:avLst/>
          </a:prstGeom>
        </p:spPr>
        <p:txBody>
          <a:bodyPr wrap="square">
            <a:spAutoFit/>
          </a:bodyPr>
          <a:lstStyle/>
          <a:p>
            <a:pPr algn="ctr">
              <a:lnSpc>
                <a:spcPct val="150000"/>
              </a:lnSpc>
            </a:pPr>
            <a:r>
              <a:rPr lang="en-US" altLang="zh-CN" sz="1100" b="1">
                <a:latin typeface="微软雅黑" panose="020B0503020204020204" pitchFamily="34" charset="-122"/>
                <a:ea typeface="微软雅黑" panose="020B0503020204020204" pitchFamily="34" charset="-122"/>
              </a:rPr>
              <a:t>X n</a:t>
            </a:r>
            <a:endParaRPr lang="en-US" altLang="zh-CN" sz="1100" b="1" dirty="0">
              <a:latin typeface="微软雅黑" panose="020B0503020204020204" pitchFamily="34" charset="-122"/>
              <a:ea typeface="微软雅黑" panose="020B0503020204020204" pitchFamily="34" charset="-122"/>
            </a:endParaRPr>
          </a:p>
        </p:txBody>
      </p:sp>
      <p:sp>
        <p:nvSpPr>
          <p:cNvPr id="138" name="下箭头 137"/>
          <p:cNvSpPr/>
          <p:nvPr/>
        </p:nvSpPr>
        <p:spPr>
          <a:xfrm>
            <a:off x="9122588" y="2139853"/>
            <a:ext cx="313642" cy="148004"/>
          </a:xfrm>
          <a:prstGeom prst="downArrow">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7" name="标题 6"/>
          <p:cNvSpPr>
            <a:spLocks noGrp="1"/>
          </p:cNvSpPr>
          <p:nvPr>
            <p:ph type="title"/>
          </p:nvPr>
        </p:nvSpPr>
        <p:spPr/>
        <p:txBody>
          <a:bodyPr>
            <a:normAutofit fontScale="90000"/>
          </a:bodyPr>
          <a:lstStyle/>
          <a:p>
            <a:r>
              <a:rPr lang="zh-CN" altLang="en-US" sz="3200" dirty="0">
                <a:latin typeface="Times New Roman" panose="02020603050405020304" pitchFamily="18" charset="0"/>
                <a:cs typeface="Times New Roman" panose="02020603050405020304" pitchFamily="18" charset="0"/>
              </a:rPr>
              <a:t>基于昇腾</a:t>
            </a:r>
            <a:r>
              <a:rPr lang="en-US" altLang="zh-CN" sz="3200" dirty="0">
                <a:latin typeface="Times New Roman" panose="02020603050405020304" pitchFamily="18" charset="0"/>
                <a:cs typeface="Times New Roman" panose="02020603050405020304" pitchFamily="18" charset="0"/>
              </a:rPr>
              <a:t>AI</a:t>
            </a:r>
            <a:r>
              <a:rPr lang="zh-CN" altLang="en-US" sz="3200" dirty="0">
                <a:latin typeface="Times New Roman" panose="02020603050405020304" pitchFamily="18" charset="0"/>
                <a:cs typeface="Times New Roman" panose="02020603050405020304" pitchFamily="18" charset="0"/>
              </a:rPr>
              <a:t>处理器的产品形态</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7669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67" y="477414"/>
            <a:ext cx="3232785"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主流</a:t>
            </a:r>
            <a:r>
              <a:rPr sz="3200" spc="-25" dirty="0">
                <a:solidFill>
                  <a:srgbClr val="000000"/>
                </a:solidFill>
                <a:latin typeface="Gill Sans MT"/>
                <a:cs typeface="Gill Sans MT"/>
              </a:rPr>
              <a:t>CPU</a:t>
            </a:r>
            <a:r>
              <a:rPr sz="3200" spc="-15" dirty="0">
                <a:solidFill>
                  <a:srgbClr val="000000"/>
                </a:solidFill>
                <a:latin typeface="Arial Unicode MS"/>
                <a:cs typeface="Arial Unicode MS"/>
              </a:rPr>
              <a:t>发展路径</a:t>
            </a:r>
            <a:endParaRPr sz="3200" dirty="0">
              <a:latin typeface="Arial Unicode MS"/>
              <a:cs typeface="Arial Unicode MS"/>
            </a:endParaRPr>
          </a:p>
        </p:txBody>
      </p:sp>
      <p:sp>
        <p:nvSpPr>
          <p:cNvPr id="3" name="object 3"/>
          <p:cNvSpPr/>
          <p:nvPr/>
        </p:nvSpPr>
        <p:spPr>
          <a:xfrm>
            <a:off x="1426463" y="1147572"/>
            <a:ext cx="76200" cy="4669155"/>
          </a:xfrm>
          <a:custGeom>
            <a:avLst/>
            <a:gdLst/>
            <a:ahLst/>
            <a:cxnLst/>
            <a:rect l="l" t="t" r="r" b="b"/>
            <a:pathLst>
              <a:path w="76200" h="4669155">
                <a:moveTo>
                  <a:pt x="44450" y="63500"/>
                </a:moveTo>
                <a:lnTo>
                  <a:pt x="31750" y="63500"/>
                </a:lnTo>
                <a:lnTo>
                  <a:pt x="31750" y="4668888"/>
                </a:lnTo>
                <a:lnTo>
                  <a:pt x="44450" y="4668888"/>
                </a:lnTo>
                <a:lnTo>
                  <a:pt x="44450" y="63500"/>
                </a:lnTo>
                <a:close/>
              </a:path>
              <a:path w="76200" h="4669155">
                <a:moveTo>
                  <a:pt x="38100" y="0"/>
                </a:moveTo>
                <a:lnTo>
                  <a:pt x="0" y="76200"/>
                </a:lnTo>
                <a:lnTo>
                  <a:pt x="31750" y="76200"/>
                </a:lnTo>
                <a:lnTo>
                  <a:pt x="31750" y="63500"/>
                </a:lnTo>
                <a:lnTo>
                  <a:pt x="69850" y="63500"/>
                </a:lnTo>
                <a:lnTo>
                  <a:pt x="38100" y="0"/>
                </a:lnTo>
                <a:close/>
              </a:path>
              <a:path w="76200" h="466915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4" name="object 4"/>
          <p:cNvSpPr/>
          <p:nvPr/>
        </p:nvSpPr>
        <p:spPr>
          <a:xfrm>
            <a:off x="1464563" y="5783872"/>
            <a:ext cx="9759950" cy="76200"/>
          </a:xfrm>
          <a:custGeom>
            <a:avLst/>
            <a:gdLst/>
            <a:ahLst/>
            <a:cxnLst/>
            <a:rect l="l" t="t" r="r" b="b"/>
            <a:pathLst>
              <a:path w="9759950" h="76200">
                <a:moveTo>
                  <a:pt x="9683421" y="44456"/>
                </a:moveTo>
                <a:lnTo>
                  <a:pt x="9683369" y="76200"/>
                </a:lnTo>
                <a:lnTo>
                  <a:pt x="9746907" y="44462"/>
                </a:lnTo>
                <a:lnTo>
                  <a:pt x="9683421" y="44456"/>
                </a:lnTo>
                <a:close/>
              </a:path>
              <a:path w="9759950" h="76200">
                <a:moveTo>
                  <a:pt x="9683443" y="31756"/>
                </a:moveTo>
                <a:lnTo>
                  <a:pt x="9683421" y="44456"/>
                </a:lnTo>
                <a:lnTo>
                  <a:pt x="9696196" y="44462"/>
                </a:lnTo>
                <a:lnTo>
                  <a:pt x="9696196" y="31762"/>
                </a:lnTo>
                <a:lnTo>
                  <a:pt x="9683443" y="31756"/>
                </a:lnTo>
                <a:close/>
              </a:path>
              <a:path w="9759950" h="76200">
                <a:moveTo>
                  <a:pt x="9683496" y="0"/>
                </a:moveTo>
                <a:lnTo>
                  <a:pt x="9683443" y="31756"/>
                </a:lnTo>
                <a:lnTo>
                  <a:pt x="9696196" y="31762"/>
                </a:lnTo>
                <a:lnTo>
                  <a:pt x="9696196" y="44462"/>
                </a:lnTo>
                <a:lnTo>
                  <a:pt x="9746920" y="44456"/>
                </a:lnTo>
                <a:lnTo>
                  <a:pt x="9759569" y="38138"/>
                </a:lnTo>
                <a:lnTo>
                  <a:pt x="9683496" y="0"/>
                </a:lnTo>
                <a:close/>
              </a:path>
              <a:path w="9759950" h="76200">
                <a:moveTo>
                  <a:pt x="0" y="26885"/>
                </a:moveTo>
                <a:lnTo>
                  <a:pt x="0" y="39585"/>
                </a:lnTo>
                <a:lnTo>
                  <a:pt x="9683421" y="44456"/>
                </a:lnTo>
                <a:lnTo>
                  <a:pt x="9683443" y="31756"/>
                </a:lnTo>
                <a:lnTo>
                  <a:pt x="0" y="26885"/>
                </a:lnTo>
                <a:close/>
              </a:path>
            </a:pathLst>
          </a:custGeom>
          <a:solidFill>
            <a:srgbClr val="000000"/>
          </a:solidFill>
        </p:spPr>
        <p:txBody>
          <a:bodyPr wrap="square" lIns="0" tIns="0" rIns="0" bIns="0" rtlCol="0"/>
          <a:lstStyle/>
          <a:p>
            <a:endParaRPr/>
          </a:p>
        </p:txBody>
      </p:sp>
      <p:sp>
        <p:nvSpPr>
          <p:cNvPr id="5" name="object 5"/>
          <p:cNvSpPr txBox="1"/>
          <p:nvPr/>
        </p:nvSpPr>
        <p:spPr>
          <a:xfrm>
            <a:off x="1680972" y="5847588"/>
            <a:ext cx="1079500" cy="289560"/>
          </a:xfrm>
          <a:prstGeom prst="rect">
            <a:avLst/>
          </a:prstGeom>
          <a:solidFill>
            <a:srgbClr val="E7E6E6"/>
          </a:solidFill>
          <a:ln w="9144">
            <a:solidFill>
              <a:srgbClr val="000000"/>
            </a:solidFill>
          </a:ln>
        </p:spPr>
        <p:txBody>
          <a:bodyPr vert="horz" wrap="square" lIns="0" tIns="47625" rIns="0" bIns="0" rtlCol="0">
            <a:spAutoFit/>
          </a:bodyPr>
          <a:lstStyle/>
          <a:p>
            <a:pPr marL="303530">
              <a:lnSpc>
                <a:spcPct val="100000"/>
              </a:lnSpc>
              <a:spcBef>
                <a:spcPts val="375"/>
              </a:spcBef>
            </a:pPr>
            <a:r>
              <a:rPr sz="1400" spc="60" dirty="0">
                <a:latin typeface="Gill Sans MT"/>
                <a:cs typeface="Gill Sans MT"/>
              </a:rPr>
              <a:t>1970s</a:t>
            </a:r>
            <a:endParaRPr sz="1400">
              <a:latin typeface="Gill Sans MT"/>
              <a:cs typeface="Gill Sans MT"/>
            </a:endParaRPr>
          </a:p>
        </p:txBody>
      </p:sp>
      <p:sp>
        <p:nvSpPr>
          <p:cNvPr id="6" name="object 6"/>
          <p:cNvSpPr txBox="1"/>
          <p:nvPr/>
        </p:nvSpPr>
        <p:spPr>
          <a:xfrm>
            <a:off x="4460747" y="5856732"/>
            <a:ext cx="3301365" cy="289560"/>
          </a:xfrm>
          <a:prstGeom prst="rect">
            <a:avLst/>
          </a:prstGeom>
          <a:solidFill>
            <a:srgbClr val="E7E6E6"/>
          </a:solidFill>
          <a:ln w="9144">
            <a:solidFill>
              <a:srgbClr val="000000"/>
            </a:solidFill>
          </a:ln>
        </p:spPr>
        <p:txBody>
          <a:bodyPr vert="horz" wrap="square" lIns="0" tIns="46355" rIns="0" bIns="0" rtlCol="0">
            <a:spAutoFit/>
          </a:bodyPr>
          <a:lstStyle/>
          <a:p>
            <a:pPr algn="ctr">
              <a:lnSpc>
                <a:spcPct val="100000"/>
              </a:lnSpc>
              <a:spcBef>
                <a:spcPts val="365"/>
              </a:spcBef>
            </a:pPr>
            <a:r>
              <a:rPr sz="1400" spc="55" dirty="0">
                <a:latin typeface="Gill Sans MT"/>
                <a:cs typeface="Gill Sans MT"/>
              </a:rPr>
              <a:t>1990s</a:t>
            </a:r>
            <a:endParaRPr sz="1400">
              <a:latin typeface="Gill Sans MT"/>
              <a:cs typeface="Gill Sans MT"/>
            </a:endParaRPr>
          </a:p>
        </p:txBody>
      </p:sp>
      <p:sp>
        <p:nvSpPr>
          <p:cNvPr id="7" name="object 7"/>
          <p:cNvSpPr txBox="1"/>
          <p:nvPr/>
        </p:nvSpPr>
        <p:spPr>
          <a:xfrm>
            <a:off x="3131820" y="5859779"/>
            <a:ext cx="1082040" cy="287020"/>
          </a:xfrm>
          <a:prstGeom prst="rect">
            <a:avLst/>
          </a:prstGeom>
          <a:solidFill>
            <a:srgbClr val="E7E6E6"/>
          </a:solidFill>
          <a:ln w="9144">
            <a:solidFill>
              <a:srgbClr val="000000"/>
            </a:solidFill>
          </a:ln>
        </p:spPr>
        <p:txBody>
          <a:bodyPr vert="horz" wrap="square" lIns="0" tIns="45720" rIns="0" bIns="0" rtlCol="0">
            <a:spAutoFit/>
          </a:bodyPr>
          <a:lstStyle/>
          <a:p>
            <a:pPr marL="305435">
              <a:lnSpc>
                <a:spcPct val="100000"/>
              </a:lnSpc>
              <a:spcBef>
                <a:spcPts val="360"/>
              </a:spcBef>
            </a:pPr>
            <a:r>
              <a:rPr sz="1400" spc="55" dirty="0">
                <a:latin typeface="Gill Sans MT"/>
                <a:cs typeface="Gill Sans MT"/>
              </a:rPr>
              <a:t>1980s</a:t>
            </a:r>
            <a:endParaRPr sz="1400">
              <a:latin typeface="Gill Sans MT"/>
              <a:cs typeface="Gill Sans MT"/>
            </a:endParaRPr>
          </a:p>
        </p:txBody>
      </p:sp>
      <p:sp>
        <p:nvSpPr>
          <p:cNvPr id="8" name="object 8"/>
          <p:cNvSpPr txBox="1"/>
          <p:nvPr/>
        </p:nvSpPr>
        <p:spPr>
          <a:xfrm>
            <a:off x="7984235" y="5868923"/>
            <a:ext cx="2588260" cy="289560"/>
          </a:xfrm>
          <a:prstGeom prst="rect">
            <a:avLst/>
          </a:prstGeom>
          <a:solidFill>
            <a:srgbClr val="E7E6E6"/>
          </a:solidFill>
          <a:ln w="9144">
            <a:solidFill>
              <a:srgbClr val="000000"/>
            </a:solidFill>
          </a:ln>
        </p:spPr>
        <p:txBody>
          <a:bodyPr vert="horz" wrap="square" lIns="0" tIns="47625" rIns="0" bIns="0" rtlCol="0">
            <a:spAutoFit/>
          </a:bodyPr>
          <a:lstStyle/>
          <a:p>
            <a:pPr algn="ctr">
              <a:lnSpc>
                <a:spcPct val="100000"/>
              </a:lnSpc>
              <a:spcBef>
                <a:spcPts val="375"/>
              </a:spcBef>
            </a:pPr>
            <a:r>
              <a:rPr sz="1400" spc="55" dirty="0">
                <a:latin typeface="Gill Sans MT"/>
                <a:cs typeface="Gill Sans MT"/>
              </a:rPr>
              <a:t>2000s</a:t>
            </a:r>
            <a:endParaRPr sz="1400">
              <a:latin typeface="Gill Sans MT"/>
              <a:cs typeface="Gill Sans MT"/>
            </a:endParaRPr>
          </a:p>
        </p:txBody>
      </p:sp>
      <p:sp>
        <p:nvSpPr>
          <p:cNvPr id="9" name="object 9"/>
          <p:cNvSpPr txBox="1"/>
          <p:nvPr/>
        </p:nvSpPr>
        <p:spPr>
          <a:xfrm>
            <a:off x="1711451" y="3113532"/>
            <a:ext cx="902335" cy="304800"/>
          </a:xfrm>
          <a:prstGeom prst="rect">
            <a:avLst/>
          </a:prstGeom>
          <a:solidFill>
            <a:srgbClr val="6F2F9F"/>
          </a:solidFill>
          <a:ln w="9144">
            <a:solidFill>
              <a:srgbClr val="000000"/>
            </a:solidFill>
          </a:ln>
        </p:spPr>
        <p:txBody>
          <a:bodyPr vert="horz" wrap="square" lIns="0" tIns="52705" rIns="0" bIns="0" rtlCol="0">
            <a:spAutoFit/>
          </a:bodyPr>
          <a:lstStyle/>
          <a:p>
            <a:pPr marL="185420">
              <a:lnSpc>
                <a:spcPct val="100000"/>
              </a:lnSpc>
              <a:spcBef>
                <a:spcPts val="415"/>
              </a:spcBef>
            </a:pPr>
            <a:r>
              <a:rPr sz="1200" spc="70" dirty="0">
                <a:solidFill>
                  <a:srgbClr val="FFFFFF"/>
                </a:solidFill>
                <a:latin typeface="Gill Sans MT"/>
                <a:cs typeface="Gill Sans MT"/>
              </a:rPr>
              <a:t>IBM801</a:t>
            </a:r>
            <a:endParaRPr sz="1200">
              <a:latin typeface="Gill Sans MT"/>
              <a:cs typeface="Gill Sans MT"/>
            </a:endParaRPr>
          </a:p>
        </p:txBody>
      </p:sp>
      <p:sp>
        <p:nvSpPr>
          <p:cNvPr id="10" name="object 10"/>
          <p:cNvSpPr txBox="1"/>
          <p:nvPr/>
        </p:nvSpPr>
        <p:spPr>
          <a:xfrm>
            <a:off x="8197595" y="2622804"/>
            <a:ext cx="866140" cy="289560"/>
          </a:xfrm>
          <a:prstGeom prst="rect">
            <a:avLst/>
          </a:prstGeom>
          <a:solidFill>
            <a:srgbClr val="6F2F9F"/>
          </a:solidFill>
          <a:ln w="9144">
            <a:solidFill>
              <a:srgbClr val="000000"/>
            </a:solidFill>
          </a:ln>
        </p:spPr>
        <p:txBody>
          <a:bodyPr vert="horz" wrap="square" lIns="0" tIns="46990" rIns="0" bIns="0" rtlCol="0">
            <a:spAutoFit/>
          </a:bodyPr>
          <a:lstStyle/>
          <a:p>
            <a:pPr marL="273050">
              <a:lnSpc>
                <a:spcPct val="100000"/>
              </a:lnSpc>
              <a:spcBef>
                <a:spcPts val="370"/>
              </a:spcBef>
            </a:pPr>
            <a:r>
              <a:rPr sz="1200" spc="-365" dirty="0">
                <a:solidFill>
                  <a:srgbClr val="FFFFFF"/>
                </a:solidFill>
                <a:latin typeface="Gill Sans MT"/>
                <a:cs typeface="Gill Sans MT"/>
              </a:rPr>
              <a:t>………</a:t>
            </a:r>
            <a:endParaRPr sz="1200">
              <a:latin typeface="Gill Sans MT"/>
              <a:cs typeface="Gill Sans MT"/>
            </a:endParaRPr>
          </a:p>
        </p:txBody>
      </p:sp>
      <p:sp>
        <p:nvSpPr>
          <p:cNvPr id="11" name="object 11"/>
          <p:cNvSpPr txBox="1"/>
          <p:nvPr/>
        </p:nvSpPr>
        <p:spPr>
          <a:xfrm>
            <a:off x="9300971" y="2628900"/>
            <a:ext cx="951230" cy="287020"/>
          </a:xfrm>
          <a:prstGeom prst="rect">
            <a:avLst/>
          </a:prstGeom>
          <a:solidFill>
            <a:srgbClr val="6F2F9F"/>
          </a:solidFill>
          <a:ln w="9144">
            <a:solidFill>
              <a:srgbClr val="000000"/>
            </a:solidFill>
          </a:ln>
        </p:spPr>
        <p:txBody>
          <a:bodyPr vert="horz" wrap="square" lIns="0" tIns="45085" rIns="0" bIns="0" rtlCol="0">
            <a:spAutoFit/>
          </a:bodyPr>
          <a:lstStyle/>
          <a:p>
            <a:pPr marL="127635">
              <a:lnSpc>
                <a:spcPct val="100000"/>
              </a:lnSpc>
              <a:spcBef>
                <a:spcPts val="355"/>
              </a:spcBef>
            </a:pPr>
            <a:r>
              <a:rPr sz="1200" spc="10" dirty="0">
                <a:solidFill>
                  <a:srgbClr val="FFFFFF"/>
                </a:solidFill>
                <a:latin typeface="Gill Sans MT"/>
                <a:cs typeface="Gill Sans MT"/>
              </a:rPr>
              <a:t>POWER10</a:t>
            </a:r>
            <a:endParaRPr sz="1200">
              <a:latin typeface="Gill Sans MT"/>
              <a:cs typeface="Gill Sans MT"/>
            </a:endParaRPr>
          </a:p>
        </p:txBody>
      </p:sp>
      <p:sp>
        <p:nvSpPr>
          <p:cNvPr id="12" name="object 12"/>
          <p:cNvSpPr txBox="1"/>
          <p:nvPr/>
        </p:nvSpPr>
        <p:spPr>
          <a:xfrm>
            <a:off x="5935979" y="2622804"/>
            <a:ext cx="927100" cy="289560"/>
          </a:xfrm>
          <a:prstGeom prst="rect">
            <a:avLst/>
          </a:prstGeom>
          <a:solidFill>
            <a:srgbClr val="6F2F9F"/>
          </a:solidFill>
          <a:ln w="9144">
            <a:solidFill>
              <a:srgbClr val="000000"/>
            </a:solidFill>
          </a:ln>
        </p:spPr>
        <p:txBody>
          <a:bodyPr vert="horz" wrap="square" lIns="0" tIns="46990" rIns="0" bIns="0" rtlCol="0">
            <a:spAutoFit/>
          </a:bodyPr>
          <a:lstStyle/>
          <a:p>
            <a:pPr marL="157480">
              <a:lnSpc>
                <a:spcPct val="100000"/>
              </a:lnSpc>
              <a:spcBef>
                <a:spcPts val="370"/>
              </a:spcBef>
            </a:pPr>
            <a:r>
              <a:rPr sz="1200" spc="5" dirty="0">
                <a:solidFill>
                  <a:srgbClr val="FFFFFF"/>
                </a:solidFill>
                <a:latin typeface="Gill Sans MT"/>
                <a:cs typeface="Gill Sans MT"/>
              </a:rPr>
              <a:t>POWER3</a:t>
            </a:r>
            <a:endParaRPr sz="1200">
              <a:latin typeface="Gill Sans MT"/>
              <a:cs typeface="Gill Sans MT"/>
            </a:endParaRPr>
          </a:p>
        </p:txBody>
      </p:sp>
      <p:sp>
        <p:nvSpPr>
          <p:cNvPr id="13" name="object 13"/>
          <p:cNvSpPr txBox="1"/>
          <p:nvPr/>
        </p:nvSpPr>
        <p:spPr>
          <a:xfrm>
            <a:off x="4914900" y="2619755"/>
            <a:ext cx="829310" cy="287020"/>
          </a:xfrm>
          <a:prstGeom prst="rect">
            <a:avLst/>
          </a:prstGeom>
          <a:solidFill>
            <a:srgbClr val="6F2F9F"/>
          </a:solidFill>
          <a:ln w="9144">
            <a:solidFill>
              <a:srgbClr val="000000"/>
            </a:solidFill>
          </a:ln>
        </p:spPr>
        <p:txBody>
          <a:bodyPr vert="horz" wrap="square" lIns="0" tIns="46355" rIns="0" bIns="0" rtlCol="0">
            <a:spAutoFit/>
          </a:bodyPr>
          <a:lstStyle/>
          <a:p>
            <a:pPr marL="105410">
              <a:lnSpc>
                <a:spcPct val="100000"/>
              </a:lnSpc>
              <a:spcBef>
                <a:spcPts val="365"/>
              </a:spcBef>
            </a:pPr>
            <a:r>
              <a:rPr sz="1200" spc="5" dirty="0">
                <a:solidFill>
                  <a:srgbClr val="FFFFFF"/>
                </a:solidFill>
                <a:latin typeface="Gill Sans MT"/>
                <a:cs typeface="Gill Sans MT"/>
              </a:rPr>
              <a:t>POWER2</a:t>
            </a:r>
            <a:endParaRPr sz="1200">
              <a:latin typeface="Gill Sans MT"/>
              <a:cs typeface="Gill Sans MT"/>
            </a:endParaRPr>
          </a:p>
        </p:txBody>
      </p:sp>
      <p:sp>
        <p:nvSpPr>
          <p:cNvPr id="14" name="object 14"/>
          <p:cNvSpPr txBox="1"/>
          <p:nvPr/>
        </p:nvSpPr>
        <p:spPr>
          <a:xfrm>
            <a:off x="5082540" y="3863340"/>
            <a:ext cx="1091565" cy="289560"/>
          </a:xfrm>
          <a:prstGeom prst="rect">
            <a:avLst/>
          </a:prstGeom>
          <a:solidFill>
            <a:srgbClr val="00AFEF"/>
          </a:solidFill>
          <a:ln w="9144">
            <a:solidFill>
              <a:srgbClr val="000000"/>
            </a:solidFill>
          </a:ln>
        </p:spPr>
        <p:txBody>
          <a:bodyPr vert="horz" wrap="square" lIns="0" tIns="59690" rIns="0" bIns="0" rtlCol="0">
            <a:spAutoFit/>
          </a:bodyPr>
          <a:lstStyle/>
          <a:p>
            <a:pPr marL="203200">
              <a:lnSpc>
                <a:spcPct val="100000"/>
              </a:lnSpc>
              <a:spcBef>
                <a:spcPts val="470"/>
              </a:spcBef>
            </a:pPr>
            <a:r>
              <a:rPr sz="1200" spc="65" dirty="0">
                <a:latin typeface="Gill Sans MT"/>
                <a:cs typeface="Gill Sans MT"/>
              </a:rPr>
              <a:t>e100/e200</a:t>
            </a:r>
            <a:endParaRPr sz="1200">
              <a:latin typeface="Gill Sans MT"/>
              <a:cs typeface="Gill Sans MT"/>
            </a:endParaRPr>
          </a:p>
        </p:txBody>
      </p:sp>
      <p:sp>
        <p:nvSpPr>
          <p:cNvPr id="15" name="object 15"/>
          <p:cNvSpPr/>
          <p:nvPr/>
        </p:nvSpPr>
        <p:spPr>
          <a:xfrm>
            <a:off x="4354067" y="5152644"/>
            <a:ext cx="957580" cy="396240"/>
          </a:xfrm>
          <a:custGeom>
            <a:avLst/>
            <a:gdLst/>
            <a:ahLst/>
            <a:cxnLst/>
            <a:rect l="l" t="t" r="r" b="b"/>
            <a:pathLst>
              <a:path w="957579" h="396239">
                <a:moveTo>
                  <a:pt x="478536" y="0"/>
                </a:moveTo>
                <a:lnTo>
                  <a:pt x="413601" y="1807"/>
                </a:lnTo>
                <a:lnTo>
                  <a:pt x="351322" y="7073"/>
                </a:lnTo>
                <a:lnTo>
                  <a:pt x="292268" y="15561"/>
                </a:lnTo>
                <a:lnTo>
                  <a:pt x="237010" y="27036"/>
                </a:lnTo>
                <a:lnTo>
                  <a:pt x="186117" y="41263"/>
                </a:lnTo>
                <a:lnTo>
                  <a:pt x="140160" y="58007"/>
                </a:lnTo>
                <a:lnTo>
                  <a:pt x="99709" y="77031"/>
                </a:lnTo>
                <a:lnTo>
                  <a:pt x="65334" y="98100"/>
                </a:lnTo>
                <a:lnTo>
                  <a:pt x="17093" y="145432"/>
                </a:lnTo>
                <a:lnTo>
                  <a:pt x="0" y="198119"/>
                </a:lnTo>
                <a:lnTo>
                  <a:pt x="4368" y="225015"/>
                </a:lnTo>
                <a:lnTo>
                  <a:pt x="37605" y="275260"/>
                </a:lnTo>
                <a:lnTo>
                  <a:pt x="99709" y="319208"/>
                </a:lnTo>
                <a:lnTo>
                  <a:pt x="140160" y="338232"/>
                </a:lnTo>
                <a:lnTo>
                  <a:pt x="186117" y="354976"/>
                </a:lnTo>
                <a:lnTo>
                  <a:pt x="237010" y="369203"/>
                </a:lnTo>
                <a:lnTo>
                  <a:pt x="292268" y="380678"/>
                </a:lnTo>
                <a:lnTo>
                  <a:pt x="351322" y="389166"/>
                </a:lnTo>
                <a:lnTo>
                  <a:pt x="413601" y="394432"/>
                </a:lnTo>
                <a:lnTo>
                  <a:pt x="478536" y="396239"/>
                </a:lnTo>
                <a:lnTo>
                  <a:pt x="543470" y="394432"/>
                </a:lnTo>
                <a:lnTo>
                  <a:pt x="605749" y="389166"/>
                </a:lnTo>
                <a:lnTo>
                  <a:pt x="664803" y="380678"/>
                </a:lnTo>
                <a:lnTo>
                  <a:pt x="720061" y="369203"/>
                </a:lnTo>
                <a:lnTo>
                  <a:pt x="770954" y="354976"/>
                </a:lnTo>
                <a:lnTo>
                  <a:pt x="816911" y="338232"/>
                </a:lnTo>
                <a:lnTo>
                  <a:pt x="857362" y="319208"/>
                </a:lnTo>
                <a:lnTo>
                  <a:pt x="891737" y="298139"/>
                </a:lnTo>
                <a:lnTo>
                  <a:pt x="939978" y="250807"/>
                </a:lnTo>
                <a:lnTo>
                  <a:pt x="957072" y="198119"/>
                </a:lnTo>
                <a:lnTo>
                  <a:pt x="952703" y="171224"/>
                </a:lnTo>
                <a:lnTo>
                  <a:pt x="919466" y="120979"/>
                </a:lnTo>
                <a:lnTo>
                  <a:pt x="857362" y="77031"/>
                </a:lnTo>
                <a:lnTo>
                  <a:pt x="816911" y="58007"/>
                </a:lnTo>
                <a:lnTo>
                  <a:pt x="770954" y="41263"/>
                </a:lnTo>
                <a:lnTo>
                  <a:pt x="720061" y="27036"/>
                </a:lnTo>
                <a:lnTo>
                  <a:pt x="664803" y="15561"/>
                </a:lnTo>
                <a:lnTo>
                  <a:pt x="605749" y="7073"/>
                </a:lnTo>
                <a:lnTo>
                  <a:pt x="543470" y="1807"/>
                </a:lnTo>
                <a:lnTo>
                  <a:pt x="478536" y="0"/>
                </a:lnTo>
                <a:close/>
              </a:path>
            </a:pathLst>
          </a:custGeom>
          <a:solidFill>
            <a:srgbClr val="5B9BD4"/>
          </a:solidFill>
        </p:spPr>
        <p:txBody>
          <a:bodyPr wrap="square" lIns="0" tIns="0" rIns="0" bIns="0" rtlCol="0"/>
          <a:lstStyle/>
          <a:p>
            <a:endParaRPr/>
          </a:p>
        </p:txBody>
      </p:sp>
      <p:sp>
        <p:nvSpPr>
          <p:cNvPr id="16" name="object 16"/>
          <p:cNvSpPr/>
          <p:nvPr/>
        </p:nvSpPr>
        <p:spPr>
          <a:xfrm>
            <a:off x="4354067" y="5152644"/>
            <a:ext cx="957580" cy="396240"/>
          </a:xfrm>
          <a:custGeom>
            <a:avLst/>
            <a:gdLst/>
            <a:ahLst/>
            <a:cxnLst/>
            <a:rect l="l" t="t" r="r" b="b"/>
            <a:pathLst>
              <a:path w="957579" h="396239">
                <a:moveTo>
                  <a:pt x="0" y="198119"/>
                </a:moveTo>
                <a:lnTo>
                  <a:pt x="17093" y="145432"/>
                </a:lnTo>
                <a:lnTo>
                  <a:pt x="65334" y="98100"/>
                </a:lnTo>
                <a:lnTo>
                  <a:pt x="99709" y="77031"/>
                </a:lnTo>
                <a:lnTo>
                  <a:pt x="140160" y="58007"/>
                </a:lnTo>
                <a:lnTo>
                  <a:pt x="186117" y="41263"/>
                </a:lnTo>
                <a:lnTo>
                  <a:pt x="237010" y="27036"/>
                </a:lnTo>
                <a:lnTo>
                  <a:pt x="292268" y="15561"/>
                </a:lnTo>
                <a:lnTo>
                  <a:pt x="351322" y="7073"/>
                </a:lnTo>
                <a:lnTo>
                  <a:pt x="413601" y="1807"/>
                </a:lnTo>
                <a:lnTo>
                  <a:pt x="478536" y="0"/>
                </a:lnTo>
                <a:lnTo>
                  <a:pt x="543470" y="1807"/>
                </a:lnTo>
                <a:lnTo>
                  <a:pt x="605749" y="7073"/>
                </a:lnTo>
                <a:lnTo>
                  <a:pt x="664803" y="15561"/>
                </a:lnTo>
                <a:lnTo>
                  <a:pt x="720061" y="27036"/>
                </a:lnTo>
                <a:lnTo>
                  <a:pt x="770954" y="41263"/>
                </a:lnTo>
                <a:lnTo>
                  <a:pt x="816911" y="58007"/>
                </a:lnTo>
                <a:lnTo>
                  <a:pt x="857362" y="77031"/>
                </a:lnTo>
                <a:lnTo>
                  <a:pt x="891737" y="98100"/>
                </a:lnTo>
                <a:lnTo>
                  <a:pt x="939978" y="145432"/>
                </a:lnTo>
                <a:lnTo>
                  <a:pt x="957072" y="198119"/>
                </a:lnTo>
                <a:lnTo>
                  <a:pt x="952703" y="225015"/>
                </a:lnTo>
                <a:lnTo>
                  <a:pt x="919466" y="275260"/>
                </a:lnTo>
                <a:lnTo>
                  <a:pt x="857362" y="319208"/>
                </a:lnTo>
                <a:lnTo>
                  <a:pt x="816911" y="338232"/>
                </a:lnTo>
                <a:lnTo>
                  <a:pt x="770954" y="354976"/>
                </a:lnTo>
                <a:lnTo>
                  <a:pt x="720061" y="369203"/>
                </a:lnTo>
                <a:lnTo>
                  <a:pt x="664803" y="380678"/>
                </a:lnTo>
                <a:lnTo>
                  <a:pt x="605749" y="389166"/>
                </a:lnTo>
                <a:lnTo>
                  <a:pt x="543470" y="394432"/>
                </a:lnTo>
                <a:lnTo>
                  <a:pt x="478536" y="396239"/>
                </a:lnTo>
                <a:lnTo>
                  <a:pt x="413601" y="394432"/>
                </a:lnTo>
                <a:lnTo>
                  <a:pt x="351322" y="389166"/>
                </a:lnTo>
                <a:lnTo>
                  <a:pt x="292268" y="380678"/>
                </a:lnTo>
                <a:lnTo>
                  <a:pt x="237010" y="369203"/>
                </a:lnTo>
                <a:lnTo>
                  <a:pt x="186117" y="354976"/>
                </a:lnTo>
                <a:lnTo>
                  <a:pt x="140160" y="338232"/>
                </a:lnTo>
                <a:lnTo>
                  <a:pt x="99709" y="319208"/>
                </a:lnTo>
                <a:lnTo>
                  <a:pt x="65334" y="298139"/>
                </a:lnTo>
                <a:lnTo>
                  <a:pt x="17093" y="250807"/>
                </a:lnTo>
                <a:lnTo>
                  <a:pt x="0" y="198119"/>
                </a:lnTo>
                <a:close/>
              </a:path>
            </a:pathLst>
          </a:custGeom>
          <a:ln w="9144">
            <a:solidFill>
              <a:srgbClr val="000000"/>
            </a:solidFill>
          </a:ln>
        </p:spPr>
        <p:txBody>
          <a:bodyPr wrap="square" lIns="0" tIns="0" rIns="0" bIns="0" rtlCol="0"/>
          <a:lstStyle/>
          <a:p>
            <a:endParaRPr/>
          </a:p>
        </p:txBody>
      </p:sp>
      <p:sp>
        <p:nvSpPr>
          <p:cNvPr id="17" name="object 17"/>
          <p:cNvSpPr txBox="1"/>
          <p:nvPr/>
        </p:nvSpPr>
        <p:spPr>
          <a:xfrm>
            <a:off x="4607433" y="5252973"/>
            <a:ext cx="44577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Gill Sans MT"/>
                <a:cs typeface="Gill Sans MT"/>
              </a:rPr>
              <a:t>A</a:t>
            </a:r>
            <a:r>
              <a:rPr sz="1200" spc="15" dirty="0">
                <a:latin typeface="Gill Sans MT"/>
                <a:cs typeface="Gill Sans MT"/>
              </a:rPr>
              <a:t>R</a:t>
            </a:r>
            <a:r>
              <a:rPr sz="1200" spc="165" dirty="0">
                <a:latin typeface="Gill Sans MT"/>
                <a:cs typeface="Gill Sans MT"/>
              </a:rPr>
              <a:t>M</a:t>
            </a:r>
            <a:r>
              <a:rPr sz="1200" spc="70" dirty="0">
                <a:latin typeface="Gill Sans MT"/>
                <a:cs typeface="Gill Sans MT"/>
              </a:rPr>
              <a:t>7</a:t>
            </a:r>
            <a:endParaRPr sz="1200">
              <a:latin typeface="Gill Sans MT"/>
              <a:cs typeface="Gill Sans MT"/>
            </a:endParaRPr>
          </a:p>
        </p:txBody>
      </p:sp>
      <p:sp>
        <p:nvSpPr>
          <p:cNvPr id="18" name="object 18"/>
          <p:cNvSpPr/>
          <p:nvPr/>
        </p:nvSpPr>
        <p:spPr>
          <a:xfrm>
            <a:off x="1464563" y="4951476"/>
            <a:ext cx="8929370" cy="0"/>
          </a:xfrm>
          <a:custGeom>
            <a:avLst/>
            <a:gdLst/>
            <a:ahLst/>
            <a:cxnLst/>
            <a:rect l="l" t="t" r="r" b="b"/>
            <a:pathLst>
              <a:path w="8929370">
                <a:moveTo>
                  <a:pt x="0" y="0"/>
                </a:moveTo>
                <a:lnTo>
                  <a:pt x="8928989" y="0"/>
                </a:lnTo>
              </a:path>
            </a:pathLst>
          </a:custGeom>
          <a:ln w="9144">
            <a:solidFill>
              <a:srgbClr val="000000"/>
            </a:solidFill>
          </a:ln>
        </p:spPr>
        <p:txBody>
          <a:bodyPr wrap="square" lIns="0" tIns="0" rIns="0" bIns="0" rtlCol="0"/>
          <a:lstStyle/>
          <a:p>
            <a:endParaRPr/>
          </a:p>
        </p:txBody>
      </p:sp>
      <p:sp>
        <p:nvSpPr>
          <p:cNvPr id="19" name="object 19"/>
          <p:cNvSpPr/>
          <p:nvPr/>
        </p:nvSpPr>
        <p:spPr>
          <a:xfrm>
            <a:off x="1464563" y="4195571"/>
            <a:ext cx="8965565" cy="0"/>
          </a:xfrm>
          <a:custGeom>
            <a:avLst/>
            <a:gdLst/>
            <a:ahLst/>
            <a:cxnLst/>
            <a:rect l="l" t="t" r="r" b="b"/>
            <a:pathLst>
              <a:path w="8965565">
                <a:moveTo>
                  <a:pt x="0" y="0"/>
                </a:moveTo>
                <a:lnTo>
                  <a:pt x="8965057" y="0"/>
                </a:lnTo>
              </a:path>
            </a:pathLst>
          </a:custGeom>
          <a:ln w="9144">
            <a:solidFill>
              <a:srgbClr val="000000"/>
            </a:solidFill>
          </a:ln>
        </p:spPr>
        <p:txBody>
          <a:bodyPr wrap="square" lIns="0" tIns="0" rIns="0" bIns="0" rtlCol="0"/>
          <a:lstStyle/>
          <a:p>
            <a:endParaRPr/>
          </a:p>
        </p:txBody>
      </p:sp>
      <p:sp>
        <p:nvSpPr>
          <p:cNvPr id="20" name="object 20"/>
          <p:cNvSpPr/>
          <p:nvPr/>
        </p:nvSpPr>
        <p:spPr>
          <a:xfrm>
            <a:off x="1464563" y="2467355"/>
            <a:ext cx="9059545" cy="34925"/>
          </a:xfrm>
          <a:custGeom>
            <a:avLst/>
            <a:gdLst/>
            <a:ahLst/>
            <a:cxnLst/>
            <a:rect l="l" t="t" r="r" b="b"/>
            <a:pathLst>
              <a:path w="9059545" h="34925">
                <a:moveTo>
                  <a:pt x="0" y="34671"/>
                </a:moveTo>
                <a:lnTo>
                  <a:pt x="9059417" y="0"/>
                </a:lnTo>
              </a:path>
            </a:pathLst>
          </a:custGeom>
          <a:ln w="9144">
            <a:solidFill>
              <a:srgbClr val="000000"/>
            </a:solidFill>
          </a:ln>
        </p:spPr>
        <p:txBody>
          <a:bodyPr wrap="square" lIns="0" tIns="0" rIns="0" bIns="0" rtlCol="0"/>
          <a:lstStyle/>
          <a:p>
            <a:endParaRPr/>
          </a:p>
        </p:txBody>
      </p:sp>
      <p:sp>
        <p:nvSpPr>
          <p:cNvPr id="21" name="object 21"/>
          <p:cNvSpPr/>
          <p:nvPr/>
        </p:nvSpPr>
        <p:spPr>
          <a:xfrm>
            <a:off x="7837931" y="1199388"/>
            <a:ext cx="0" cy="1423670"/>
          </a:xfrm>
          <a:custGeom>
            <a:avLst/>
            <a:gdLst/>
            <a:ahLst/>
            <a:cxnLst/>
            <a:rect l="l" t="t" r="r" b="b"/>
            <a:pathLst>
              <a:path h="1423670">
                <a:moveTo>
                  <a:pt x="0" y="0"/>
                </a:moveTo>
                <a:lnTo>
                  <a:pt x="0" y="1423415"/>
                </a:lnTo>
              </a:path>
            </a:pathLst>
          </a:custGeom>
          <a:ln w="9144">
            <a:solidFill>
              <a:srgbClr val="000000"/>
            </a:solidFill>
          </a:ln>
        </p:spPr>
        <p:txBody>
          <a:bodyPr wrap="square" lIns="0" tIns="0" rIns="0" bIns="0" rtlCol="0"/>
          <a:lstStyle/>
          <a:p>
            <a:endParaRPr/>
          </a:p>
        </p:txBody>
      </p:sp>
      <p:sp>
        <p:nvSpPr>
          <p:cNvPr id="22" name="object 22"/>
          <p:cNvSpPr/>
          <p:nvPr/>
        </p:nvSpPr>
        <p:spPr>
          <a:xfrm>
            <a:off x="7837931" y="2909316"/>
            <a:ext cx="0" cy="131445"/>
          </a:xfrm>
          <a:custGeom>
            <a:avLst/>
            <a:gdLst/>
            <a:ahLst/>
            <a:cxnLst/>
            <a:rect l="l" t="t" r="r" b="b"/>
            <a:pathLst>
              <a:path h="131444">
                <a:moveTo>
                  <a:pt x="0" y="0"/>
                </a:moveTo>
                <a:lnTo>
                  <a:pt x="0" y="131063"/>
                </a:lnTo>
              </a:path>
            </a:pathLst>
          </a:custGeom>
          <a:ln w="9144">
            <a:solidFill>
              <a:srgbClr val="000000"/>
            </a:solidFill>
          </a:ln>
        </p:spPr>
        <p:txBody>
          <a:bodyPr wrap="square" lIns="0" tIns="0" rIns="0" bIns="0" rtlCol="0"/>
          <a:lstStyle/>
          <a:p>
            <a:endParaRPr/>
          </a:p>
        </p:txBody>
      </p:sp>
      <p:sp>
        <p:nvSpPr>
          <p:cNvPr id="23" name="object 23"/>
          <p:cNvSpPr/>
          <p:nvPr/>
        </p:nvSpPr>
        <p:spPr>
          <a:xfrm>
            <a:off x="7837931" y="3326891"/>
            <a:ext cx="0" cy="125095"/>
          </a:xfrm>
          <a:custGeom>
            <a:avLst/>
            <a:gdLst/>
            <a:ahLst/>
            <a:cxnLst/>
            <a:rect l="l" t="t" r="r" b="b"/>
            <a:pathLst>
              <a:path h="125095">
                <a:moveTo>
                  <a:pt x="0" y="0"/>
                </a:moveTo>
                <a:lnTo>
                  <a:pt x="0" y="124968"/>
                </a:lnTo>
              </a:path>
            </a:pathLst>
          </a:custGeom>
          <a:ln w="9144">
            <a:solidFill>
              <a:srgbClr val="000000"/>
            </a:solidFill>
          </a:ln>
        </p:spPr>
        <p:txBody>
          <a:bodyPr wrap="square" lIns="0" tIns="0" rIns="0" bIns="0" rtlCol="0"/>
          <a:lstStyle/>
          <a:p>
            <a:endParaRPr/>
          </a:p>
        </p:txBody>
      </p:sp>
      <p:sp>
        <p:nvSpPr>
          <p:cNvPr id="24" name="object 24"/>
          <p:cNvSpPr/>
          <p:nvPr/>
        </p:nvSpPr>
        <p:spPr>
          <a:xfrm>
            <a:off x="7837931" y="3738371"/>
            <a:ext cx="0" cy="134620"/>
          </a:xfrm>
          <a:custGeom>
            <a:avLst/>
            <a:gdLst/>
            <a:ahLst/>
            <a:cxnLst/>
            <a:rect l="l" t="t" r="r" b="b"/>
            <a:pathLst>
              <a:path h="134620">
                <a:moveTo>
                  <a:pt x="0" y="0"/>
                </a:moveTo>
                <a:lnTo>
                  <a:pt x="0" y="134111"/>
                </a:lnTo>
              </a:path>
            </a:pathLst>
          </a:custGeom>
          <a:ln w="9144">
            <a:solidFill>
              <a:srgbClr val="000000"/>
            </a:solidFill>
          </a:ln>
        </p:spPr>
        <p:txBody>
          <a:bodyPr wrap="square" lIns="0" tIns="0" rIns="0" bIns="0" rtlCol="0"/>
          <a:lstStyle/>
          <a:p>
            <a:endParaRPr/>
          </a:p>
        </p:txBody>
      </p:sp>
      <p:sp>
        <p:nvSpPr>
          <p:cNvPr id="25" name="object 25"/>
          <p:cNvSpPr/>
          <p:nvPr/>
        </p:nvSpPr>
        <p:spPr>
          <a:xfrm>
            <a:off x="7837931" y="4162044"/>
            <a:ext cx="0" cy="1654175"/>
          </a:xfrm>
          <a:custGeom>
            <a:avLst/>
            <a:gdLst/>
            <a:ahLst/>
            <a:cxnLst/>
            <a:rect l="l" t="t" r="r" b="b"/>
            <a:pathLst>
              <a:path h="1654175">
                <a:moveTo>
                  <a:pt x="0" y="0"/>
                </a:moveTo>
                <a:lnTo>
                  <a:pt x="0" y="1653857"/>
                </a:lnTo>
              </a:path>
            </a:pathLst>
          </a:custGeom>
          <a:ln w="9144">
            <a:solidFill>
              <a:srgbClr val="000000"/>
            </a:solidFill>
          </a:ln>
        </p:spPr>
        <p:txBody>
          <a:bodyPr wrap="square" lIns="0" tIns="0" rIns="0" bIns="0" rtlCol="0"/>
          <a:lstStyle/>
          <a:p>
            <a:endParaRPr/>
          </a:p>
        </p:txBody>
      </p:sp>
      <p:sp>
        <p:nvSpPr>
          <p:cNvPr id="26" name="object 26"/>
          <p:cNvSpPr txBox="1"/>
          <p:nvPr/>
        </p:nvSpPr>
        <p:spPr>
          <a:xfrm>
            <a:off x="964488" y="5256657"/>
            <a:ext cx="412115"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Gill Sans MT"/>
                <a:cs typeface="Gill Sans MT"/>
              </a:rPr>
              <a:t>A</a:t>
            </a:r>
            <a:r>
              <a:rPr sz="1400" spc="-20" dirty="0">
                <a:latin typeface="Gill Sans MT"/>
                <a:cs typeface="Gill Sans MT"/>
              </a:rPr>
              <a:t>R</a:t>
            </a:r>
            <a:r>
              <a:rPr sz="1400" spc="195" dirty="0">
                <a:latin typeface="Gill Sans MT"/>
                <a:cs typeface="Gill Sans MT"/>
              </a:rPr>
              <a:t>M</a:t>
            </a:r>
            <a:endParaRPr sz="1400">
              <a:latin typeface="Gill Sans MT"/>
              <a:cs typeface="Gill Sans MT"/>
            </a:endParaRPr>
          </a:p>
        </p:txBody>
      </p:sp>
      <p:sp>
        <p:nvSpPr>
          <p:cNvPr id="27" name="object 27"/>
          <p:cNvSpPr txBox="1"/>
          <p:nvPr/>
        </p:nvSpPr>
        <p:spPr>
          <a:xfrm>
            <a:off x="994359" y="3163062"/>
            <a:ext cx="334645" cy="238125"/>
          </a:xfrm>
          <a:prstGeom prst="rect">
            <a:avLst/>
          </a:prstGeom>
        </p:spPr>
        <p:txBody>
          <a:bodyPr vert="horz" wrap="square" lIns="0" tIns="11430" rIns="0" bIns="0" rtlCol="0">
            <a:spAutoFit/>
          </a:bodyPr>
          <a:lstStyle/>
          <a:p>
            <a:pPr marL="12700">
              <a:lnSpc>
                <a:spcPct val="100000"/>
              </a:lnSpc>
              <a:spcBef>
                <a:spcPts val="90"/>
              </a:spcBef>
            </a:pPr>
            <a:r>
              <a:rPr sz="1400" dirty="0">
                <a:latin typeface="Gill Sans MT"/>
                <a:cs typeface="Gill Sans MT"/>
              </a:rPr>
              <a:t>PPC</a:t>
            </a:r>
            <a:endParaRPr sz="1400">
              <a:latin typeface="Gill Sans MT"/>
              <a:cs typeface="Gill Sans MT"/>
            </a:endParaRPr>
          </a:p>
        </p:txBody>
      </p:sp>
      <p:sp>
        <p:nvSpPr>
          <p:cNvPr id="28" name="object 28"/>
          <p:cNvSpPr txBox="1"/>
          <p:nvPr/>
        </p:nvSpPr>
        <p:spPr>
          <a:xfrm>
            <a:off x="954430" y="4455921"/>
            <a:ext cx="436245" cy="238125"/>
          </a:xfrm>
          <a:prstGeom prst="rect">
            <a:avLst/>
          </a:prstGeom>
        </p:spPr>
        <p:txBody>
          <a:bodyPr vert="horz" wrap="square" lIns="0" tIns="11430" rIns="0" bIns="0" rtlCol="0">
            <a:spAutoFit/>
          </a:bodyPr>
          <a:lstStyle/>
          <a:p>
            <a:pPr marL="12700">
              <a:lnSpc>
                <a:spcPct val="100000"/>
              </a:lnSpc>
              <a:spcBef>
                <a:spcPts val="90"/>
              </a:spcBef>
            </a:pPr>
            <a:r>
              <a:rPr sz="1400" spc="195" dirty="0">
                <a:latin typeface="Gill Sans MT"/>
                <a:cs typeface="Gill Sans MT"/>
              </a:rPr>
              <a:t>M</a:t>
            </a:r>
            <a:r>
              <a:rPr sz="1400" spc="55" dirty="0">
                <a:latin typeface="Gill Sans MT"/>
                <a:cs typeface="Gill Sans MT"/>
              </a:rPr>
              <a:t>I</a:t>
            </a:r>
            <a:r>
              <a:rPr sz="1400" spc="80" dirty="0">
                <a:latin typeface="Gill Sans MT"/>
                <a:cs typeface="Gill Sans MT"/>
              </a:rPr>
              <a:t>PS</a:t>
            </a:r>
            <a:endParaRPr sz="1400">
              <a:latin typeface="Gill Sans MT"/>
              <a:cs typeface="Gill Sans MT"/>
            </a:endParaRPr>
          </a:p>
        </p:txBody>
      </p:sp>
      <p:sp>
        <p:nvSpPr>
          <p:cNvPr id="29" name="object 29"/>
          <p:cNvSpPr txBox="1"/>
          <p:nvPr/>
        </p:nvSpPr>
        <p:spPr>
          <a:xfrm>
            <a:off x="1032154" y="1782825"/>
            <a:ext cx="325755" cy="238125"/>
          </a:xfrm>
          <a:prstGeom prst="rect">
            <a:avLst/>
          </a:prstGeom>
        </p:spPr>
        <p:txBody>
          <a:bodyPr vert="horz" wrap="square" lIns="0" tIns="11430" rIns="0" bIns="0" rtlCol="0">
            <a:spAutoFit/>
          </a:bodyPr>
          <a:lstStyle/>
          <a:p>
            <a:pPr marL="12700">
              <a:lnSpc>
                <a:spcPct val="100000"/>
              </a:lnSpc>
              <a:spcBef>
                <a:spcPts val="90"/>
              </a:spcBef>
            </a:pPr>
            <a:r>
              <a:rPr sz="1400" spc="-185" dirty="0">
                <a:latin typeface="Gill Sans MT"/>
                <a:cs typeface="Gill Sans MT"/>
              </a:rPr>
              <a:t>X</a:t>
            </a:r>
            <a:r>
              <a:rPr sz="1400" spc="65" dirty="0">
                <a:latin typeface="Gill Sans MT"/>
                <a:cs typeface="Gill Sans MT"/>
              </a:rPr>
              <a:t>8</a:t>
            </a:r>
            <a:r>
              <a:rPr sz="1400" spc="75" dirty="0">
                <a:latin typeface="Gill Sans MT"/>
                <a:cs typeface="Gill Sans MT"/>
              </a:rPr>
              <a:t>6</a:t>
            </a:r>
            <a:endParaRPr sz="1400">
              <a:latin typeface="Gill Sans MT"/>
              <a:cs typeface="Gill Sans MT"/>
            </a:endParaRPr>
          </a:p>
        </p:txBody>
      </p:sp>
      <p:sp>
        <p:nvSpPr>
          <p:cNvPr id="30" name="object 30"/>
          <p:cNvSpPr/>
          <p:nvPr/>
        </p:nvSpPr>
        <p:spPr>
          <a:xfrm>
            <a:off x="5445252" y="5152644"/>
            <a:ext cx="954405" cy="396240"/>
          </a:xfrm>
          <a:custGeom>
            <a:avLst/>
            <a:gdLst/>
            <a:ahLst/>
            <a:cxnLst/>
            <a:rect l="l" t="t" r="r" b="b"/>
            <a:pathLst>
              <a:path w="954404" h="396239">
                <a:moveTo>
                  <a:pt x="477012" y="0"/>
                </a:moveTo>
                <a:lnTo>
                  <a:pt x="412294" y="1807"/>
                </a:lnTo>
                <a:lnTo>
                  <a:pt x="350220" y="7073"/>
                </a:lnTo>
                <a:lnTo>
                  <a:pt x="291357" y="15561"/>
                </a:lnTo>
                <a:lnTo>
                  <a:pt x="236276" y="27036"/>
                </a:lnTo>
                <a:lnTo>
                  <a:pt x="185544" y="41263"/>
                </a:lnTo>
                <a:lnTo>
                  <a:pt x="139731" y="58007"/>
                </a:lnTo>
                <a:lnTo>
                  <a:pt x="99406" y="77031"/>
                </a:lnTo>
                <a:lnTo>
                  <a:pt x="65136" y="98100"/>
                </a:lnTo>
                <a:lnTo>
                  <a:pt x="17042" y="145432"/>
                </a:lnTo>
                <a:lnTo>
                  <a:pt x="0" y="198119"/>
                </a:lnTo>
                <a:lnTo>
                  <a:pt x="4355" y="225015"/>
                </a:lnTo>
                <a:lnTo>
                  <a:pt x="37492" y="275260"/>
                </a:lnTo>
                <a:lnTo>
                  <a:pt x="99406" y="319208"/>
                </a:lnTo>
                <a:lnTo>
                  <a:pt x="139731" y="338232"/>
                </a:lnTo>
                <a:lnTo>
                  <a:pt x="185544" y="354976"/>
                </a:lnTo>
                <a:lnTo>
                  <a:pt x="236276" y="369203"/>
                </a:lnTo>
                <a:lnTo>
                  <a:pt x="291357" y="380678"/>
                </a:lnTo>
                <a:lnTo>
                  <a:pt x="350220" y="389166"/>
                </a:lnTo>
                <a:lnTo>
                  <a:pt x="412294" y="394432"/>
                </a:lnTo>
                <a:lnTo>
                  <a:pt x="477012" y="396239"/>
                </a:lnTo>
                <a:lnTo>
                  <a:pt x="541729" y="394432"/>
                </a:lnTo>
                <a:lnTo>
                  <a:pt x="603803" y="389166"/>
                </a:lnTo>
                <a:lnTo>
                  <a:pt x="662666" y="380678"/>
                </a:lnTo>
                <a:lnTo>
                  <a:pt x="717747" y="369203"/>
                </a:lnTo>
                <a:lnTo>
                  <a:pt x="768479" y="354976"/>
                </a:lnTo>
                <a:lnTo>
                  <a:pt x="814292" y="338232"/>
                </a:lnTo>
                <a:lnTo>
                  <a:pt x="854617" y="319208"/>
                </a:lnTo>
                <a:lnTo>
                  <a:pt x="888887" y="298139"/>
                </a:lnTo>
                <a:lnTo>
                  <a:pt x="936981" y="250807"/>
                </a:lnTo>
                <a:lnTo>
                  <a:pt x="954024" y="198119"/>
                </a:lnTo>
                <a:lnTo>
                  <a:pt x="949668" y="171224"/>
                </a:lnTo>
                <a:lnTo>
                  <a:pt x="916531" y="120979"/>
                </a:lnTo>
                <a:lnTo>
                  <a:pt x="854617" y="77031"/>
                </a:lnTo>
                <a:lnTo>
                  <a:pt x="814292" y="58007"/>
                </a:lnTo>
                <a:lnTo>
                  <a:pt x="768479" y="41263"/>
                </a:lnTo>
                <a:lnTo>
                  <a:pt x="717747" y="27036"/>
                </a:lnTo>
                <a:lnTo>
                  <a:pt x="662666" y="15561"/>
                </a:lnTo>
                <a:lnTo>
                  <a:pt x="603803" y="7073"/>
                </a:lnTo>
                <a:lnTo>
                  <a:pt x="541729" y="1807"/>
                </a:lnTo>
                <a:lnTo>
                  <a:pt x="477012" y="0"/>
                </a:lnTo>
                <a:close/>
              </a:path>
            </a:pathLst>
          </a:custGeom>
          <a:solidFill>
            <a:srgbClr val="5B9BD4"/>
          </a:solidFill>
        </p:spPr>
        <p:txBody>
          <a:bodyPr wrap="square" lIns="0" tIns="0" rIns="0" bIns="0" rtlCol="0"/>
          <a:lstStyle/>
          <a:p>
            <a:endParaRPr/>
          </a:p>
        </p:txBody>
      </p:sp>
      <p:sp>
        <p:nvSpPr>
          <p:cNvPr id="31" name="object 31"/>
          <p:cNvSpPr/>
          <p:nvPr/>
        </p:nvSpPr>
        <p:spPr>
          <a:xfrm>
            <a:off x="5445252" y="5152644"/>
            <a:ext cx="954405" cy="396240"/>
          </a:xfrm>
          <a:custGeom>
            <a:avLst/>
            <a:gdLst/>
            <a:ahLst/>
            <a:cxnLst/>
            <a:rect l="l" t="t" r="r" b="b"/>
            <a:pathLst>
              <a:path w="954404" h="396239">
                <a:moveTo>
                  <a:pt x="0" y="198119"/>
                </a:moveTo>
                <a:lnTo>
                  <a:pt x="17042" y="145432"/>
                </a:lnTo>
                <a:lnTo>
                  <a:pt x="65136" y="98100"/>
                </a:lnTo>
                <a:lnTo>
                  <a:pt x="99406" y="77031"/>
                </a:lnTo>
                <a:lnTo>
                  <a:pt x="139731" y="58007"/>
                </a:lnTo>
                <a:lnTo>
                  <a:pt x="185544" y="41263"/>
                </a:lnTo>
                <a:lnTo>
                  <a:pt x="236276" y="27036"/>
                </a:lnTo>
                <a:lnTo>
                  <a:pt x="291357" y="15561"/>
                </a:lnTo>
                <a:lnTo>
                  <a:pt x="350220" y="7073"/>
                </a:lnTo>
                <a:lnTo>
                  <a:pt x="412294" y="1807"/>
                </a:lnTo>
                <a:lnTo>
                  <a:pt x="477012" y="0"/>
                </a:lnTo>
                <a:lnTo>
                  <a:pt x="541729" y="1807"/>
                </a:lnTo>
                <a:lnTo>
                  <a:pt x="603803" y="7073"/>
                </a:lnTo>
                <a:lnTo>
                  <a:pt x="662666" y="15561"/>
                </a:lnTo>
                <a:lnTo>
                  <a:pt x="717747" y="27036"/>
                </a:lnTo>
                <a:lnTo>
                  <a:pt x="768479" y="41263"/>
                </a:lnTo>
                <a:lnTo>
                  <a:pt x="814292" y="58007"/>
                </a:lnTo>
                <a:lnTo>
                  <a:pt x="854617" y="77031"/>
                </a:lnTo>
                <a:lnTo>
                  <a:pt x="888887" y="98100"/>
                </a:lnTo>
                <a:lnTo>
                  <a:pt x="936981" y="145432"/>
                </a:lnTo>
                <a:lnTo>
                  <a:pt x="954024" y="198119"/>
                </a:lnTo>
                <a:lnTo>
                  <a:pt x="949668" y="225015"/>
                </a:lnTo>
                <a:lnTo>
                  <a:pt x="916531" y="275260"/>
                </a:lnTo>
                <a:lnTo>
                  <a:pt x="854617" y="319208"/>
                </a:lnTo>
                <a:lnTo>
                  <a:pt x="814292" y="338232"/>
                </a:lnTo>
                <a:lnTo>
                  <a:pt x="768479" y="354976"/>
                </a:lnTo>
                <a:lnTo>
                  <a:pt x="717747" y="369203"/>
                </a:lnTo>
                <a:lnTo>
                  <a:pt x="662666" y="380678"/>
                </a:lnTo>
                <a:lnTo>
                  <a:pt x="603803" y="389166"/>
                </a:lnTo>
                <a:lnTo>
                  <a:pt x="541729" y="394432"/>
                </a:lnTo>
                <a:lnTo>
                  <a:pt x="477012" y="396239"/>
                </a:lnTo>
                <a:lnTo>
                  <a:pt x="412294" y="394432"/>
                </a:lnTo>
                <a:lnTo>
                  <a:pt x="350220" y="389166"/>
                </a:lnTo>
                <a:lnTo>
                  <a:pt x="291357" y="380678"/>
                </a:lnTo>
                <a:lnTo>
                  <a:pt x="236276" y="369203"/>
                </a:lnTo>
                <a:lnTo>
                  <a:pt x="185544" y="354976"/>
                </a:lnTo>
                <a:lnTo>
                  <a:pt x="139731" y="338232"/>
                </a:lnTo>
                <a:lnTo>
                  <a:pt x="99406" y="319208"/>
                </a:lnTo>
                <a:lnTo>
                  <a:pt x="65136" y="298139"/>
                </a:lnTo>
                <a:lnTo>
                  <a:pt x="17042" y="250807"/>
                </a:lnTo>
                <a:lnTo>
                  <a:pt x="0" y="198119"/>
                </a:lnTo>
                <a:close/>
              </a:path>
            </a:pathLst>
          </a:custGeom>
          <a:ln w="9144">
            <a:solidFill>
              <a:srgbClr val="000000"/>
            </a:solidFill>
          </a:ln>
        </p:spPr>
        <p:txBody>
          <a:bodyPr wrap="square" lIns="0" tIns="0" rIns="0" bIns="0" rtlCol="0"/>
          <a:lstStyle/>
          <a:p>
            <a:endParaRPr/>
          </a:p>
        </p:txBody>
      </p:sp>
      <p:sp>
        <p:nvSpPr>
          <p:cNvPr id="32" name="object 32"/>
          <p:cNvSpPr txBox="1"/>
          <p:nvPr/>
        </p:nvSpPr>
        <p:spPr>
          <a:xfrm>
            <a:off x="5697092" y="5252973"/>
            <a:ext cx="44577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Gill Sans MT"/>
                <a:cs typeface="Gill Sans MT"/>
              </a:rPr>
              <a:t>A</a:t>
            </a:r>
            <a:r>
              <a:rPr sz="1200" spc="15" dirty="0">
                <a:latin typeface="Gill Sans MT"/>
                <a:cs typeface="Gill Sans MT"/>
              </a:rPr>
              <a:t>R</a:t>
            </a:r>
            <a:r>
              <a:rPr sz="1200" spc="165" dirty="0">
                <a:latin typeface="Gill Sans MT"/>
                <a:cs typeface="Gill Sans MT"/>
              </a:rPr>
              <a:t>M</a:t>
            </a:r>
            <a:r>
              <a:rPr sz="1200" spc="70" dirty="0">
                <a:latin typeface="Gill Sans MT"/>
                <a:cs typeface="Gill Sans MT"/>
              </a:rPr>
              <a:t>9</a:t>
            </a:r>
            <a:endParaRPr sz="1200">
              <a:latin typeface="Gill Sans MT"/>
              <a:cs typeface="Gill Sans MT"/>
            </a:endParaRPr>
          </a:p>
        </p:txBody>
      </p:sp>
      <p:sp>
        <p:nvSpPr>
          <p:cNvPr id="33" name="object 33"/>
          <p:cNvSpPr/>
          <p:nvPr/>
        </p:nvSpPr>
        <p:spPr>
          <a:xfrm>
            <a:off x="7789164" y="5146547"/>
            <a:ext cx="1161415" cy="396240"/>
          </a:xfrm>
          <a:custGeom>
            <a:avLst/>
            <a:gdLst/>
            <a:ahLst/>
            <a:cxnLst/>
            <a:rect l="l" t="t" r="r" b="b"/>
            <a:pathLst>
              <a:path w="1161415" h="396239">
                <a:moveTo>
                  <a:pt x="580643" y="0"/>
                </a:moveTo>
                <a:lnTo>
                  <a:pt x="512929" y="1332"/>
                </a:lnTo>
                <a:lnTo>
                  <a:pt x="447509" y="5229"/>
                </a:lnTo>
                <a:lnTo>
                  <a:pt x="384819" y="11544"/>
                </a:lnTo>
                <a:lnTo>
                  <a:pt x="325294" y="20127"/>
                </a:lnTo>
                <a:lnTo>
                  <a:pt x="269370" y="30831"/>
                </a:lnTo>
                <a:lnTo>
                  <a:pt x="217483" y="43507"/>
                </a:lnTo>
                <a:lnTo>
                  <a:pt x="170068" y="58007"/>
                </a:lnTo>
                <a:lnTo>
                  <a:pt x="127562" y="74182"/>
                </a:lnTo>
                <a:lnTo>
                  <a:pt x="90400" y="91885"/>
                </a:lnTo>
                <a:lnTo>
                  <a:pt x="33851" y="131280"/>
                </a:lnTo>
                <a:lnTo>
                  <a:pt x="3906" y="175004"/>
                </a:lnTo>
                <a:lnTo>
                  <a:pt x="0" y="198119"/>
                </a:lnTo>
                <a:lnTo>
                  <a:pt x="3906" y="221235"/>
                </a:lnTo>
                <a:lnTo>
                  <a:pt x="33851" y="264959"/>
                </a:lnTo>
                <a:lnTo>
                  <a:pt x="90400" y="304354"/>
                </a:lnTo>
                <a:lnTo>
                  <a:pt x="127562" y="322057"/>
                </a:lnTo>
                <a:lnTo>
                  <a:pt x="170068" y="338232"/>
                </a:lnTo>
                <a:lnTo>
                  <a:pt x="217483" y="352732"/>
                </a:lnTo>
                <a:lnTo>
                  <a:pt x="269370" y="365408"/>
                </a:lnTo>
                <a:lnTo>
                  <a:pt x="325294" y="376112"/>
                </a:lnTo>
                <a:lnTo>
                  <a:pt x="384819" y="384695"/>
                </a:lnTo>
                <a:lnTo>
                  <a:pt x="447509" y="391010"/>
                </a:lnTo>
                <a:lnTo>
                  <a:pt x="512929" y="394907"/>
                </a:lnTo>
                <a:lnTo>
                  <a:pt x="580643" y="396239"/>
                </a:lnTo>
                <a:lnTo>
                  <a:pt x="648358" y="394907"/>
                </a:lnTo>
                <a:lnTo>
                  <a:pt x="713778" y="391010"/>
                </a:lnTo>
                <a:lnTo>
                  <a:pt x="776468" y="384695"/>
                </a:lnTo>
                <a:lnTo>
                  <a:pt x="835993" y="376112"/>
                </a:lnTo>
                <a:lnTo>
                  <a:pt x="891917" y="365408"/>
                </a:lnTo>
                <a:lnTo>
                  <a:pt x="943804" y="352732"/>
                </a:lnTo>
                <a:lnTo>
                  <a:pt x="991219" y="338232"/>
                </a:lnTo>
                <a:lnTo>
                  <a:pt x="1033725" y="322057"/>
                </a:lnTo>
                <a:lnTo>
                  <a:pt x="1070887" y="304354"/>
                </a:lnTo>
                <a:lnTo>
                  <a:pt x="1127436" y="264959"/>
                </a:lnTo>
                <a:lnTo>
                  <a:pt x="1157381" y="221235"/>
                </a:lnTo>
                <a:lnTo>
                  <a:pt x="1161287" y="198119"/>
                </a:lnTo>
                <a:lnTo>
                  <a:pt x="1157381" y="175004"/>
                </a:lnTo>
                <a:lnTo>
                  <a:pt x="1127436" y="131280"/>
                </a:lnTo>
                <a:lnTo>
                  <a:pt x="1070887" y="91885"/>
                </a:lnTo>
                <a:lnTo>
                  <a:pt x="1033725" y="74182"/>
                </a:lnTo>
                <a:lnTo>
                  <a:pt x="991219" y="58007"/>
                </a:lnTo>
                <a:lnTo>
                  <a:pt x="943804" y="43507"/>
                </a:lnTo>
                <a:lnTo>
                  <a:pt x="891917" y="30831"/>
                </a:lnTo>
                <a:lnTo>
                  <a:pt x="835993" y="20127"/>
                </a:lnTo>
                <a:lnTo>
                  <a:pt x="776468" y="11544"/>
                </a:lnTo>
                <a:lnTo>
                  <a:pt x="713778" y="5229"/>
                </a:lnTo>
                <a:lnTo>
                  <a:pt x="648358" y="1332"/>
                </a:lnTo>
                <a:lnTo>
                  <a:pt x="580643" y="0"/>
                </a:lnTo>
                <a:close/>
              </a:path>
            </a:pathLst>
          </a:custGeom>
          <a:solidFill>
            <a:srgbClr val="5B9BD4"/>
          </a:solidFill>
        </p:spPr>
        <p:txBody>
          <a:bodyPr wrap="square" lIns="0" tIns="0" rIns="0" bIns="0" rtlCol="0"/>
          <a:lstStyle/>
          <a:p>
            <a:endParaRPr/>
          </a:p>
        </p:txBody>
      </p:sp>
      <p:sp>
        <p:nvSpPr>
          <p:cNvPr id="34" name="object 34"/>
          <p:cNvSpPr/>
          <p:nvPr/>
        </p:nvSpPr>
        <p:spPr>
          <a:xfrm>
            <a:off x="7789164" y="5146547"/>
            <a:ext cx="1161415" cy="396240"/>
          </a:xfrm>
          <a:custGeom>
            <a:avLst/>
            <a:gdLst/>
            <a:ahLst/>
            <a:cxnLst/>
            <a:rect l="l" t="t" r="r" b="b"/>
            <a:pathLst>
              <a:path w="1161415" h="396239">
                <a:moveTo>
                  <a:pt x="0" y="198119"/>
                </a:moveTo>
                <a:lnTo>
                  <a:pt x="15335" y="152675"/>
                </a:lnTo>
                <a:lnTo>
                  <a:pt x="59018" y="110967"/>
                </a:lnTo>
                <a:lnTo>
                  <a:pt x="127562" y="74182"/>
                </a:lnTo>
                <a:lnTo>
                  <a:pt x="170068" y="58007"/>
                </a:lnTo>
                <a:lnTo>
                  <a:pt x="217483" y="43507"/>
                </a:lnTo>
                <a:lnTo>
                  <a:pt x="269370" y="30831"/>
                </a:lnTo>
                <a:lnTo>
                  <a:pt x="325294" y="20127"/>
                </a:lnTo>
                <a:lnTo>
                  <a:pt x="384819" y="11544"/>
                </a:lnTo>
                <a:lnTo>
                  <a:pt x="447509" y="5229"/>
                </a:lnTo>
                <a:lnTo>
                  <a:pt x="512929" y="1332"/>
                </a:lnTo>
                <a:lnTo>
                  <a:pt x="580643" y="0"/>
                </a:lnTo>
                <a:lnTo>
                  <a:pt x="648358" y="1332"/>
                </a:lnTo>
                <a:lnTo>
                  <a:pt x="713778" y="5229"/>
                </a:lnTo>
                <a:lnTo>
                  <a:pt x="776468" y="11544"/>
                </a:lnTo>
                <a:lnTo>
                  <a:pt x="835993" y="20127"/>
                </a:lnTo>
                <a:lnTo>
                  <a:pt x="891917" y="30831"/>
                </a:lnTo>
                <a:lnTo>
                  <a:pt x="943804" y="43507"/>
                </a:lnTo>
                <a:lnTo>
                  <a:pt x="991219" y="58007"/>
                </a:lnTo>
                <a:lnTo>
                  <a:pt x="1033725" y="74182"/>
                </a:lnTo>
                <a:lnTo>
                  <a:pt x="1070887" y="91885"/>
                </a:lnTo>
                <a:lnTo>
                  <a:pt x="1127436" y="131280"/>
                </a:lnTo>
                <a:lnTo>
                  <a:pt x="1157381" y="175004"/>
                </a:lnTo>
                <a:lnTo>
                  <a:pt x="1161287" y="198119"/>
                </a:lnTo>
                <a:lnTo>
                  <a:pt x="1157381" y="221235"/>
                </a:lnTo>
                <a:lnTo>
                  <a:pt x="1127436" y="264959"/>
                </a:lnTo>
                <a:lnTo>
                  <a:pt x="1070887" y="304354"/>
                </a:lnTo>
                <a:lnTo>
                  <a:pt x="1033725" y="322057"/>
                </a:lnTo>
                <a:lnTo>
                  <a:pt x="991219" y="338232"/>
                </a:lnTo>
                <a:lnTo>
                  <a:pt x="943804" y="352732"/>
                </a:lnTo>
                <a:lnTo>
                  <a:pt x="891917" y="365408"/>
                </a:lnTo>
                <a:lnTo>
                  <a:pt x="835993" y="376112"/>
                </a:lnTo>
                <a:lnTo>
                  <a:pt x="776468" y="384695"/>
                </a:lnTo>
                <a:lnTo>
                  <a:pt x="713778" y="391010"/>
                </a:lnTo>
                <a:lnTo>
                  <a:pt x="648358" y="394907"/>
                </a:lnTo>
                <a:lnTo>
                  <a:pt x="580643" y="396239"/>
                </a:lnTo>
                <a:lnTo>
                  <a:pt x="512929" y="394907"/>
                </a:lnTo>
                <a:lnTo>
                  <a:pt x="447509" y="391010"/>
                </a:lnTo>
                <a:lnTo>
                  <a:pt x="384819" y="384695"/>
                </a:lnTo>
                <a:lnTo>
                  <a:pt x="325294" y="376112"/>
                </a:lnTo>
                <a:lnTo>
                  <a:pt x="269370" y="365408"/>
                </a:lnTo>
                <a:lnTo>
                  <a:pt x="217483" y="352732"/>
                </a:lnTo>
                <a:lnTo>
                  <a:pt x="170068" y="338232"/>
                </a:lnTo>
                <a:lnTo>
                  <a:pt x="127562" y="322057"/>
                </a:lnTo>
                <a:lnTo>
                  <a:pt x="90400" y="304354"/>
                </a:lnTo>
                <a:lnTo>
                  <a:pt x="33851" y="264959"/>
                </a:lnTo>
                <a:lnTo>
                  <a:pt x="3906" y="221235"/>
                </a:lnTo>
                <a:lnTo>
                  <a:pt x="0" y="198119"/>
                </a:lnTo>
                <a:close/>
              </a:path>
            </a:pathLst>
          </a:custGeom>
          <a:ln w="9144">
            <a:solidFill>
              <a:srgbClr val="000000"/>
            </a:solidFill>
          </a:ln>
        </p:spPr>
        <p:txBody>
          <a:bodyPr wrap="square" lIns="0" tIns="0" rIns="0" bIns="0" rtlCol="0"/>
          <a:lstStyle/>
          <a:p>
            <a:endParaRPr/>
          </a:p>
        </p:txBody>
      </p:sp>
      <p:sp>
        <p:nvSpPr>
          <p:cNvPr id="35" name="object 35"/>
          <p:cNvSpPr txBox="1"/>
          <p:nvPr/>
        </p:nvSpPr>
        <p:spPr>
          <a:xfrm>
            <a:off x="8103234" y="5247258"/>
            <a:ext cx="53086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Gill Sans MT"/>
                <a:cs typeface="Gill Sans MT"/>
              </a:rPr>
              <a:t>A</a:t>
            </a:r>
            <a:r>
              <a:rPr sz="1200" spc="15" dirty="0">
                <a:latin typeface="Gill Sans MT"/>
                <a:cs typeface="Gill Sans MT"/>
              </a:rPr>
              <a:t>R</a:t>
            </a:r>
            <a:r>
              <a:rPr sz="1200" spc="165" dirty="0">
                <a:latin typeface="Gill Sans MT"/>
                <a:cs typeface="Gill Sans MT"/>
              </a:rPr>
              <a:t>M</a:t>
            </a:r>
            <a:r>
              <a:rPr sz="1200" spc="65" dirty="0">
                <a:latin typeface="Gill Sans MT"/>
                <a:cs typeface="Gill Sans MT"/>
              </a:rPr>
              <a:t>11</a:t>
            </a:r>
            <a:endParaRPr sz="1200">
              <a:latin typeface="Gill Sans MT"/>
              <a:cs typeface="Gill Sans MT"/>
            </a:endParaRPr>
          </a:p>
        </p:txBody>
      </p:sp>
      <p:sp>
        <p:nvSpPr>
          <p:cNvPr id="36" name="object 36"/>
          <p:cNvSpPr/>
          <p:nvPr/>
        </p:nvSpPr>
        <p:spPr>
          <a:xfrm>
            <a:off x="6521195" y="5152644"/>
            <a:ext cx="1057910" cy="396240"/>
          </a:xfrm>
          <a:custGeom>
            <a:avLst/>
            <a:gdLst/>
            <a:ahLst/>
            <a:cxnLst/>
            <a:rect l="l" t="t" r="r" b="b"/>
            <a:pathLst>
              <a:path w="1057909" h="396239">
                <a:moveTo>
                  <a:pt x="528827" y="0"/>
                </a:moveTo>
                <a:lnTo>
                  <a:pt x="462485" y="1542"/>
                </a:lnTo>
                <a:lnTo>
                  <a:pt x="398604" y="6047"/>
                </a:lnTo>
                <a:lnTo>
                  <a:pt x="337680" y="13328"/>
                </a:lnTo>
                <a:lnTo>
                  <a:pt x="280207" y="23201"/>
                </a:lnTo>
                <a:lnTo>
                  <a:pt x="226681" y="35481"/>
                </a:lnTo>
                <a:lnTo>
                  <a:pt x="177597" y="49981"/>
                </a:lnTo>
                <a:lnTo>
                  <a:pt x="133451" y="66518"/>
                </a:lnTo>
                <a:lnTo>
                  <a:pt x="94738" y="84905"/>
                </a:lnTo>
                <a:lnTo>
                  <a:pt x="61953" y="104958"/>
                </a:lnTo>
                <a:lnTo>
                  <a:pt x="16148" y="149319"/>
                </a:lnTo>
                <a:lnTo>
                  <a:pt x="0" y="198119"/>
                </a:lnTo>
                <a:lnTo>
                  <a:pt x="4119" y="222982"/>
                </a:lnTo>
                <a:lnTo>
                  <a:pt x="35591" y="269748"/>
                </a:lnTo>
                <a:lnTo>
                  <a:pt x="94738" y="311334"/>
                </a:lnTo>
                <a:lnTo>
                  <a:pt x="133451" y="329721"/>
                </a:lnTo>
                <a:lnTo>
                  <a:pt x="177597" y="346258"/>
                </a:lnTo>
                <a:lnTo>
                  <a:pt x="226681" y="360758"/>
                </a:lnTo>
                <a:lnTo>
                  <a:pt x="280207" y="373038"/>
                </a:lnTo>
                <a:lnTo>
                  <a:pt x="337680" y="382911"/>
                </a:lnTo>
                <a:lnTo>
                  <a:pt x="398604" y="390192"/>
                </a:lnTo>
                <a:lnTo>
                  <a:pt x="462485" y="394697"/>
                </a:lnTo>
                <a:lnTo>
                  <a:pt x="528827" y="396239"/>
                </a:lnTo>
                <a:lnTo>
                  <a:pt x="595170" y="394697"/>
                </a:lnTo>
                <a:lnTo>
                  <a:pt x="659051" y="390192"/>
                </a:lnTo>
                <a:lnTo>
                  <a:pt x="719975" y="382911"/>
                </a:lnTo>
                <a:lnTo>
                  <a:pt x="777448" y="373038"/>
                </a:lnTo>
                <a:lnTo>
                  <a:pt x="830974" y="360758"/>
                </a:lnTo>
                <a:lnTo>
                  <a:pt x="880058" y="346258"/>
                </a:lnTo>
                <a:lnTo>
                  <a:pt x="924204" y="329721"/>
                </a:lnTo>
                <a:lnTo>
                  <a:pt x="962917" y="311334"/>
                </a:lnTo>
                <a:lnTo>
                  <a:pt x="995702" y="291281"/>
                </a:lnTo>
                <a:lnTo>
                  <a:pt x="1041507" y="246920"/>
                </a:lnTo>
                <a:lnTo>
                  <a:pt x="1057655" y="198119"/>
                </a:lnTo>
                <a:lnTo>
                  <a:pt x="1053536" y="173257"/>
                </a:lnTo>
                <a:lnTo>
                  <a:pt x="1022064" y="126491"/>
                </a:lnTo>
                <a:lnTo>
                  <a:pt x="962917" y="84905"/>
                </a:lnTo>
                <a:lnTo>
                  <a:pt x="924204" y="66518"/>
                </a:lnTo>
                <a:lnTo>
                  <a:pt x="880058" y="49981"/>
                </a:lnTo>
                <a:lnTo>
                  <a:pt x="830974" y="35481"/>
                </a:lnTo>
                <a:lnTo>
                  <a:pt x="777448" y="23201"/>
                </a:lnTo>
                <a:lnTo>
                  <a:pt x="719975" y="13328"/>
                </a:lnTo>
                <a:lnTo>
                  <a:pt x="659051" y="6047"/>
                </a:lnTo>
                <a:lnTo>
                  <a:pt x="595170" y="1542"/>
                </a:lnTo>
                <a:lnTo>
                  <a:pt x="528827" y="0"/>
                </a:lnTo>
                <a:close/>
              </a:path>
            </a:pathLst>
          </a:custGeom>
          <a:solidFill>
            <a:srgbClr val="5B9BD4"/>
          </a:solidFill>
        </p:spPr>
        <p:txBody>
          <a:bodyPr wrap="square" lIns="0" tIns="0" rIns="0" bIns="0" rtlCol="0"/>
          <a:lstStyle/>
          <a:p>
            <a:endParaRPr/>
          </a:p>
        </p:txBody>
      </p:sp>
      <p:sp>
        <p:nvSpPr>
          <p:cNvPr id="37" name="object 37"/>
          <p:cNvSpPr/>
          <p:nvPr/>
        </p:nvSpPr>
        <p:spPr>
          <a:xfrm>
            <a:off x="6521195" y="5152644"/>
            <a:ext cx="1057910" cy="396240"/>
          </a:xfrm>
          <a:custGeom>
            <a:avLst/>
            <a:gdLst/>
            <a:ahLst/>
            <a:cxnLst/>
            <a:rect l="l" t="t" r="r" b="b"/>
            <a:pathLst>
              <a:path w="1057909" h="396239">
                <a:moveTo>
                  <a:pt x="0" y="198119"/>
                </a:moveTo>
                <a:lnTo>
                  <a:pt x="16148" y="149319"/>
                </a:lnTo>
                <a:lnTo>
                  <a:pt x="61953" y="104958"/>
                </a:lnTo>
                <a:lnTo>
                  <a:pt x="94738" y="84905"/>
                </a:lnTo>
                <a:lnTo>
                  <a:pt x="133451" y="66518"/>
                </a:lnTo>
                <a:lnTo>
                  <a:pt x="177597" y="49981"/>
                </a:lnTo>
                <a:lnTo>
                  <a:pt x="226681" y="35481"/>
                </a:lnTo>
                <a:lnTo>
                  <a:pt x="280207" y="23201"/>
                </a:lnTo>
                <a:lnTo>
                  <a:pt x="337680" y="13328"/>
                </a:lnTo>
                <a:lnTo>
                  <a:pt x="398604" y="6047"/>
                </a:lnTo>
                <a:lnTo>
                  <a:pt x="462485" y="1542"/>
                </a:lnTo>
                <a:lnTo>
                  <a:pt x="528827" y="0"/>
                </a:lnTo>
                <a:lnTo>
                  <a:pt x="595170" y="1542"/>
                </a:lnTo>
                <a:lnTo>
                  <a:pt x="659051" y="6047"/>
                </a:lnTo>
                <a:lnTo>
                  <a:pt x="719975" y="13328"/>
                </a:lnTo>
                <a:lnTo>
                  <a:pt x="777448" y="23201"/>
                </a:lnTo>
                <a:lnTo>
                  <a:pt x="830974" y="35481"/>
                </a:lnTo>
                <a:lnTo>
                  <a:pt x="880058" y="49981"/>
                </a:lnTo>
                <a:lnTo>
                  <a:pt x="924204" y="66518"/>
                </a:lnTo>
                <a:lnTo>
                  <a:pt x="962917" y="84905"/>
                </a:lnTo>
                <a:lnTo>
                  <a:pt x="995702" y="104958"/>
                </a:lnTo>
                <a:lnTo>
                  <a:pt x="1041507" y="149319"/>
                </a:lnTo>
                <a:lnTo>
                  <a:pt x="1057655" y="198119"/>
                </a:lnTo>
                <a:lnTo>
                  <a:pt x="1053536" y="222982"/>
                </a:lnTo>
                <a:lnTo>
                  <a:pt x="1022064" y="269748"/>
                </a:lnTo>
                <a:lnTo>
                  <a:pt x="962917" y="311334"/>
                </a:lnTo>
                <a:lnTo>
                  <a:pt x="924204" y="329721"/>
                </a:lnTo>
                <a:lnTo>
                  <a:pt x="880058" y="346258"/>
                </a:lnTo>
                <a:lnTo>
                  <a:pt x="830974" y="360758"/>
                </a:lnTo>
                <a:lnTo>
                  <a:pt x="777448" y="373038"/>
                </a:lnTo>
                <a:lnTo>
                  <a:pt x="719975" y="382911"/>
                </a:lnTo>
                <a:lnTo>
                  <a:pt x="659051" y="390192"/>
                </a:lnTo>
                <a:lnTo>
                  <a:pt x="595170" y="394697"/>
                </a:lnTo>
                <a:lnTo>
                  <a:pt x="528827" y="396239"/>
                </a:lnTo>
                <a:lnTo>
                  <a:pt x="462485" y="394697"/>
                </a:lnTo>
                <a:lnTo>
                  <a:pt x="398604" y="390192"/>
                </a:lnTo>
                <a:lnTo>
                  <a:pt x="337680" y="382911"/>
                </a:lnTo>
                <a:lnTo>
                  <a:pt x="280207" y="373038"/>
                </a:lnTo>
                <a:lnTo>
                  <a:pt x="226681" y="360758"/>
                </a:lnTo>
                <a:lnTo>
                  <a:pt x="177597" y="346258"/>
                </a:lnTo>
                <a:lnTo>
                  <a:pt x="133451" y="329721"/>
                </a:lnTo>
                <a:lnTo>
                  <a:pt x="94738" y="311334"/>
                </a:lnTo>
                <a:lnTo>
                  <a:pt x="61953" y="291281"/>
                </a:lnTo>
                <a:lnTo>
                  <a:pt x="16148" y="246920"/>
                </a:lnTo>
                <a:lnTo>
                  <a:pt x="0" y="198119"/>
                </a:lnTo>
                <a:close/>
              </a:path>
            </a:pathLst>
          </a:custGeom>
          <a:ln w="9144">
            <a:solidFill>
              <a:srgbClr val="000000"/>
            </a:solidFill>
          </a:ln>
        </p:spPr>
        <p:txBody>
          <a:bodyPr wrap="square" lIns="0" tIns="0" rIns="0" bIns="0" rtlCol="0"/>
          <a:lstStyle/>
          <a:p>
            <a:endParaRPr/>
          </a:p>
        </p:txBody>
      </p:sp>
      <p:sp>
        <p:nvSpPr>
          <p:cNvPr id="38" name="object 38"/>
          <p:cNvSpPr txBox="1"/>
          <p:nvPr/>
        </p:nvSpPr>
        <p:spPr>
          <a:xfrm>
            <a:off x="6783069" y="5252973"/>
            <a:ext cx="53213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Gill Sans MT"/>
                <a:cs typeface="Gill Sans MT"/>
              </a:rPr>
              <a:t>A</a:t>
            </a:r>
            <a:r>
              <a:rPr sz="1200" spc="15" dirty="0">
                <a:latin typeface="Gill Sans MT"/>
                <a:cs typeface="Gill Sans MT"/>
              </a:rPr>
              <a:t>R</a:t>
            </a:r>
            <a:r>
              <a:rPr sz="1200" spc="165" dirty="0">
                <a:latin typeface="Gill Sans MT"/>
                <a:cs typeface="Gill Sans MT"/>
              </a:rPr>
              <a:t>M</a:t>
            </a:r>
            <a:r>
              <a:rPr sz="1200" spc="65" dirty="0">
                <a:latin typeface="Gill Sans MT"/>
                <a:cs typeface="Gill Sans MT"/>
              </a:rPr>
              <a:t>10</a:t>
            </a:r>
            <a:endParaRPr sz="1200">
              <a:latin typeface="Gill Sans MT"/>
              <a:cs typeface="Gill Sans MT"/>
            </a:endParaRPr>
          </a:p>
        </p:txBody>
      </p:sp>
      <p:sp>
        <p:nvSpPr>
          <p:cNvPr id="39" name="object 39"/>
          <p:cNvSpPr/>
          <p:nvPr/>
        </p:nvSpPr>
        <p:spPr>
          <a:xfrm>
            <a:off x="4347971" y="4421123"/>
            <a:ext cx="1042669" cy="466725"/>
          </a:xfrm>
          <a:custGeom>
            <a:avLst/>
            <a:gdLst/>
            <a:ahLst/>
            <a:cxnLst/>
            <a:rect l="l" t="t" r="r" b="b"/>
            <a:pathLst>
              <a:path w="1042670" h="466725">
                <a:moveTo>
                  <a:pt x="521207" y="0"/>
                </a:moveTo>
                <a:lnTo>
                  <a:pt x="455818" y="1816"/>
                </a:lnTo>
                <a:lnTo>
                  <a:pt x="392855" y="7121"/>
                </a:lnTo>
                <a:lnTo>
                  <a:pt x="332807" y="15695"/>
                </a:lnTo>
                <a:lnTo>
                  <a:pt x="276161" y="27319"/>
                </a:lnTo>
                <a:lnTo>
                  <a:pt x="223407" y="41776"/>
                </a:lnTo>
                <a:lnTo>
                  <a:pt x="175031" y="58847"/>
                </a:lnTo>
                <a:lnTo>
                  <a:pt x="131522" y="78312"/>
                </a:lnTo>
                <a:lnTo>
                  <a:pt x="93368" y="99955"/>
                </a:lnTo>
                <a:lnTo>
                  <a:pt x="61057" y="123556"/>
                </a:lnTo>
                <a:lnTo>
                  <a:pt x="15914" y="175758"/>
                </a:lnTo>
                <a:lnTo>
                  <a:pt x="0" y="233171"/>
                </a:lnTo>
                <a:lnTo>
                  <a:pt x="4060" y="262420"/>
                </a:lnTo>
                <a:lnTo>
                  <a:pt x="35076" y="317447"/>
                </a:lnTo>
                <a:lnTo>
                  <a:pt x="93368" y="366388"/>
                </a:lnTo>
                <a:lnTo>
                  <a:pt x="131522" y="388031"/>
                </a:lnTo>
                <a:lnTo>
                  <a:pt x="175031" y="407496"/>
                </a:lnTo>
                <a:lnTo>
                  <a:pt x="223407" y="424567"/>
                </a:lnTo>
                <a:lnTo>
                  <a:pt x="276161" y="439024"/>
                </a:lnTo>
                <a:lnTo>
                  <a:pt x="332807" y="450648"/>
                </a:lnTo>
                <a:lnTo>
                  <a:pt x="392855" y="459222"/>
                </a:lnTo>
                <a:lnTo>
                  <a:pt x="455818" y="464527"/>
                </a:lnTo>
                <a:lnTo>
                  <a:pt x="521207" y="466344"/>
                </a:lnTo>
                <a:lnTo>
                  <a:pt x="586597" y="464527"/>
                </a:lnTo>
                <a:lnTo>
                  <a:pt x="649560" y="459222"/>
                </a:lnTo>
                <a:lnTo>
                  <a:pt x="709608" y="450648"/>
                </a:lnTo>
                <a:lnTo>
                  <a:pt x="766254" y="439024"/>
                </a:lnTo>
                <a:lnTo>
                  <a:pt x="819008" y="424567"/>
                </a:lnTo>
                <a:lnTo>
                  <a:pt x="867384" y="407496"/>
                </a:lnTo>
                <a:lnTo>
                  <a:pt x="910893" y="388031"/>
                </a:lnTo>
                <a:lnTo>
                  <a:pt x="949047" y="366388"/>
                </a:lnTo>
                <a:lnTo>
                  <a:pt x="981358" y="342787"/>
                </a:lnTo>
                <a:lnTo>
                  <a:pt x="1026501" y="290585"/>
                </a:lnTo>
                <a:lnTo>
                  <a:pt x="1042415" y="233171"/>
                </a:lnTo>
                <a:lnTo>
                  <a:pt x="1038355" y="203923"/>
                </a:lnTo>
                <a:lnTo>
                  <a:pt x="1007339" y="148896"/>
                </a:lnTo>
                <a:lnTo>
                  <a:pt x="949047" y="99955"/>
                </a:lnTo>
                <a:lnTo>
                  <a:pt x="910893" y="78312"/>
                </a:lnTo>
                <a:lnTo>
                  <a:pt x="867384" y="58847"/>
                </a:lnTo>
                <a:lnTo>
                  <a:pt x="819008" y="41776"/>
                </a:lnTo>
                <a:lnTo>
                  <a:pt x="766254" y="27319"/>
                </a:lnTo>
                <a:lnTo>
                  <a:pt x="709608" y="15695"/>
                </a:lnTo>
                <a:lnTo>
                  <a:pt x="649560" y="7121"/>
                </a:lnTo>
                <a:lnTo>
                  <a:pt x="586597" y="1816"/>
                </a:lnTo>
                <a:lnTo>
                  <a:pt x="521207" y="0"/>
                </a:lnTo>
                <a:close/>
              </a:path>
            </a:pathLst>
          </a:custGeom>
          <a:solidFill>
            <a:srgbClr val="1F4E79"/>
          </a:solidFill>
        </p:spPr>
        <p:txBody>
          <a:bodyPr wrap="square" lIns="0" tIns="0" rIns="0" bIns="0" rtlCol="0"/>
          <a:lstStyle/>
          <a:p>
            <a:endParaRPr/>
          </a:p>
        </p:txBody>
      </p:sp>
      <p:sp>
        <p:nvSpPr>
          <p:cNvPr id="40" name="object 40"/>
          <p:cNvSpPr/>
          <p:nvPr/>
        </p:nvSpPr>
        <p:spPr>
          <a:xfrm>
            <a:off x="4347971" y="4421123"/>
            <a:ext cx="1042669" cy="466725"/>
          </a:xfrm>
          <a:custGeom>
            <a:avLst/>
            <a:gdLst/>
            <a:ahLst/>
            <a:cxnLst/>
            <a:rect l="l" t="t" r="r" b="b"/>
            <a:pathLst>
              <a:path w="1042670" h="466725">
                <a:moveTo>
                  <a:pt x="0" y="233171"/>
                </a:moveTo>
                <a:lnTo>
                  <a:pt x="15914" y="175758"/>
                </a:lnTo>
                <a:lnTo>
                  <a:pt x="61057" y="123556"/>
                </a:lnTo>
                <a:lnTo>
                  <a:pt x="93368" y="99955"/>
                </a:lnTo>
                <a:lnTo>
                  <a:pt x="131522" y="78312"/>
                </a:lnTo>
                <a:lnTo>
                  <a:pt x="175031" y="58847"/>
                </a:lnTo>
                <a:lnTo>
                  <a:pt x="223407" y="41776"/>
                </a:lnTo>
                <a:lnTo>
                  <a:pt x="276161" y="27319"/>
                </a:lnTo>
                <a:lnTo>
                  <a:pt x="332807" y="15695"/>
                </a:lnTo>
                <a:lnTo>
                  <a:pt x="392855" y="7121"/>
                </a:lnTo>
                <a:lnTo>
                  <a:pt x="455818" y="1816"/>
                </a:lnTo>
                <a:lnTo>
                  <a:pt x="521207" y="0"/>
                </a:lnTo>
                <a:lnTo>
                  <a:pt x="586597" y="1816"/>
                </a:lnTo>
                <a:lnTo>
                  <a:pt x="649560" y="7121"/>
                </a:lnTo>
                <a:lnTo>
                  <a:pt x="709608" y="15695"/>
                </a:lnTo>
                <a:lnTo>
                  <a:pt x="766254" y="27319"/>
                </a:lnTo>
                <a:lnTo>
                  <a:pt x="819008" y="41776"/>
                </a:lnTo>
                <a:lnTo>
                  <a:pt x="867384" y="58847"/>
                </a:lnTo>
                <a:lnTo>
                  <a:pt x="910893" y="78312"/>
                </a:lnTo>
                <a:lnTo>
                  <a:pt x="949047" y="99955"/>
                </a:lnTo>
                <a:lnTo>
                  <a:pt x="981358" y="123556"/>
                </a:lnTo>
                <a:lnTo>
                  <a:pt x="1026501" y="175758"/>
                </a:lnTo>
                <a:lnTo>
                  <a:pt x="1042415" y="233171"/>
                </a:lnTo>
                <a:lnTo>
                  <a:pt x="1038355" y="262420"/>
                </a:lnTo>
                <a:lnTo>
                  <a:pt x="1007339" y="317447"/>
                </a:lnTo>
                <a:lnTo>
                  <a:pt x="949047" y="366388"/>
                </a:lnTo>
                <a:lnTo>
                  <a:pt x="910893" y="388031"/>
                </a:lnTo>
                <a:lnTo>
                  <a:pt x="867384" y="407496"/>
                </a:lnTo>
                <a:lnTo>
                  <a:pt x="819008" y="424567"/>
                </a:lnTo>
                <a:lnTo>
                  <a:pt x="766254" y="439024"/>
                </a:lnTo>
                <a:lnTo>
                  <a:pt x="709608" y="450648"/>
                </a:lnTo>
                <a:lnTo>
                  <a:pt x="649560" y="459222"/>
                </a:lnTo>
                <a:lnTo>
                  <a:pt x="586597" y="464527"/>
                </a:lnTo>
                <a:lnTo>
                  <a:pt x="521207" y="466344"/>
                </a:lnTo>
                <a:lnTo>
                  <a:pt x="455818" y="464527"/>
                </a:lnTo>
                <a:lnTo>
                  <a:pt x="392855" y="459222"/>
                </a:lnTo>
                <a:lnTo>
                  <a:pt x="332807" y="450648"/>
                </a:lnTo>
                <a:lnTo>
                  <a:pt x="276161" y="439024"/>
                </a:lnTo>
                <a:lnTo>
                  <a:pt x="223407" y="424567"/>
                </a:lnTo>
                <a:lnTo>
                  <a:pt x="175031" y="407496"/>
                </a:lnTo>
                <a:lnTo>
                  <a:pt x="131522" y="388031"/>
                </a:lnTo>
                <a:lnTo>
                  <a:pt x="93368" y="366388"/>
                </a:lnTo>
                <a:lnTo>
                  <a:pt x="61057" y="342787"/>
                </a:lnTo>
                <a:lnTo>
                  <a:pt x="15914" y="290585"/>
                </a:lnTo>
                <a:lnTo>
                  <a:pt x="0" y="233171"/>
                </a:lnTo>
                <a:close/>
              </a:path>
            </a:pathLst>
          </a:custGeom>
          <a:ln w="9143">
            <a:solidFill>
              <a:srgbClr val="000000"/>
            </a:solidFill>
          </a:ln>
        </p:spPr>
        <p:txBody>
          <a:bodyPr wrap="square" lIns="0" tIns="0" rIns="0" bIns="0" rtlCol="0"/>
          <a:lstStyle/>
          <a:p>
            <a:endParaRPr/>
          </a:p>
        </p:txBody>
      </p:sp>
      <p:sp>
        <p:nvSpPr>
          <p:cNvPr id="41" name="object 41"/>
          <p:cNvSpPr txBox="1"/>
          <p:nvPr/>
        </p:nvSpPr>
        <p:spPr>
          <a:xfrm>
            <a:off x="4596765" y="4556886"/>
            <a:ext cx="542290"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FFFFFF"/>
                </a:solidFill>
                <a:latin typeface="Gill Sans MT"/>
                <a:cs typeface="Gill Sans MT"/>
              </a:rPr>
              <a:t>MIPS3k</a:t>
            </a:r>
            <a:endParaRPr sz="1200">
              <a:latin typeface="Gill Sans MT"/>
              <a:cs typeface="Gill Sans MT"/>
            </a:endParaRPr>
          </a:p>
        </p:txBody>
      </p:sp>
      <p:sp>
        <p:nvSpPr>
          <p:cNvPr id="42" name="object 42"/>
          <p:cNvSpPr/>
          <p:nvPr/>
        </p:nvSpPr>
        <p:spPr>
          <a:xfrm>
            <a:off x="7819643" y="4430267"/>
            <a:ext cx="1186180" cy="469900"/>
          </a:xfrm>
          <a:custGeom>
            <a:avLst/>
            <a:gdLst/>
            <a:ahLst/>
            <a:cxnLst/>
            <a:rect l="l" t="t" r="r" b="b"/>
            <a:pathLst>
              <a:path w="1186179" h="469900">
                <a:moveTo>
                  <a:pt x="592835" y="0"/>
                </a:moveTo>
                <a:lnTo>
                  <a:pt x="528241" y="1376"/>
                </a:lnTo>
                <a:lnTo>
                  <a:pt x="465661" y="5410"/>
                </a:lnTo>
                <a:lnTo>
                  <a:pt x="405457" y="11960"/>
                </a:lnTo>
                <a:lnTo>
                  <a:pt x="347990" y="20881"/>
                </a:lnTo>
                <a:lnTo>
                  <a:pt x="293623" y="32032"/>
                </a:lnTo>
                <a:lnTo>
                  <a:pt x="242718" y="45268"/>
                </a:lnTo>
                <a:lnTo>
                  <a:pt x="195635" y="60448"/>
                </a:lnTo>
                <a:lnTo>
                  <a:pt x="152737" y="77429"/>
                </a:lnTo>
                <a:lnTo>
                  <a:pt x="114385" y="96066"/>
                </a:lnTo>
                <a:lnTo>
                  <a:pt x="80941" y="116219"/>
                </a:lnTo>
                <a:lnTo>
                  <a:pt x="30223" y="160495"/>
                </a:lnTo>
                <a:lnTo>
                  <a:pt x="3478" y="209114"/>
                </a:lnTo>
                <a:lnTo>
                  <a:pt x="0" y="234695"/>
                </a:lnTo>
                <a:lnTo>
                  <a:pt x="3478" y="260277"/>
                </a:lnTo>
                <a:lnTo>
                  <a:pt x="30223" y="308896"/>
                </a:lnTo>
                <a:lnTo>
                  <a:pt x="80941" y="353172"/>
                </a:lnTo>
                <a:lnTo>
                  <a:pt x="114385" y="373325"/>
                </a:lnTo>
                <a:lnTo>
                  <a:pt x="152737" y="391962"/>
                </a:lnTo>
                <a:lnTo>
                  <a:pt x="195635" y="408943"/>
                </a:lnTo>
                <a:lnTo>
                  <a:pt x="242718" y="424123"/>
                </a:lnTo>
                <a:lnTo>
                  <a:pt x="293623" y="437359"/>
                </a:lnTo>
                <a:lnTo>
                  <a:pt x="347990" y="448510"/>
                </a:lnTo>
                <a:lnTo>
                  <a:pt x="405457" y="457431"/>
                </a:lnTo>
                <a:lnTo>
                  <a:pt x="465661" y="463981"/>
                </a:lnTo>
                <a:lnTo>
                  <a:pt x="528241" y="468015"/>
                </a:lnTo>
                <a:lnTo>
                  <a:pt x="592835" y="469391"/>
                </a:lnTo>
                <a:lnTo>
                  <a:pt x="657430" y="468015"/>
                </a:lnTo>
                <a:lnTo>
                  <a:pt x="720010" y="463981"/>
                </a:lnTo>
                <a:lnTo>
                  <a:pt x="780214" y="457431"/>
                </a:lnTo>
                <a:lnTo>
                  <a:pt x="837681" y="448510"/>
                </a:lnTo>
                <a:lnTo>
                  <a:pt x="892048" y="437359"/>
                </a:lnTo>
                <a:lnTo>
                  <a:pt x="942953" y="424123"/>
                </a:lnTo>
                <a:lnTo>
                  <a:pt x="990036" y="408943"/>
                </a:lnTo>
                <a:lnTo>
                  <a:pt x="1032934" y="391962"/>
                </a:lnTo>
                <a:lnTo>
                  <a:pt x="1071286" y="373325"/>
                </a:lnTo>
                <a:lnTo>
                  <a:pt x="1104730" y="353172"/>
                </a:lnTo>
                <a:lnTo>
                  <a:pt x="1155448" y="308896"/>
                </a:lnTo>
                <a:lnTo>
                  <a:pt x="1182193" y="260277"/>
                </a:lnTo>
                <a:lnTo>
                  <a:pt x="1185672" y="234695"/>
                </a:lnTo>
                <a:lnTo>
                  <a:pt x="1182193" y="209114"/>
                </a:lnTo>
                <a:lnTo>
                  <a:pt x="1155448" y="160495"/>
                </a:lnTo>
                <a:lnTo>
                  <a:pt x="1104730" y="116219"/>
                </a:lnTo>
                <a:lnTo>
                  <a:pt x="1071286" y="96066"/>
                </a:lnTo>
                <a:lnTo>
                  <a:pt x="1032934" y="77429"/>
                </a:lnTo>
                <a:lnTo>
                  <a:pt x="990036" y="60448"/>
                </a:lnTo>
                <a:lnTo>
                  <a:pt x="942953" y="45268"/>
                </a:lnTo>
                <a:lnTo>
                  <a:pt x="892048" y="32032"/>
                </a:lnTo>
                <a:lnTo>
                  <a:pt x="837681" y="20881"/>
                </a:lnTo>
                <a:lnTo>
                  <a:pt x="780214" y="11960"/>
                </a:lnTo>
                <a:lnTo>
                  <a:pt x="720010" y="5410"/>
                </a:lnTo>
                <a:lnTo>
                  <a:pt x="657430" y="1376"/>
                </a:lnTo>
                <a:lnTo>
                  <a:pt x="592835" y="0"/>
                </a:lnTo>
                <a:close/>
              </a:path>
            </a:pathLst>
          </a:custGeom>
          <a:solidFill>
            <a:srgbClr val="1F4E79"/>
          </a:solidFill>
        </p:spPr>
        <p:txBody>
          <a:bodyPr wrap="square" lIns="0" tIns="0" rIns="0" bIns="0" rtlCol="0"/>
          <a:lstStyle/>
          <a:p>
            <a:endParaRPr/>
          </a:p>
        </p:txBody>
      </p:sp>
      <p:sp>
        <p:nvSpPr>
          <p:cNvPr id="43" name="object 43"/>
          <p:cNvSpPr/>
          <p:nvPr/>
        </p:nvSpPr>
        <p:spPr>
          <a:xfrm>
            <a:off x="7819643" y="4430267"/>
            <a:ext cx="1186180" cy="469900"/>
          </a:xfrm>
          <a:custGeom>
            <a:avLst/>
            <a:gdLst/>
            <a:ahLst/>
            <a:cxnLst/>
            <a:rect l="l" t="t" r="r" b="b"/>
            <a:pathLst>
              <a:path w="1186179" h="469900">
                <a:moveTo>
                  <a:pt x="0" y="234695"/>
                </a:moveTo>
                <a:lnTo>
                  <a:pt x="13674" y="184333"/>
                </a:lnTo>
                <a:lnTo>
                  <a:pt x="52766" y="137742"/>
                </a:lnTo>
                <a:lnTo>
                  <a:pt x="114385" y="96066"/>
                </a:lnTo>
                <a:lnTo>
                  <a:pt x="152737" y="77429"/>
                </a:lnTo>
                <a:lnTo>
                  <a:pt x="195635" y="60448"/>
                </a:lnTo>
                <a:lnTo>
                  <a:pt x="242718" y="45268"/>
                </a:lnTo>
                <a:lnTo>
                  <a:pt x="293623" y="32032"/>
                </a:lnTo>
                <a:lnTo>
                  <a:pt x="347990" y="20881"/>
                </a:lnTo>
                <a:lnTo>
                  <a:pt x="405457" y="11960"/>
                </a:lnTo>
                <a:lnTo>
                  <a:pt x="465661" y="5410"/>
                </a:lnTo>
                <a:lnTo>
                  <a:pt x="528241" y="1376"/>
                </a:lnTo>
                <a:lnTo>
                  <a:pt x="592835" y="0"/>
                </a:lnTo>
                <a:lnTo>
                  <a:pt x="657430" y="1376"/>
                </a:lnTo>
                <a:lnTo>
                  <a:pt x="720010" y="5410"/>
                </a:lnTo>
                <a:lnTo>
                  <a:pt x="780214" y="11960"/>
                </a:lnTo>
                <a:lnTo>
                  <a:pt x="837681" y="20881"/>
                </a:lnTo>
                <a:lnTo>
                  <a:pt x="892048" y="32032"/>
                </a:lnTo>
                <a:lnTo>
                  <a:pt x="942953" y="45268"/>
                </a:lnTo>
                <a:lnTo>
                  <a:pt x="990036" y="60448"/>
                </a:lnTo>
                <a:lnTo>
                  <a:pt x="1032934" y="77429"/>
                </a:lnTo>
                <a:lnTo>
                  <a:pt x="1071286" y="96066"/>
                </a:lnTo>
                <a:lnTo>
                  <a:pt x="1104730" y="116219"/>
                </a:lnTo>
                <a:lnTo>
                  <a:pt x="1155448" y="160495"/>
                </a:lnTo>
                <a:lnTo>
                  <a:pt x="1182193" y="209114"/>
                </a:lnTo>
                <a:lnTo>
                  <a:pt x="1185672" y="234695"/>
                </a:lnTo>
                <a:lnTo>
                  <a:pt x="1182193" y="260277"/>
                </a:lnTo>
                <a:lnTo>
                  <a:pt x="1155448" y="308896"/>
                </a:lnTo>
                <a:lnTo>
                  <a:pt x="1104730" y="353172"/>
                </a:lnTo>
                <a:lnTo>
                  <a:pt x="1071286" y="373325"/>
                </a:lnTo>
                <a:lnTo>
                  <a:pt x="1032934" y="391962"/>
                </a:lnTo>
                <a:lnTo>
                  <a:pt x="990036" y="408943"/>
                </a:lnTo>
                <a:lnTo>
                  <a:pt x="942953" y="424123"/>
                </a:lnTo>
                <a:lnTo>
                  <a:pt x="892048" y="437359"/>
                </a:lnTo>
                <a:lnTo>
                  <a:pt x="837681" y="448510"/>
                </a:lnTo>
                <a:lnTo>
                  <a:pt x="780214" y="457431"/>
                </a:lnTo>
                <a:lnTo>
                  <a:pt x="720010" y="463981"/>
                </a:lnTo>
                <a:lnTo>
                  <a:pt x="657430" y="468015"/>
                </a:lnTo>
                <a:lnTo>
                  <a:pt x="592835" y="469391"/>
                </a:lnTo>
                <a:lnTo>
                  <a:pt x="528241" y="468015"/>
                </a:lnTo>
                <a:lnTo>
                  <a:pt x="465661" y="463981"/>
                </a:lnTo>
                <a:lnTo>
                  <a:pt x="405457" y="457431"/>
                </a:lnTo>
                <a:lnTo>
                  <a:pt x="347990" y="448510"/>
                </a:lnTo>
                <a:lnTo>
                  <a:pt x="293623" y="437359"/>
                </a:lnTo>
                <a:lnTo>
                  <a:pt x="242718" y="424123"/>
                </a:lnTo>
                <a:lnTo>
                  <a:pt x="195635" y="408943"/>
                </a:lnTo>
                <a:lnTo>
                  <a:pt x="152737" y="391962"/>
                </a:lnTo>
                <a:lnTo>
                  <a:pt x="114385" y="373325"/>
                </a:lnTo>
                <a:lnTo>
                  <a:pt x="80941" y="353172"/>
                </a:lnTo>
                <a:lnTo>
                  <a:pt x="30223" y="308896"/>
                </a:lnTo>
                <a:lnTo>
                  <a:pt x="3478" y="260277"/>
                </a:lnTo>
                <a:lnTo>
                  <a:pt x="0" y="234695"/>
                </a:lnTo>
                <a:close/>
              </a:path>
            </a:pathLst>
          </a:custGeom>
          <a:ln w="9144">
            <a:solidFill>
              <a:srgbClr val="000000"/>
            </a:solidFill>
          </a:ln>
        </p:spPr>
        <p:txBody>
          <a:bodyPr wrap="square" lIns="0" tIns="0" rIns="0" bIns="0" rtlCol="0"/>
          <a:lstStyle/>
          <a:p>
            <a:endParaRPr/>
          </a:p>
        </p:txBody>
      </p:sp>
      <p:sp>
        <p:nvSpPr>
          <p:cNvPr id="44" name="object 44"/>
          <p:cNvSpPr txBox="1"/>
          <p:nvPr/>
        </p:nvSpPr>
        <p:spPr>
          <a:xfrm>
            <a:off x="8091043" y="4555363"/>
            <a:ext cx="640080" cy="208279"/>
          </a:xfrm>
          <a:prstGeom prst="rect">
            <a:avLst/>
          </a:prstGeom>
        </p:spPr>
        <p:txBody>
          <a:bodyPr vert="horz" wrap="square" lIns="0" tIns="12700" rIns="0" bIns="0" rtlCol="0">
            <a:spAutoFit/>
          </a:bodyPr>
          <a:lstStyle/>
          <a:p>
            <a:pPr marL="12700">
              <a:lnSpc>
                <a:spcPct val="100000"/>
              </a:lnSpc>
              <a:spcBef>
                <a:spcPts val="100"/>
              </a:spcBef>
            </a:pPr>
            <a:r>
              <a:rPr sz="1200" spc="165" dirty="0">
                <a:solidFill>
                  <a:srgbClr val="FFFFFF"/>
                </a:solidFill>
                <a:latin typeface="Gill Sans MT"/>
                <a:cs typeface="Gill Sans MT"/>
              </a:rPr>
              <a:t>M</a:t>
            </a:r>
            <a:r>
              <a:rPr sz="1200" spc="30" dirty="0">
                <a:solidFill>
                  <a:srgbClr val="FFFFFF"/>
                </a:solidFill>
                <a:latin typeface="Gill Sans MT"/>
                <a:cs typeface="Gill Sans MT"/>
              </a:rPr>
              <a:t>I</a:t>
            </a:r>
            <a:r>
              <a:rPr sz="1200" spc="60" dirty="0">
                <a:solidFill>
                  <a:srgbClr val="FFFFFF"/>
                </a:solidFill>
                <a:latin typeface="Gill Sans MT"/>
                <a:cs typeface="Gill Sans MT"/>
              </a:rPr>
              <a:t>P</a:t>
            </a:r>
            <a:r>
              <a:rPr sz="1200" spc="95" dirty="0">
                <a:solidFill>
                  <a:srgbClr val="FFFFFF"/>
                </a:solidFill>
                <a:latin typeface="Gill Sans MT"/>
                <a:cs typeface="Gill Sans MT"/>
              </a:rPr>
              <a:t>S</a:t>
            </a:r>
            <a:r>
              <a:rPr sz="1200" spc="20" dirty="0">
                <a:solidFill>
                  <a:srgbClr val="FFFFFF"/>
                </a:solidFill>
                <a:latin typeface="Gill Sans MT"/>
                <a:cs typeface="Gill Sans MT"/>
              </a:rPr>
              <a:t>10K</a:t>
            </a:r>
            <a:endParaRPr sz="1200">
              <a:latin typeface="Gill Sans MT"/>
              <a:cs typeface="Gill Sans MT"/>
            </a:endParaRPr>
          </a:p>
        </p:txBody>
      </p:sp>
      <p:sp>
        <p:nvSpPr>
          <p:cNvPr id="45" name="object 45"/>
          <p:cNvSpPr/>
          <p:nvPr/>
        </p:nvSpPr>
        <p:spPr>
          <a:xfrm>
            <a:off x="6630923" y="4430267"/>
            <a:ext cx="1094740" cy="469900"/>
          </a:xfrm>
          <a:custGeom>
            <a:avLst/>
            <a:gdLst/>
            <a:ahLst/>
            <a:cxnLst/>
            <a:rect l="l" t="t" r="r" b="b"/>
            <a:pathLst>
              <a:path w="1094740" h="469900">
                <a:moveTo>
                  <a:pt x="547116" y="0"/>
                </a:moveTo>
                <a:lnTo>
                  <a:pt x="483316" y="1578"/>
                </a:lnTo>
                <a:lnTo>
                  <a:pt x="421677" y="6195"/>
                </a:lnTo>
                <a:lnTo>
                  <a:pt x="362608" y="13677"/>
                </a:lnTo>
                <a:lnTo>
                  <a:pt x="306521" y="23846"/>
                </a:lnTo>
                <a:lnTo>
                  <a:pt x="253827" y="36527"/>
                </a:lnTo>
                <a:lnTo>
                  <a:pt x="204935" y="51544"/>
                </a:lnTo>
                <a:lnTo>
                  <a:pt x="160258" y="68722"/>
                </a:lnTo>
                <a:lnTo>
                  <a:pt x="120204" y="87885"/>
                </a:lnTo>
                <a:lnTo>
                  <a:pt x="85186" y="108857"/>
                </a:lnTo>
                <a:lnTo>
                  <a:pt x="31899" y="155523"/>
                </a:lnTo>
                <a:lnTo>
                  <a:pt x="3681" y="207316"/>
                </a:lnTo>
                <a:lnTo>
                  <a:pt x="0" y="234695"/>
                </a:lnTo>
                <a:lnTo>
                  <a:pt x="3681" y="262075"/>
                </a:lnTo>
                <a:lnTo>
                  <a:pt x="31899" y="313868"/>
                </a:lnTo>
                <a:lnTo>
                  <a:pt x="85186" y="360534"/>
                </a:lnTo>
                <a:lnTo>
                  <a:pt x="120204" y="381506"/>
                </a:lnTo>
                <a:lnTo>
                  <a:pt x="160258" y="400669"/>
                </a:lnTo>
                <a:lnTo>
                  <a:pt x="204935" y="417847"/>
                </a:lnTo>
                <a:lnTo>
                  <a:pt x="253827" y="432864"/>
                </a:lnTo>
                <a:lnTo>
                  <a:pt x="306521" y="445545"/>
                </a:lnTo>
                <a:lnTo>
                  <a:pt x="362608" y="455714"/>
                </a:lnTo>
                <a:lnTo>
                  <a:pt x="421677" y="463196"/>
                </a:lnTo>
                <a:lnTo>
                  <a:pt x="483316" y="467813"/>
                </a:lnTo>
                <a:lnTo>
                  <a:pt x="547116" y="469391"/>
                </a:lnTo>
                <a:lnTo>
                  <a:pt x="610915" y="467813"/>
                </a:lnTo>
                <a:lnTo>
                  <a:pt x="672554" y="463196"/>
                </a:lnTo>
                <a:lnTo>
                  <a:pt x="731623" y="455714"/>
                </a:lnTo>
                <a:lnTo>
                  <a:pt x="787710" y="445545"/>
                </a:lnTo>
                <a:lnTo>
                  <a:pt x="840404" y="432864"/>
                </a:lnTo>
                <a:lnTo>
                  <a:pt x="889296" y="417847"/>
                </a:lnTo>
                <a:lnTo>
                  <a:pt x="933973" y="400669"/>
                </a:lnTo>
                <a:lnTo>
                  <a:pt x="974027" y="381506"/>
                </a:lnTo>
                <a:lnTo>
                  <a:pt x="1009045" y="360534"/>
                </a:lnTo>
                <a:lnTo>
                  <a:pt x="1062332" y="313868"/>
                </a:lnTo>
                <a:lnTo>
                  <a:pt x="1090550" y="262075"/>
                </a:lnTo>
                <a:lnTo>
                  <a:pt x="1094231" y="234695"/>
                </a:lnTo>
                <a:lnTo>
                  <a:pt x="1090550" y="207316"/>
                </a:lnTo>
                <a:lnTo>
                  <a:pt x="1062332" y="155523"/>
                </a:lnTo>
                <a:lnTo>
                  <a:pt x="1009045" y="108857"/>
                </a:lnTo>
                <a:lnTo>
                  <a:pt x="974027" y="87885"/>
                </a:lnTo>
                <a:lnTo>
                  <a:pt x="933973" y="68722"/>
                </a:lnTo>
                <a:lnTo>
                  <a:pt x="889296" y="51544"/>
                </a:lnTo>
                <a:lnTo>
                  <a:pt x="840404" y="36527"/>
                </a:lnTo>
                <a:lnTo>
                  <a:pt x="787710" y="23846"/>
                </a:lnTo>
                <a:lnTo>
                  <a:pt x="731623" y="13677"/>
                </a:lnTo>
                <a:lnTo>
                  <a:pt x="672554" y="6195"/>
                </a:lnTo>
                <a:lnTo>
                  <a:pt x="610915" y="1578"/>
                </a:lnTo>
                <a:lnTo>
                  <a:pt x="547116" y="0"/>
                </a:lnTo>
                <a:close/>
              </a:path>
            </a:pathLst>
          </a:custGeom>
          <a:solidFill>
            <a:srgbClr val="1F4E79"/>
          </a:solidFill>
        </p:spPr>
        <p:txBody>
          <a:bodyPr wrap="square" lIns="0" tIns="0" rIns="0" bIns="0" rtlCol="0"/>
          <a:lstStyle/>
          <a:p>
            <a:endParaRPr/>
          </a:p>
        </p:txBody>
      </p:sp>
      <p:sp>
        <p:nvSpPr>
          <p:cNvPr id="46" name="object 46"/>
          <p:cNvSpPr/>
          <p:nvPr/>
        </p:nvSpPr>
        <p:spPr>
          <a:xfrm>
            <a:off x="6630923" y="4430267"/>
            <a:ext cx="1094740" cy="469900"/>
          </a:xfrm>
          <a:custGeom>
            <a:avLst/>
            <a:gdLst/>
            <a:ahLst/>
            <a:cxnLst/>
            <a:rect l="l" t="t" r="r" b="b"/>
            <a:pathLst>
              <a:path w="1094740" h="469900">
                <a:moveTo>
                  <a:pt x="0" y="234695"/>
                </a:moveTo>
                <a:lnTo>
                  <a:pt x="14451" y="180867"/>
                </a:lnTo>
                <a:lnTo>
                  <a:pt x="55614" y="131461"/>
                </a:lnTo>
                <a:lnTo>
                  <a:pt x="120204" y="87885"/>
                </a:lnTo>
                <a:lnTo>
                  <a:pt x="160258" y="68722"/>
                </a:lnTo>
                <a:lnTo>
                  <a:pt x="204935" y="51544"/>
                </a:lnTo>
                <a:lnTo>
                  <a:pt x="253827" y="36527"/>
                </a:lnTo>
                <a:lnTo>
                  <a:pt x="306521" y="23846"/>
                </a:lnTo>
                <a:lnTo>
                  <a:pt x="362608" y="13677"/>
                </a:lnTo>
                <a:lnTo>
                  <a:pt x="421677" y="6195"/>
                </a:lnTo>
                <a:lnTo>
                  <a:pt x="483316" y="1578"/>
                </a:lnTo>
                <a:lnTo>
                  <a:pt x="547116" y="0"/>
                </a:lnTo>
                <a:lnTo>
                  <a:pt x="610915" y="1578"/>
                </a:lnTo>
                <a:lnTo>
                  <a:pt x="672554" y="6195"/>
                </a:lnTo>
                <a:lnTo>
                  <a:pt x="731623" y="13677"/>
                </a:lnTo>
                <a:lnTo>
                  <a:pt x="787710" y="23846"/>
                </a:lnTo>
                <a:lnTo>
                  <a:pt x="840404" y="36527"/>
                </a:lnTo>
                <a:lnTo>
                  <a:pt x="889296" y="51544"/>
                </a:lnTo>
                <a:lnTo>
                  <a:pt x="933973" y="68722"/>
                </a:lnTo>
                <a:lnTo>
                  <a:pt x="974027" y="87885"/>
                </a:lnTo>
                <a:lnTo>
                  <a:pt x="1009045" y="108857"/>
                </a:lnTo>
                <a:lnTo>
                  <a:pt x="1062332" y="155523"/>
                </a:lnTo>
                <a:lnTo>
                  <a:pt x="1090550" y="207316"/>
                </a:lnTo>
                <a:lnTo>
                  <a:pt x="1094231" y="234695"/>
                </a:lnTo>
                <a:lnTo>
                  <a:pt x="1090550" y="262075"/>
                </a:lnTo>
                <a:lnTo>
                  <a:pt x="1062332" y="313868"/>
                </a:lnTo>
                <a:lnTo>
                  <a:pt x="1009045" y="360534"/>
                </a:lnTo>
                <a:lnTo>
                  <a:pt x="974027" y="381506"/>
                </a:lnTo>
                <a:lnTo>
                  <a:pt x="933973" y="400669"/>
                </a:lnTo>
                <a:lnTo>
                  <a:pt x="889296" y="417847"/>
                </a:lnTo>
                <a:lnTo>
                  <a:pt x="840404" y="432864"/>
                </a:lnTo>
                <a:lnTo>
                  <a:pt x="787710" y="445545"/>
                </a:lnTo>
                <a:lnTo>
                  <a:pt x="731623" y="455714"/>
                </a:lnTo>
                <a:lnTo>
                  <a:pt x="672554" y="463196"/>
                </a:lnTo>
                <a:lnTo>
                  <a:pt x="610915" y="467813"/>
                </a:lnTo>
                <a:lnTo>
                  <a:pt x="547116" y="469391"/>
                </a:lnTo>
                <a:lnTo>
                  <a:pt x="483316" y="467813"/>
                </a:lnTo>
                <a:lnTo>
                  <a:pt x="421677" y="463196"/>
                </a:lnTo>
                <a:lnTo>
                  <a:pt x="362608" y="455714"/>
                </a:lnTo>
                <a:lnTo>
                  <a:pt x="306521" y="445545"/>
                </a:lnTo>
                <a:lnTo>
                  <a:pt x="253827" y="432864"/>
                </a:lnTo>
                <a:lnTo>
                  <a:pt x="204935" y="417847"/>
                </a:lnTo>
                <a:lnTo>
                  <a:pt x="160258" y="400669"/>
                </a:lnTo>
                <a:lnTo>
                  <a:pt x="120204" y="381506"/>
                </a:lnTo>
                <a:lnTo>
                  <a:pt x="85186" y="360534"/>
                </a:lnTo>
                <a:lnTo>
                  <a:pt x="31899" y="313868"/>
                </a:lnTo>
                <a:lnTo>
                  <a:pt x="3681" y="262075"/>
                </a:lnTo>
                <a:lnTo>
                  <a:pt x="0" y="234695"/>
                </a:lnTo>
                <a:close/>
              </a:path>
            </a:pathLst>
          </a:custGeom>
          <a:ln w="9144">
            <a:solidFill>
              <a:srgbClr val="000000"/>
            </a:solidFill>
          </a:ln>
        </p:spPr>
        <p:txBody>
          <a:bodyPr wrap="square" lIns="0" tIns="0" rIns="0" bIns="0" rtlCol="0"/>
          <a:lstStyle/>
          <a:p>
            <a:endParaRPr/>
          </a:p>
        </p:txBody>
      </p:sp>
      <p:sp>
        <p:nvSpPr>
          <p:cNvPr id="47" name="object 47"/>
          <p:cNvSpPr txBox="1"/>
          <p:nvPr/>
        </p:nvSpPr>
        <p:spPr>
          <a:xfrm>
            <a:off x="6900418" y="4555363"/>
            <a:ext cx="554355" cy="208279"/>
          </a:xfrm>
          <a:prstGeom prst="rect">
            <a:avLst/>
          </a:prstGeom>
        </p:spPr>
        <p:txBody>
          <a:bodyPr vert="horz" wrap="square" lIns="0" tIns="12700" rIns="0" bIns="0" rtlCol="0">
            <a:spAutoFit/>
          </a:bodyPr>
          <a:lstStyle/>
          <a:p>
            <a:pPr marL="12700">
              <a:lnSpc>
                <a:spcPct val="100000"/>
              </a:lnSpc>
              <a:spcBef>
                <a:spcPts val="100"/>
              </a:spcBef>
            </a:pPr>
            <a:r>
              <a:rPr sz="1200" spc="165" dirty="0">
                <a:solidFill>
                  <a:srgbClr val="FFFFFF"/>
                </a:solidFill>
                <a:latin typeface="Gill Sans MT"/>
                <a:cs typeface="Gill Sans MT"/>
              </a:rPr>
              <a:t>M</a:t>
            </a:r>
            <a:r>
              <a:rPr sz="1200" spc="30" dirty="0">
                <a:solidFill>
                  <a:srgbClr val="FFFFFF"/>
                </a:solidFill>
                <a:latin typeface="Gill Sans MT"/>
                <a:cs typeface="Gill Sans MT"/>
              </a:rPr>
              <a:t>I</a:t>
            </a:r>
            <a:r>
              <a:rPr sz="1200" spc="60" dirty="0">
                <a:solidFill>
                  <a:srgbClr val="FFFFFF"/>
                </a:solidFill>
                <a:latin typeface="Gill Sans MT"/>
                <a:cs typeface="Gill Sans MT"/>
              </a:rPr>
              <a:t>P</a:t>
            </a:r>
            <a:r>
              <a:rPr sz="1200" spc="95" dirty="0">
                <a:solidFill>
                  <a:srgbClr val="FFFFFF"/>
                </a:solidFill>
                <a:latin typeface="Gill Sans MT"/>
                <a:cs typeface="Gill Sans MT"/>
              </a:rPr>
              <a:t>S</a:t>
            </a:r>
            <a:r>
              <a:rPr sz="1200" dirty="0">
                <a:solidFill>
                  <a:srgbClr val="FFFFFF"/>
                </a:solidFill>
                <a:latin typeface="Gill Sans MT"/>
                <a:cs typeface="Gill Sans MT"/>
              </a:rPr>
              <a:t>5K</a:t>
            </a:r>
            <a:endParaRPr sz="1200">
              <a:latin typeface="Gill Sans MT"/>
              <a:cs typeface="Gill Sans MT"/>
            </a:endParaRPr>
          </a:p>
        </p:txBody>
      </p:sp>
      <p:sp>
        <p:nvSpPr>
          <p:cNvPr id="48" name="object 48"/>
          <p:cNvSpPr/>
          <p:nvPr/>
        </p:nvSpPr>
        <p:spPr>
          <a:xfrm>
            <a:off x="5445252" y="4436364"/>
            <a:ext cx="1112520" cy="469900"/>
          </a:xfrm>
          <a:custGeom>
            <a:avLst/>
            <a:gdLst/>
            <a:ahLst/>
            <a:cxnLst/>
            <a:rect l="l" t="t" r="r" b="b"/>
            <a:pathLst>
              <a:path w="1112520" h="469900">
                <a:moveTo>
                  <a:pt x="556260" y="0"/>
                </a:moveTo>
                <a:lnTo>
                  <a:pt x="491388" y="1578"/>
                </a:lnTo>
                <a:lnTo>
                  <a:pt x="428714" y="6195"/>
                </a:lnTo>
                <a:lnTo>
                  <a:pt x="368656" y="13677"/>
                </a:lnTo>
                <a:lnTo>
                  <a:pt x="311631" y="23846"/>
                </a:lnTo>
                <a:lnTo>
                  <a:pt x="258055" y="36527"/>
                </a:lnTo>
                <a:lnTo>
                  <a:pt x="208348" y="51544"/>
                </a:lnTo>
                <a:lnTo>
                  <a:pt x="162925" y="68722"/>
                </a:lnTo>
                <a:lnTo>
                  <a:pt x="122204" y="87885"/>
                </a:lnTo>
                <a:lnTo>
                  <a:pt x="86603" y="108857"/>
                </a:lnTo>
                <a:lnTo>
                  <a:pt x="32429" y="155523"/>
                </a:lnTo>
                <a:lnTo>
                  <a:pt x="3742" y="207316"/>
                </a:lnTo>
                <a:lnTo>
                  <a:pt x="0" y="234696"/>
                </a:lnTo>
                <a:lnTo>
                  <a:pt x="3742" y="262075"/>
                </a:lnTo>
                <a:lnTo>
                  <a:pt x="32429" y="313868"/>
                </a:lnTo>
                <a:lnTo>
                  <a:pt x="86603" y="360534"/>
                </a:lnTo>
                <a:lnTo>
                  <a:pt x="122204" y="381506"/>
                </a:lnTo>
                <a:lnTo>
                  <a:pt x="162925" y="400669"/>
                </a:lnTo>
                <a:lnTo>
                  <a:pt x="208348" y="417847"/>
                </a:lnTo>
                <a:lnTo>
                  <a:pt x="258055" y="432864"/>
                </a:lnTo>
                <a:lnTo>
                  <a:pt x="311631" y="445545"/>
                </a:lnTo>
                <a:lnTo>
                  <a:pt x="368656" y="455714"/>
                </a:lnTo>
                <a:lnTo>
                  <a:pt x="428714" y="463196"/>
                </a:lnTo>
                <a:lnTo>
                  <a:pt x="491388" y="467813"/>
                </a:lnTo>
                <a:lnTo>
                  <a:pt x="556260" y="469392"/>
                </a:lnTo>
                <a:lnTo>
                  <a:pt x="621131" y="467813"/>
                </a:lnTo>
                <a:lnTo>
                  <a:pt x="683805" y="463196"/>
                </a:lnTo>
                <a:lnTo>
                  <a:pt x="743863" y="455714"/>
                </a:lnTo>
                <a:lnTo>
                  <a:pt x="800888" y="445545"/>
                </a:lnTo>
                <a:lnTo>
                  <a:pt x="854464" y="432864"/>
                </a:lnTo>
                <a:lnTo>
                  <a:pt x="904171" y="417847"/>
                </a:lnTo>
                <a:lnTo>
                  <a:pt x="949594" y="400669"/>
                </a:lnTo>
                <a:lnTo>
                  <a:pt x="990315" y="381506"/>
                </a:lnTo>
                <a:lnTo>
                  <a:pt x="1025916" y="360534"/>
                </a:lnTo>
                <a:lnTo>
                  <a:pt x="1080090" y="313868"/>
                </a:lnTo>
                <a:lnTo>
                  <a:pt x="1108777" y="262075"/>
                </a:lnTo>
                <a:lnTo>
                  <a:pt x="1112520" y="234696"/>
                </a:lnTo>
                <a:lnTo>
                  <a:pt x="1108777" y="207316"/>
                </a:lnTo>
                <a:lnTo>
                  <a:pt x="1080090" y="155523"/>
                </a:lnTo>
                <a:lnTo>
                  <a:pt x="1025916" y="108857"/>
                </a:lnTo>
                <a:lnTo>
                  <a:pt x="990315" y="87885"/>
                </a:lnTo>
                <a:lnTo>
                  <a:pt x="949594" y="68722"/>
                </a:lnTo>
                <a:lnTo>
                  <a:pt x="904171" y="51544"/>
                </a:lnTo>
                <a:lnTo>
                  <a:pt x="854464" y="36527"/>
                </a:lnTo>
                <a:lnTo>
                  <a:pt x="800888" y="23846"/>
                </a:lnTo>
                <a:lnTo>
                  <a:pt x="743863" y="13677"/>
                </a:lnTo>
                <a:lnTo>
                  <a:pt x="683805" y="6195"/>
                </a:lnTo>
                <a:lnTo>
                  <a:pt x="621131" y="1578"/>
                </a:lnTo>
                <a:lnTo>
                  <a:pt x="556260" y="0"/>
                </a:lnTo>
                <a:close/>
              </a:path>
            </a:pathLst>
          </a:custGeom>
          <a:solidFill>
            <a:srgbClr val="1F4E79"/>
          </a:solidFill>
        </p:spPr>
        <p:txBody>
          <a:bodyPr wrap="square" lIns="0" tIns="0" rIns="0" bIns="0" rtlCol="0"/>
          <a:lstStyle/>
          <a:p>
            <a:endParaRPr/>
          </a:p>
        </p:txBody>
      </p:sp>
      <p:sp>
        <p:nvSpPr>
          <p:cNvPr id="49" name="object 49"/>
          <p:cNvSpPr/>
          <p:nvPr/>
        </p:nvSpPr>
        <p:spPr>
          <a:xfrm>
            <a:off x="5445252" y="4436364"/>
            <a:ext cx="1112520" cy="469900"/>
          </a:xfrm>
          <a:custGeom>
            <a:avLst/>
            <a:gdLst/>
            <a:ahLst/>
            <a:cxnLst/>
            <a:rect l="l" t="t" r="r" b="b"/>
            <a:pathLst>
              <a:path w="1112520" h="469900">
                <a:moveTo>
                  <a:pt x="0" y="234696"/>
                </a:moveTo>
                <a:lnTo>
                  <a:pt x="14691" y="180867"/>
                </a:lnTo>
                <a:lnTo>
                  <a:pt x="56539" y="131461"/>
                </a:lnTo>
                <a:lnTo>
                  <a:pt x="122204" y="87885"/>
                </a:lnTo>
                <a:lnTo>
                  <a:pt x="162925" y="68722"/>
                </a:lnTo>
                <a:lnTo>
                  <a:pt x="208348" y="51544"/>
                </a:lnTo>
                <a:lnTo>
                  <a:pt x="258055" y="36527"/>
                </a:lnTo>
                <a:lnTo>
                  <a:pt x="311631" y="23846"/>
                </a:lnTo>
                <a:lnTo>
                  <a:pt x="368656" y="13677"/>
                </a:lnTo>
                <a:lnTo>
                  <a:pt x="428714" y="6195"/>
                </a:lnTo>
                <a:lnTo>
                  <a:pt x="491388" y="1578"/>
                </a:lnTo>
                <a:lnTo>
                  <a:pt x="556260" y="0"/>
                </a:lnTo>
                <a:lnTo>
                  <a:pt x="621131" y="1578"/>
                </a:lnTo>
                <a:lnTo>
                  <a:pt x="683805" y="6195"/>
                </a:lnTo>
                <a:lnTo>
                  <a:pt x="743863" y="13677"/>
                </a:lnTo>
                <a:lnTo>
                  <a:pt x="800888" y="23846"/>
                </a:lnTo>
                <a:lnTo>
                  <a:pt x="854464" y="36527"/>
                </a:lnTo>
                <a:lnTo>
                  <a:pt x="904171" y="51544"/>
                </a:lnTo>
                <a:lnTo>
                  <a:pt x="949594" y="68722"/>
                </a:lnTo>
                <a:lnTo>
                  <a:pt x="990315" y="87885"/>
                </a:lnTo>
                <a:lnTo>
                  <a:pt x="1025916" y="108857"/>
                </a:lnTo>
                <a:lnTo>
                  <a:pt x="1080090" y="155523"/>
                </a:lnTo>
                <a:lnTo>
                  <a:pt x="1108777" y="207316"/>
                </a:lnTo>
                <a:lnTo>
                  <a:pt x="1112520" y="234696"/>
                </a:lnTo>
                <a:lnTo>
                  <a:pt x="1108777" y="262075"/>
                </a:lnTo>
                <a:lnTo>
                  <a:pt x="1080090" y="313868"/>
                </a:lnTo>
                <a:lnTo>
                  <a:pt x="1025916" y="360534"/>
                </a:lnTo>
                <a:lnTo>
                  <a:pt x="990315" y="381506"/>
                </a:lnTo>
                <a:lnTo>
                  <a:pt x="949594" y="400669"/>
                </a:lnTo>
                <a:lnTo>
                  <a:pt x="904171" y="417847"/>
                </a:lnTo>
                <a:lnTo>
                  <a:pt x="854464" y="432864"/>
                </a:lnTo>
                <a:lnTo>
                  <a:pt x="800888" y="445545"/>
                </a:lnTo>
                <a:lnTo>
                  <a:pt x="743863" y="455714"/>
                </a:lnTo>
                <a:lnTo>
                  <a:pt x="683805" y="463196"/>
                </a:lnTo>
                <a:lnTo>
                  <a:pt x="621131" y="467813"/>
                </a:lnTo>
                <a:lnTo>
                  <a:pt x="556260" y="469392"/>
                </a:lnTo>
                <a:lnTo>
                  <a:pt x="491388" y="467813"/>
                </a:lnTo>
                <a:lnTo>
                  <a:pt x="428714" y="463196"/>
                </a:lnTo>
                <a:lnTo>
                  <a:pt x="368656" y="455714"/>
                </a:lnTo>
                <a:lnTo>
                  <a:pt x="311631" y="445545"/>
                </a:lnTo>
                <a:lnTo>
                  <a:pt x="258055" y="432864"/>
                </a:lnTo>
                <a:lnTo>
                  <a:pt x="208348" y="417847"/>
                </a:lnTo>
                <a:lnTo>
                  <a:pt x="162925" y="400669"/>
                </a:lnTo>
                <a:lnTo>
                  <a:pt x="122204" y="381506"/>
                </a:lnTo>
                <a:lnTo>
                  <a:pt x="86603" y="360534"/>
                </a:lnTo>
                <a:lnTo>
                  <a:pt x="32429" y="313868"/>
                </a:lnTo>
                <a:lnTo>
                  <a:pt x="3742" y="262075"/>
                </a:lnTo>
                <a:lnTo>
                  <a:pt x="0" y="234696"/>
                </a:lnTo>
                <a:close/>
              </a:path>
            </a:pathLst>
          </a:custGeom>
          <a:ln w="9144">
            <a:solidFill>
              <a:srgbClr val="000000"/>
            </a:solidFill>
          </a:ln>
        </p:spPr>
        <p:txBody>
          <a:bodyPr wrap="square" lIns="0" tIns="0" rIns="0" bIns="0" rtlCol="0"/>
          <a:lstStyle/>
          <a:p>
            <a:endParaRPr/>
          </a:p>
        </p:txBody>
      </p:sp>
      <p:sp>
        <p:nvSpPr>
          <p:cNvPr id="50" name="object 50"/>
          <p:cNvSpPr txBox="1"/>
          <p:nvPr/>
        </p:nvSpPr>
        <p:spPr>
          <a:xfrm>
            <a:off x="5724525" y="4572457"/>
            <a:ext cx="55499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FFFFFF"/>
                </a:solidFill>
                <a:latin typeface="Gill Sans MT"/>
                <a:cs typeface="Gill Sans MT"/>
              </a:rPr>
              <a:t>MIPS4K</a:t>
            </a:r>
            <a:endParaRPr sz="1200">
              <a:latin typeface="Gill Sans MT"/>
              <a:cs typeface="Gill Sans MT"/>
            </a:endParaRPr>
          </a:p>
        </p:txBody>
      </p:sp>
      <p:sp>
        <p:nvSpPr>
          <p:cNvPr id="51" name="object 51"/>
          <p:cNvSpPr/>
          <p:nvPr/>
        </p:nvSpPr>
        <p:spPr>
          <a:xfrm>
            <a:off x="9200388" y="4433315"/>
            <a:ext cx="1606550" cy="469900"/>
          </a:xfrm>
          <a:custGeom>
            <a:avLst/>
            <a:gdLst/>
            <a:ahLst/>
            <a:cxnLst/>
            <a:rect l="l" t="t" r="r" b="b"/>
            <a:pathLst>
              <a:path w="1606550" h="469900">
                <a:moveTo>
                  <a:pt x="803147" y="0"/>
                </a:moveTo>
                <a:lnTo>
                  <a:pt x="733842" y="861"/>
                </a:lnTo>
                <a:lnTo>
                  <a:pt x="666176" y="3397"/>
                </a:lnTo>
                <a:lnTo>
                  <a:pt x="600388" y="7538"/>
                </a:lnTo>
                <a:lnTo>
                  <a:pt x="536721" y="13214"/>
                </a:lnTo>
                <a:lnTo>
                  <a:pt x="475415" y="20355"/>
                </a:lnTo>
                <a:lnTo>
                  <a:pt x="416712" y="28889"/>
                </a:lnTo>
                <a:lnTo>
                  <a:pt x="360851" y="38747"/>
                </a:lnTo>
                <a:lnTo>
                  <a:pt x="308074" y="49859"/>
                </a:lnTo>
                <a:lnTo>
                  <a:pt x="258623" y="62153"/>
                </a:lnTo>
                <a:lnTo>
                  <a:pt x="212737" y="75561"/>
                </a:lnTo>
                <a:lnTo>
                  <a:pt x="170659" y="90010"/>
                </a:lnTo>
                <a:lnTo>
                  <a:pt x="132629" y="105432"/>
                </a:lnTo>
                <a:lnTo>
                  <a:pt x="69675" y="138911"/>
                </a:lnTo>
                <a:lnTo>
                  <a:pt x="25806" y="175433"/>
                </a:lnTo>
                <a:lnTo>
                  <a:pt x="2947" y="214438"/>
                </a:lnTo>
                <a:lnTo>
                  <a:pt x="0" y="234695"/>
                </a:lnTo>
                <a:lnTo>
                  <a:pt x="2947" y="254953"/>
                </a:lnTo>
                <a:lnTo>
                  <a:pt x="25806" y="293958"/>
                </a:lnTo>
                <a:lnTo>
                  <a:pt x="69675" y="330480"/>
                </a:lnTo>
                <a:lnTo>
                  <a:pt x="132629" y="363959"/>
                </a:lnTo>
                <a:lnTo>
                  <a:pt x="170659" y="379381"/>
                </a:lnTo>
                <a:lnTo>
                  <a:pt x="212737" y="393830"/>
                </a:lnTo>
                <a:lnTo>
                  <a:pt x="258623" y="407238"/>
                </a:lnTo>
                <a:lnTo>
                  <a:pt x="308074" y="419532"/>
                </a:lnTo>
                <a:lnTo>
                  <a:pt x="360851" y="430644"/>
                </a:lnTo>
                <a:lnTo>
                  <a:pt x="416712" y="440502"/>
                </a:lnTo>
                <a:lnTo>
                  <a:pt x="475415" y="449036"/>
                </a:lnTo>
                <a:lnTo>
                  <a:pt x="536721" y="456177"/>
                </a:lnTo>
                <a:lnTo>
                  <a:pt x="600388" y="461853"/>
                </a:lnTo>
                <a:lnTo>
                  <a:pt x="666176" y="465994"/>
                </a:lnTo>
                <a:lnTo>
                  <a:pt x="733842" y="468530"/>
                </a:lnTo>
                <a:lnTo>
                  <a:pt x="803147" y="469391"/>
                </a:lnTo>
                <a:lnTo>
                  <a:pt x="872453" y="468530"/>
                </a:lnTo>
                <a:lnTo>
                  <a:pt x="940119" y="465994"/>
                </a:lnTo>
                <a:lnTo>
                  <a:pt x="1005907" y="461853"/>
                </a:lnTo>
                <a:lnTo>
                  <a:pt x="1069574" y="456177"/>
                </a:lnTo>
                <a:lnTo>
                  <a:pt x="1130880" y="449036"/>
                </a:lnTo>
                <a:lnTo>
                  <a:pt x="1189583" y="440502"/>
                </a:lnTo>
                <a:lnTo>
                  <a:pt x="1245444" y="430644"/>
                </a:lnTo>
                <a:lnTo>
                  <a:pt x="1298221" y="419532"/>
                </a:lnTo>
                <a:lnTo>
                  <a:pt x="1347672" y="407238"/>
                </a:lnTo>
                <a:lnTo>
                  <a:pt x="1393558" y="393830"/>
                </a:lnTo>
                <a:lnTo>
                  <a:pt x="1435636" y="379381"/>
                </a:lnTo>
                <a:lnTo>
                  <a:pt x="1473666" y="363959"/>
                </a:lnTo>
                <a:lnTo>
                  <a:pt x="1536620" y="330480"/>
                </a:lnTo>
                <a:lnTo>
                  <a:pt x="1580489" y="293958"/>
                </a:lnTo>
                <a:lnTo>
                  <a:pt x="1603348" y="254953"/>
                </a:lnTo>
                <a:lnTo>
                  <a:pt x="1606295" y="234695"/>
                </a:lnTo>
                <a:lnTo>
                  <a:pt x="1603348" y="214438"/>
                </a:lnTo>
                <a:lnTo>
                  <a:pt x="1580489" y="175433"/>
                </a:lnTo>
                <a:lnTo>
                  <a:pt x="1536620" y="138911"/>
                </a:lnTo>
                <a:lnTo>
                  <a:pt x="1473666" y="105432"/>
                </a:lnTo>
                <a:lnTo>
                  <a:pt x="1435636" y="90010"/>
                </a:lnTo>
                <a:lnTo>
                  <a:pt x="1393558" y="75561"/>
                </a:lnTo>
                <a:lnTo>
                  <a:pt x="1347672" y="62153"/>
                </a:lnTo>
                <a:lnTo>
                  <a:pt x="1298221" y="49859"/>
                </a:lnTo>
                <a:lnTo>
                  <a:pt x="1245444" y="38747"/>
                </a:lnTo>
                <a:lnTo>
                  <a:pt x="1189583" y="28889"/>
                </a:lnTo>
                <a:lnTo>
                  <a:pt x="1130880" y="20355"/>
                </a:lnTo>
                <a:lnTo>
                  <a:pt x="1069574" y="13214"/>
                </a:lnTo>
                <a:lnTo>
                  <a:pt x="1005907" y="7538"/>
                </a:lnTo>
                <a:lnTo>
                  <a:pt x="940119" y="3397"/>
                </a:lnTo>
                <a:lnTo>
                  <a:pt x="872453" y="861"/>
                </a:lnTo>
                <a:lnTo>
                  <a:pt x="803147" y="0"/>
                </a:lnTo>
                <a:close/>
              </a:path>
            </a:pathLst>
          </a:custGeom>
          <a:solidFill>
            <a:srgbClr val="1F4E79"/>
          </a:solidFill>
        </p:spPr>
        <p:txBody>
          <a:bodyPr wrap="square" lIns="0" tIns="0" rIns="0" bIns="0" rtlCol="0"/>
          <a:lstStyle/>
          <a:p>
            <a:endParaRPr/>
          </a:p>
        </p:txBody>
      </p:sp>
      <p:sp>
        <p:nvSpPr>
          <p:cNvPr id="52" name="object 52"/>
          <p:cNvSpPr/>
          <p:nvPr/>
        </p:nvSpPr>
        <p:spPr>
          <a:xfrm>
            <a:off x="9200388" y="4433315"/>
            <a:ext cx="1606550" cy="469900"/>
          </a:xfrm>
          <a:custGeom>
            <a:avLst/>
            <a:gdLst/>
            <a:ahLst/>
            <a:cxnLst/>
            <a:rect l="l" t="t" r="r" b="b"/>
            <a:pathLst>
              <a:path w="1606550" h="469900">
                <a:moveTo>
                  <a:pt x="0" y="234695"/>
                </a:moveTo>
                <a:lnTo>
                  <a:pt x="11630" y="194661"/>
                </a:lnTo>
                <a:lnTo>
                  <a:pt x="45235" y="156827"/>
                </a:lnTo>
                <a:lnTo>
                  <a:pt x="98887" y="121756"/>
                </a:lnTo>
                <a:lnTo>
                  <a:pt x="170659" y="90010"/>
                </a:lnTo>
                <a:lnTo>
                  <a:pt x="212737" y="75561"/>
                </a:lnTo>
                <a:lnTo>
                  <a:pt x="258623" y="62153"/>
                </a:lnTo>
                <a:lnTo>
                  <a:pt x="308074" y="49859"/>
                </a:lnTo>
                <a:lnTo>
                  <a:pt x="360851" y="38747"/>
                </a:lnTo>
                <a:lnTo>
                  <a:pt x="416712" y="28889"/>
                </a:lnTo>
                <a:lnTo>
                  <a:pt x="475415" y="20355"/>
                </a:lnTo>
                <a:lnTo>
                  <a:pt x="536721" y="13214"/>
                </a:lnTo>
                <a:lnTo>
                  <a:pt x="600388" y="7538"/>
                </a:lnTo>
                <a:lnTo>
                  <a:pt x="666176" y="3397"/>
                </a:lnTo>
                <a:lnTo>
                  <a:pt x="733842" y="861"/>
                </a:lnTo>
                <a:lnTo>
                  <a:pt x="803147" y="0"/>
                </a:lnTo>
                <a:lnTo>
                  <a:pt x="872453" y="861"/>
                </a:lnTo>
                <a:lnTo>
                  <a:pt x="940119" y="3397"/>
                </a:lnTo>
                <a:lnTo>
                  <a:pt x="1005907" y="7538"/>
                </a:lnTo>
                <a:lnTo>
                  <a:pt x="1069574" y="13214"/>
                </a:lnTo>
                <a:lnTo>
                  <a:pt x="1130880" y="20355"/>
                </a:lnTo>
                <a:lnTo>
                  <a:pt x="1189583" y="28889"/>
                </a:lnTo>
                <a:lnTo>
                  <a:pt x="1245444" y="38747"/>
                </a:lnTo>
                <a:lnTo>
                  <a:pt x="1298221" y="49859"/>
                </a:lnTo>
                <a:lnTo>
                  <a:pt x="1347672" y="62153"/>
                </a:lnTo>
                <a:lnTo>
                  <a:pt x="1393558" y="75561"/>
                </a:lnTo>
                <a:lnTo>
                  <a:pt x="1435636" y="90010"/>
                </a:lnTo>
                <a:lnTo>
                  <a:pt x="1473666" y="105432"/>
                </a:lnTo>
                <a:lnTo>
                  <a:pt x="1536620" y="138911"/>
                </a:lnTo>
                <a:lnTo>
                  <a:pt x="1580489" y="175433"/>
                </a:lnTo>
                <a:lnTo>
                  <a:pt x="1603348" y="214438"/>
                </a:lnTo>
                <a:lnTo>
                  <a:pt x="1606295" y="234695"/>
                </a:lnTo>
                <a:lnTo>
                  <a:pt x="1603348" y="254953"/>
                </a:lnTo>
                <a:lnTo>
                  <a:pt x="1580489" y="293958"/>
                </a:lnTo>
                <a:lnTo>
                  <a:pt x="1536620" y="330480"/>
                </a:lnTo>
                <a:lnTo>
                  <a:pt x="1473666" y="363959"/>
                </a:lnTo>
                <a:lnTo>
                  <a:pt x="1435636" y="379381"/>
                </a:lnTo>
                <a:lnTo>
                  <a:pt x="1393558" y="393830"/>
                </a:lnTo>
                <a:lnTo>
                  <a:pt x="1347672" y="407238"/>
                </a:lnTo>
                <a:lnTo>
                  <a:pt x="1298221" y="419532"/>
                </a:lnTo>
                <a:lnTo>
                  <a:pt x="1245444" y="430644"/>
                </a:lnTo>
                <a:lnTo>
                  <a:pt x="1189583" y="440502"/>
                </a:lnTo>
                <a:lnTo>
                  <a:pt x="1130880" y="449036"/>
                </a:lnTo>
                <a:lnTo>
                  <a:pt x="1069574" y="456177"/>
                </a:lnTo>
                <a:lnTo>
                  <a:pt x="1005907" y="461853"/>
                </a:lnTo>
                <a:lnTo>
                  <a:pt x="940119" y="465994"/>
                </a:lnTo>
                <a:lnTo>
                  <a:pt x="872453" y="468530"/>
                </a:lnTo>
                <a:lnTo>
                  <a:pt x="803147" y="469391"/>
                </a:lnTo>
                <a:lnTo>
                  <a:pt x="733842" y="468530"/>
                </a:lnTo>
                <a:lnTo>
                  <a:pt x="666176" y="465994"/>
                </a:lnTo>
                <a:lnTo>
                  <a:pt x="600388" y="461853"/>
                </a:lnTo>
                <a:lnTo>
                  <a:pt x="536721" y="456177"/>
                </a:lnTo>
                <a:lnTo>
                  <a:pt x="475415" y="449036"/>
                </a:lnTo>
                <a:lnTo>
                  <a:pt x="416712" y="440502"/>
                </a:lnTo>
                <a:lnTo>
                  <a:pt x="360851" y="430644"/>
                </a:lnTo>
                <a:lnTo>
                  <a:pt x="308074" y="419532"/>
                </a:lnTo>
                <a:lnTo>
                  <a:pt x="258623" y="407238"/>
                </a:lnTo>
                <a:lnTo>
                  <a:pt x="212737" y="393830"/>
                </a:lnTo>
                <a:lnTo>
                  <a:pt x="170659" y="379381"/>
                </a:lnTo>
                <a:lnTo>
                  <a:pt x="132629" y="363959"/>
                </a:lnTo>
                <a:lnTo>
                  <a:pt x="69675" y="330480"/>
                </a:lnTo>
                <a:lnTo>
                  <a:pt x="25806" y="293958"/>
                </a:lnTo>
                <a:lnTo>
                  <a:pt x="2947" y="254953"/>
                </a:lnTo>
                <a:lnTo>
                  <a:pt x="0" y="234695"/>
                </a:lnTo>
                <a:close/>
              </a:path>
            </a:pathLst>
          </a:custGeom>
          <a:ln w="9144">
            <a:solidFill>
              <a:srgbClr val="000000"/>
            </a:solidFill>
          </a:ln>
        </p:spPr>
        <p:txBody>
          <a:bodyPr wrap="square" lIns="0" tIns="0" rIns="0" bIns="0" rtlCol="0"/>
          <a:lstStyle/>
          <a:p>
            <a:endParaRPr/>
          </a:p>
        </p:txBody>
      </p:sp>
      <p:sp>
        <p:nvSpPr>
          <p:cNvPr id="53" name="object 53"/>
          <p:cNvSpPr txBox="1"/>
          <p:nvPr/>
        </p:nvSpPr>
        <p:spPr>
          <a:xfrm>
            <a:off x="9617202" y="4558665"/>
            <a:ext cx="775335" cy="208279"/>
          </a:xfrm>
          <a:prstGeom prst="rect">
            <a:avLst/>
          </a:prstGeom>
        </p:spPr>
        <p:txBody>
          <a:bodyPr vert="horz" wrap="square" lIns="0" tIns="12700" rIns="0" bIns="0" rtlCol="0">
            <a:spAutoFit/>
          </a:bodyPr>
          <a:lstStyle/>
          <a:p>
            <a:pPr marL="12700">
              <a:lnSpc>
                <a:spcPct val="100000"/>
              </a:lnSpc>
              <a:spcBef>
                <a:spcPts val="100"/>
              </a:spcBef>
            </a:pPr>
            <a:r>
              <a:rPr sz="1200" spc="80" dirty="0">
                <a:solidFill>
                  <a:srgbClr val="FFFFFF"/>
                </a:solidFill>
                <a:latin typeface="Gill Sans MT"/>
                <a:cs typeface="Gill Sans MT"/>
              </a:rPr>
              <a:t>MIPS32/64</a:t>
            </a:r>
            <a:endParaRPr sz="1200">
              <a:latin typeface="Gill Sans MT"/>
              <a:cs typeface="Gill Sans MT"/>
            </a:endParaRPr>
          </a:p>
        </p:txBody>
      </p:sp>
      <p:sp>
        <p:nvSpPr>
          <p:cNvPr id="54" name="object 54"/>
          <p:cNvSpPr txBox="1"/>
          <p:nvPr/>
        </p:nvSpPr>
        <p:spPr>
          <a:xfrm>
            <a:off x="6356603" y="3034283"/>
            <a:ext cx="1115695" cy="287020"/>
          </a:xfrm>
          <a:prstGeom prst="rect">
            <a:avLst/>
          </a:prstGeom>
          <a:solidFill>
            <a:srgbClr val="5B9BD4"/>
          </a:solidFill>
          <a:ln w="9144">
            <a:solidFill>
              <a:srgbClr val="000000"/>
            </a:solidFill>
          </a:ln>
        </p:spPr>
        <p:txBody>
          <a:bodyPr vert="horz" wrap="square" lIns="0" tIns="45720" rIns="0" bIns="0" rtlCol="0">
            <a:spAutoFit/>
          </a:bodyPr>
          <a:lstStyle/>
          <a:p>
            <a:pPr marL="123825">
              <a:lnSpc>
                <a:spcPct val="100000"/>
              </a:lnSpc>
              <a:spcBef>
                <a:spcPts val="360"/>
              </a:spcBef>
            </a:pPr>
            <a:r>
              <a:rPr sz="1200" spc="30" dirty="0">
                <a:latin typeface="Gill Sans MT"/>
                <a:cs typeface="Gill Sans MT"/>
              </a:rPr>
              <a:t>PowerPC700</a:t>
            </a:r>
            <a:endParaRPr sz="1200">
              <a:latin typeface="Gill Sans MT"/>
              <a:cs typeface="Gill Sans MT"/>
            </a:endParaRPr>
          </a:p>
        </p:txBody>
      </p:sp>
      <p:sp>
        <p:nvSpPr>
          <p:cNvPr id="55" name="object 55"/>
          <p:cNvSpPr txBox="1"/>
          <p:nvPr/>
        </p:nvSpPr>
        <p:spPr>
          <a:xfrm>
            <a:off x="5036820" y="3046476"/>
            <a:ext cx="1198245" cy="287020"/>
          </a:xfrm>
          <a:prstGeom prst="rect">
            <a:avLst/>
          </a:prstGeom>
          <a:solidFill>
            <a:srgbClr val="5B9BD4"/>
          </a:solidFill>
          <a:ln w="9144">
            <a:solidFill>
              <a:srgbClr val="000000"/>
            </a:solidFill>
          </a:ln>
        </p:spPr>
        <p:txBody>
          <a:bodyPr vert="horz" wrap="square" lIns="0" tIns="45085" rIns="0" bIns="0" rtlCol="0">
            <a:spAutoFit/>
          </a:bodyPr>
          <a:lstStyle/>
          <a:p>
            <a:pPr marL="164465">
              <a:lnSpc>
                <a:spcPct val="100000"/>
              </a:lnSpc>
              <a:spcBef>
                <a:spcPts val="355"/>
              </a:spcBef>
            </a:pPr>
            <a:r>
              <a:rPr sz="1200" spc="30" dirty="0">
                <a:latin typeface="Gill Sans MT"/>
                <a:cs typeface="Gill Sans MT"/>
              </a:rPr>
              <a:t>PowerPC600</a:t>
            </a:r>
            <a:endParaRPr sz="1200">
              <a:latin typeface="Gill Sans MT"/>
              <a:cs typeface="Gill Sans MT"/>
            </a:endParaRPr>
          </a:p>
        </p:txBody>
      </p:sp>
      <p:sp>
        <p:nvSpPr>
          <p:cNvPr id="56" name="object 56"/>
          <p:cNvSpPr txBox="1"/>
          <p:nvPr/>
        </p:nvSpPr>
        <p:spPr>
          <a:xfrm>
            <a:off x="9020556" y="3046476"/>
            <a:ext cx="1045844" cy="289560"/>
          </a:xfrm>
          <a:prstGeom prst="rect">
            <a:avLst/>
          </a:prstGeom>
          <a:solidFill>
            <a:srgbClr val="5B9BD4"/>
          </a:solidFill>
          <a:ln w="9144">
            <a:solidFill>
              <a:srgbClr val="000000"/>
            </a:solidFill>
          </a:ln>
        </p:spPr>
        <p:txBody>
          <a:bodyPr vert="horz" wrap="square" lIns="0" tIns="59055" rIns="0" bIns="0" rtlCol="0">
            <a:spAutoFit/>
          </a:bodyPr>
          <a:lstStyle/>
          <a:p>
            <a:pPr marL="255270">
              <a:lnSpc>
                <a:spcPct val="100000"/>
              </a:lnSpc>
              <a:spcBef>
                <a:spcPts val="465"/>
              </a:spcBef>
            </a:pPr>
            <a:r>
              <a:rPr sz="1200" spc="65" dirty="0">
                <a:latin typeface="Gill Sans MT"/>
                <a:cs typeface="Gill Sans MT"/>
              </a:rPr>
              <a:t>BE(cell)</a:t>
            </a:r>
            <a:endParaRPr sz="1200">
              <a:latin typeface="Gill Sans MT"/>
              <a:cs typeface="Gill Sans MT"/>
            </a:endParaRPr>
          </a:p>
        </p:txBody>
      </p:sp>
      <p:sp>
        <p:nvSpPr>
          <p:cNvPr id="57" name="object 57"/>
          <p:cNvSpPr txBox="1"/>
          <p:nvPr/>
        </p:nvSpPr>
        <p:spPr>
          <a:xfrm>
            <a:off x="6518147" y="3451859"/>
            <a:ext cx="814069" cy="287020"/>
          </a:xfrm>
          <a:prstGeom prst="rect">
            <a:avLst/>
          </a:prstGeom>
          <a:solidFill>
            <a:srgbClr val="00AFEF"/>
          </a:solidFill>
          <a:ln w="9144">
            <a:solidFill>
              <a:srgbClr val="000000"/>
            </a:solidFill>
          </a:ln>
        </p:spPr>
        <p:txBody>
          <a:bodyPr vert="horz" wrap="square" lIns="0" tIns="57150" rIns="0" bIns="0" rtlCol="0">
            <a:spAutoFit/>
          </a:bodyPr>
          <a:lstStyle/>
          <a:p>
            <a:pPr marL="118110">
              <a:lnSpc>
                <a:spcPct val="100000"/>
              </a:lnSpc>
              <a:spcBef>
                <a:spcPts val="450"/>
              </a:spcBef>
            </a:pPr>
            <a:r>
              <a:rPr sz="1200" spc="50" dirty="0">
                <a:latin typeface="Gill Sans MT"/>
                <a:cs typeface="Gill Sans MT"/>
              </a:rPr>
              <a:t>MPC750</a:t>
            </a:r>
            <a:endParaRPr sz="1200">
              <a:latin typeface="Gill Sans MT"/>
              <a:cs typeface="Gill Sans MT"/>
            </a:endParaRPr>
          </a:p>
        </p:txBody>
      </p:sp>
      <p:sp>
        <p:nvSpPr>
          <p:cNvPr id="58" name="object 58"/>
          <p:cNvSpPr/>
          <p:nvPr/>
        </p:nvSpPr>
        <p:spPr>
          <a:xfrm>
            <a:off x="1574291" y="1488947"/>
            <a:ext cx="658495" cy="289560"/>
          </a:xfrm>
          <a:custGeom>
            <a:avLst/>
            <a:gdLst/>
            <a:ahLst/>
            <a:cxnLst/>
            <a:rect l="l" t="t" r="r" b="b"/>
            <a:pathLst>
              <a:path w="658494" h="289560">
                <a:moveTo>
                  <a:pt x="610108" y="0"/>
                </a:moveTo>
                <a:lnTo>
                  <a:pt x="48260" y="0"/>
                </a:lnTo>
                <a:lnTo>
                  <a:pt x="29467" y="3790"/>
                </a:lnTo>
                <a:lnTo>
                  <a:pt x="14128" y="14128"/>
                </a:lnTo>
                <a:lnTo>
                  <a:pt x="3790" y="29467"/>
                </a:lnTo>
                <a:lnTo>
                  <a:pt x="0" y="48260"/>
                </a:lnTo>
                <a:lnTo>
                  <a:pt x="0" y="241300"/>
                </a:lnTo>
                <a:lnTo>
                  <a:pt x="3790" y="260092"/>
                </a:lnTo>
                <a:lnTo>
                  <a:pt x="14128" y="275431"/>
                </a:lnTo>
                <a:lnTo>
                  <a:pt x="29467" y="285769"/>
                </a:lnTo>
                <a:lnTo>
                  <a:pt x="48260" y="289560"/>
                </a:lnTo>
                <a:lnTo>
                  <a:pt x="610108" y="289560"/>
                </a:lnTo>
                <a:lnTo>
                  <a:pt x="628900" y="285769"/>
                </a:lnTo>
                <a:lnTo>
                  <a:pt x="644239" y="275431"/>
                </a:lnTo>
                <a:lnTo>
                  <a:pt x="654577" y="260092"/>
                </a:lnTo>
                <a:lnTo>
                  <a:pt x="658368" y="241300"/>
                </a:lnTo>
                <a:lnTo>
                  <a:pt x="658368" y="48260"/>
                </a:lnTo>
                <a:lnTo>
                  <a:pt x="654577" y="29467"/>
                </a:lnTo>
                <a:lnTo>
                  <a:pt x="644239" y="14128"/>
                </a:lnTo>
                <a:lnTo>
                  <a:pt x="628900" y="3790"/>
                </a:lnTo>
                <a:lnTo>
                  <a:pt x="610108" y="0"/>
                </a:lnTo>
                <a:close/>
              </a:path>
            </a:pathLst>
          </a:custGeom>
          <a:solidFill>
            <a:srgbClr val="FFC1C1"/>
          </a:solidFill>
        </p:spPr>
        <p:txBody>
          <a:bodyPr wrap="square" lIns="0" tIns="0" rIns="0" bIns="0" rtlCol="0"/>
          <a:lstStyle/>
          <a:p>
            <a:endParaRPr/>
          </a:p>
        </p:txBody>
      </p:sp>
      <p:sp>
        <p:nvSpPr>
          <p:cNvPr id="59" name="object 59"/>
          <p:cNvSpPr/>
          <p:nvPr/>
        </p:nvSpPr>
        <p:spPr>
          <a:xfrm>
            <a:off x="1574291" y="1488947"/>
            <a:ext cx="658495" cy="289560"/>
          </a:xfrm>
          <a:custGeom>
            <a:avLst/>
            <a:gdLst/>
            <a:ahLst/>
            <a:cxnLst/>
            <a:rect l="l" t="t" r="r" b="b"/>
            <a:pathLst>
              <a:path w="658494" h="289560">
                <a:moveTo>
                  <a:pt x="0" y="48260"/>
                </a:moveTo>
                <a:lnTo>
                  <a:pt x="3790" y="29467"/>
                </a:lnTo>
                <a:lnTo>
                  <a:pt x="14128" y="14128"/>
                </a:lnTo>
                <a:lnTo>
                  <a:pt x="29467" y="3790"/>
                </a:lnTo>
                <a:lnTo>
                  <a:pt x="48260" y="0"/>
                </a:lnTo>
                <a:lnTo>
                  <a:pt x="610108" y="0"/>
                </a:lnTo>
                <a:lnTo>
                  <a:pt x="628900" y="3790"/>
                </a:lnTo>
                <a:lnTo>
                  <a:pt x="644239" y="14128"/>
                </a:lnTo>
                <a:lnTo>
                  <a:pt x="654577" y="29467"/>
                </a:lnTo>
                <a:lnTo>
                  <a:pt x="658368" y="48260"/>
                </a:lnTo>
                <a:lnTo>
                  <a:pt x="658368" y="241300"/>
                </a:lnTo>
                <a:lnTo>
                  <a:pt x="654577" y="260092"/>
                </a:lnTo>
                <a:lnTo>
                  <a:pt x="644239" y="275431"/>
                </a:lnTo>
                <a:lnTo>
                  <a:pt x="628900" y="285769"/>
                </a:lnTo>
                <a:lnTo>
                  <a:pt x="610108" y="289560"/>
                </a:lnTo>
                <a:lnTo>
                  <a:pt x="48260" y="289560"/>
                </a:lnTo>
                <a:lnTo>
                  <a:pt x="29467" y="285769"/>
                </a:lnTo>
                <a:lnTo>
                  <a:pt x="14128" y="275431"/>
                </a:lnTo>
                <a:lnTo>
                  <a:pt x="3790" y="260092"/>
                </a:lnTo>
                <a:lnTo>
                  <a:pt x="0" y="241300"/>
                </a:lnTo>
                <a:lnTo>
                  <a:pt x="0" y="48260"/>
                </a:lnTo>
                <a:close/>
              </a:path>
            </a:pathLst>
          </a:custGeom>
          <a:ln w="9144">
            <a:solidFill>
              <a:srgbClr val="000000"/>
            </a:solidFill>
          </a:ln>
        </p:spPr>
        <p:txBody>
          <a:bodyPr wrap="square" lIns="0" tIns="0" rIns="0" bIns="0" rtlCol="0"/>
          <a:lstStyle/>
          <a:p>
            <a:endParaRPr/>
          </a:p>
        </p:txBody>
      </p:sp>
      <p:sp>
        <p:nvSpPr>
          <p:cNvPr id="60" name="object 60"/>
          <p:cNvSpPr txBox="1"/>
          <p:nvPr/>
        </p:nvSpPr>
        <p:spPr>
          <a:xfrm>
            <a:off x="1717039" y="1534414"/>
            <a:ext cx="367030" cy="208279"/>
          </a:xfrm>
          <a:prstGeom prst="rect">
            <a:avLst/>
          </a:prstGeom>
        </p:spPr>
        <p:txBody>
          <a:bodyPr vert="horz" wrap="square" lIns="0" tIns="12700" rIns="0" bIns="0" rtlCol="0">
            <a:spAutoFit/>
          </a:bodyPr>
          <a:lstStyle/>
          <a:p>
            <a:pPr marL="12700">
              <a:lnSpc>
                <a:spcPct val="100000"/>
              </a:lnSpc>
              <a:spcBef>
                <a:spcPts val="100"/>
              </a:spcBef>
            </a:pPr>
            <a:r>
              <a:rPr sz="1200" spc="70" dirty="0">
                <a:latin typeface="Gill Sans MT"/>
                <a:cs typeface="Gill Sans MT"/>
              </a:rPr>
              <a:t>4004</a:t>
            </a:r>
            <a:endParaRPr sz="1200">
              <a:latin typeface="Gill Sans MT"/>
              <a:cs typeface="Gill Sans MT"/>
            </a:endParaRPr>
          </a:p>
        </p:txBody>
      </p:sp>
      <p:sp>
        <p:nvSpPr>
          <p:cNvPr id="61" name="object 61"/>
          <p:cNvSpPr/>
          <p:nvPr/>
        </p:nvSpPr>
        <p:spPr>
          <a:xfrm>
            <a:off x="5271515" y="1488947"/>
            <a:ext cx="658495" cy="289560"/>
          </a:xfrm>
          <a:custGeom>
            <a:avLst/>
            <a:gdLst/>
            <a:ahLst/>
            <a:cxnLst/>
            <a:rect l="l" t="t" r="r" b="b"/>
            <a:pathLst>
              <a:path w="658495" h="289560">
                <a:moveTo>
                  <a:pt x="610108" y="0"/>
                </a:moveTo>
                <a:lnTo>
                  <a:pt x="48260" y="0"/>
                </a:lnTo>
                <a:lnTo>
                  <a:pt x="29467" y="3790"/>
                </a:lnTo>
                <a:lnTo>
                  <a:pt x="14128" y="14128"/>
                </a:lnTo>
                <a:lnTo>
                  <a:pt x="3790" y="29467"/>
                </a:lnTo>
                <a:lnTo>
                  <a:pt x="0" y="48260"/>
                </a:lnTo>
                <a:lnTo>
                  <a:pt x="0" y="241300"/>
                </a:lnTo>
                <a:lnTo>
                  <a:pt x="3790" y="260092"/>
                </a:lnTo>
                <a:lnTo>
                  <a:pt x="14128" y="275431"/>
                </a:lnTo>
                <a:lnTo>
                  <a:pt x="29467" y="285769"/>
                </a:lnTo>
                <a:lnTo>
                  <a:pt x="48260" y="289560"/>
                </a:lnTo>
                <a:lnTo>
                  <a:pt x="610108" y="289560"/>
                </a:lnTo>
                <a:lnTo>
                  <a:pt x="628900" y="285769"/>
                </a:lnTo>
                <a:lnTo>
                  <a:pt x="644239" y="275431"/>
                </a:lnTo>
                <a:lnTo>
                  <a:pt x="654577" y="260092"/>
                </a:lnTo>
                <a:lnTo>
                  <a:pt x="658368" y="241300"/>
                </a:lnTo>
                <a:lnTo>
                  <a:pt x="658368" y="48260"/>
                </a:lnTo>
                <a:lnTo>
                  <a:pt x="654577" y="29467"/>
                </a:lnTo>
                <a:lnTo>
                  <a:pt x="644239" y="14128"/>
                </a:lnTo>
                <a:lnTo>
                  <a:pt x="628900" y="3790"/>
                </a:lnTo>
                <a:lnTo>
                  <a:pt x="610108" y="0"/>
                </a:lnTo>
                <a:close/>
              </a:path>
            </a:pathLst>
          </a:custGeom>
          <a:solidFill>
            <a:srgbClr val="FFC1C1"/>
          </a:solidFill>
        </p:spPr>
        <p:txBody>
          <a:bodyPr wrap="square" lIns="0" tIns="0" rIns="0" bIns="0" rtlCol="0"/>
          <a:lstStyle/>
          <a:p>
            <a:endParaRPr/>
          </a:p>
        </p:txBody>
      </p:sp>
      <p:sp>
        <p:nvSpPr>
          <p:cNvPr id="62" name="object 62"/>
          <p:cNvSpPr/>
          <p:nvPr/>
        </p:nvSpPr>
        <p:spPr>
          <a:xfrm>
            <a:off x="5271515" y="1488947"/>
            <a:ext cx="658495" cy="289560"/>
          </a:xfrm>
          <a:custGeom>
            <a:avLst/>
            <a:gdLst/>
            <a:ahLst/>
            <a:cxnLst/>
            <a:rect l="l" t="t" r="r" b="b"/>
            <a:pathLst>
              <a:path w="658495" h="289560">
                <a:moveTo>
                  <a:pt x="0" y="48260"/>
                </a:moveTo>
                <a:lnTo>
                  <a:pt x="3790" y="29467"/>
                </a:lnTo>
                <a:lnTo>
                  <a:pt x="14128" y="14128"/>
                </a:lnTo>
                <a:lnTo>
                  <a:pt x="29467" y="3790"/>
                </a:lnTo>
                <a:lnTo>
                  <a:pt x="48260" y="0"/>
                </a:lnTo>
                <a:lnTo>
                  <a:pt x="610108" y="0"/>
                </a:lnTo>
                <a:lnTo>
                  <a:pt x="628900" y="3790"/>
                </a:lnTo>
                <a:lnTo>
                  <a:pt x="644239" y="14128"/>
                </a:lnTo>
                <a:lnTo>
                  <a:pt x="654577" y="29467"/>
                </a:lnTo>
                <a:lnTo>
                  <a:pt x="658368" y="48260"/>
                </a:lnTo>
                <a:lnTo>
                  <a:pt x="658368" y="241300"/>
                </a:lnTo>
                <a:lnTo>
                  <a:pt x="654577" y="260092"/>
                </a:lnTo>
                <a:lnTo>
                  <a:pt x="644239" y="275431"/>
                </a:lnTo>
                <a:lnTo>
                  <a:pt x="628900" y="285769"/>
                </a:lnTo>
                <a:lnTo>
                  <a:pt x="610108" y="289560"/>
                </a:lnTo>
                <a:lnTo>
                  <a:pt x="48260" y="289560"/>
                </a:lnTo>
                <a:lnTo>
                  <a:pt x="29467" y="285769"/>
                </a:lnTo>
                <a:lnTo>
                  <a:pt x="14128" y="275431"/>
                </a:lnTo>
                <a:lnTo>
                  <a:pt x="3790" y="260092"/>
                </a:lnTo>
                <a:lnTo>
                  <a:pt x="0" y="241300"/>
                </a:lnTo>
                <a:lnTo>
                  <a:pt x="0" y="48260"/>
                </a:lnTo>
                <a:close/>
              </a:path>
            </a:pathLst>
          </a:custGeom>
          <a:ln w="9144">
            <a:solidFill>
              <a:srgbClr val="000000"/>
            </a:solidFill>
          </a:ln>
        </p:spPr>
        <p:txBody>
          <a:bodyPr wrap="square" lIns="0" tIns="0" rIns="0" bIns="0" rtlCol="0"/>
          <a:lstStyle/>
          <a:p>
            <a:endParaRPr/>
          </a:p>
        </p:txBody>
      </p:sp>
      <p:sp>
        <p:nvSpPr>
          <p:cNvPr id="63" name="object 63"/>
          <p:cNvSpPr txBox="1"/>
          <p:nvPr/>
        </p:nvSpPr>
        <p:spPr>
          <a:xfrm>
            <a:off x="5458459" y="1534490"/>
            <a:ext cx="281940" cy="208915"/>
          </a:xfrm>
          <a:prstGeom prst="rect">
            <a:avLst/>
          </a:prstGeom>
        </p:spPr>
        <p:txBody>
          <a:bodyPr vert="horz" wrap="square" lIns="0" tIns="12700" rIns="0" bIns="0" rtlCol="0">
            <a:spAutoFit/>
          </a:bodyPr>
          <a:lstStyle/>
          <a:p>
            <a:pPr marL="12700">
              <a:lnSpc>
                <a:spcPct val="100000"/>
              </a:lnSpc>
              <a:spcBef>
                <a:spcPts val="100"/>
              </a:spcBef>
            </a:pPr>
            <a:r>
              <a:rPr sz="1200" spc="65" dirty="0">
                <a:latin typeface="Gill Sans MT"/>
                <a:cs typeface="Gill Sans MT"/>
              </a:rPr>
              <a:t>486</a:t>
            </a:r>
            <a:endParaRPr sz="1200">
              <a:latin typeface="Gill Sans MT"/>
              <a:cs typeface="Gill Sans MT"/>
            </a:endParaRPr>
          </a:p>
        </p:txBody>
      </p:sp>
      <p:sp>
        <p:nvSpPr>
          <p:cNvPr id="64" name="object 64"/>
          <p:cNvSpPr/>
          <p:nvPr/>
        </p:nvSpPr>
        <p:spPr>
          <a:xfrm>
            <a:off x="4539996" y="1495044"/>
            <a:ext cx="658495" cy="289560"/>
          </a:xfrm>
          <a:custGeom>
            <a:avLst/>
            <a:gdLst/>
            <a:ahLst/>
            <a:cxnLst/>
            <a:rect l="l" t="t" r="r" b="b"/>
            <a:pathLst>
              <a:path w="658495" h="289560">
                <a:moveTo>
                  <a:pt x="610107" y="0"/>
                </a:moveTo>
                <a:lnTo>
                  <a:pt x="48259" y="0"/>
                </a:lnTo>
                <a:lnTo>
                  <a:pt x="29467" y="3790"/>
                </a:lnTo>
                <a:lnTo>
                  <a:pt x="14128" y="14128"/>
                </a:lnTo>
                <a:lnTo>
                  <a:pt x="3790" y="29467"/>
                </a:lnTo>
                <a:lnTo>
                  <a:pt x="0" y="48259"/>
                </a:lnTo>
                <a:lnTo>
                  <a:pt x="0" y="241300"/>
                </a:lnTo>
                <a:lnTo>
                  <a:pt x="3790" y="260092"/>
                </a:lnTo>
                <a:lnTo>
                  <a:pt x="14128" y="275431"/>
                </a:lnTo>
                <a:lnTo>
                  <a:pt x="29467" y="285769"/>
                </a:lnTo>
                <a:lnTo>
                  <a:pt x="48259" y="289559"/>
                </a:lnTo>
                <a:lnTo>
                  <a:pt x="610107" y="289559"/>
                </a:lnTo>
                <a:lnTo>
                  <a:pt x="628900" y="285769"/>
                </a:lnTo>
                <a:lnTo>
                  <a:pt x="644239" y="275431"/>
                </a:lnTo>
                <a:lnTo>
                  <a:pt x="654577" y="260092"/>
                </a:lnTo>
                <a:lnTo>
                  <a:pt x="658367" y="241300"/>
                </a:lnTo>
                <a:lnTo>
                  <a:pt x="658367" y="48259"/>
                </a:lnTo>
                <a:lnTo>
                  <a:pt x="654577" y="29467"/>
                </a:lnTo>
                <a:lnTo>
                  <a:pt x="644239" y="14128"/>
                </a:lnTo>
                <a:lnTo>
                  <a:pt x="628900" y="3790"/>
                </a:lnTo>
                <a:lnTo>
                  <a:pt x="610107" y="0"/>
                </a:lnTo>
                <a:close/>
              </a:path>
            </a:pathLst>
          </a:custGeom>
          <a:solidFill>
            <a:srgbClr val="FFC1C1"/>
          </a:solidFill>
        </p:spPr>
        <p:txBody>
          <a:bodyPr wrap="square" lIns="0" tIns="0" rIns="0" bIns="0" rtlCol="0"/>
          <a:lstStyle/>
          <a:p>
            <a:endParaRPr/>
          </a:p>
        </p:txBody>
      </p:sp>
      <p:sp>
        <p:nvSpPr>
          <p:cNvPr id="65" name="object 65"/>
          <p:cNvSpPr/>
          <p:nvPr/>
        </p:nvSpPr>
        <p:spPr>
          <a:xfrm>
            <a:off x="4539996" y="1495044"/>
            <a:ext cx="658495" cy="289560"/>
          </a:xfrm>
          <a:custGeom>
            <a:avLst/>
            <a:gdLst/>
            <a:ahLst/>
            <a:cxnLst/>
            <a:rect l="l" t="t" r="r" b="b"/>
            <a:pathLst>
              <a:path w="658495" h="289560">
                <a:moveTo>
                  <a:pt x="0" y="48259"/>
                </a:moveTo>
                <a:lnTo>
                  <a:pt x="3790" y="29467"/>
                </a:lnTo>
                <a:lnTo>
                  <a:pt x="14128" y="14128"/>
                </a:lnTo>
                <a:lnTo>
                  <a:pt x="29467" y="3790"/>
                </a:lnTo>
                <a:lnTo>
                  <a:pt x="48259" y="0"/>
                </a:lnTo>
                <a:lnTo>
                  <a:pt x="610107" y="0"/>
                </a:lnTo>
                <a:lnTo>
                  <a:pt x="628900" y="3790"/>
                </a:lnTo>
                <a:lnTo>
                  <a:pt x="644239" y="14128"/>
                </a:lnTo>
                <a:lnTo>
                  <a:pt x="654577" y="29467"/>
                </a:lnTo>
                <a:lnTo>
                  <a:pt x="658367" y="48259"/>
                </a:lnTo>
                <a:lnTo>
                  <a:pt x="658367" y="241300"/>
                </a:lnTo>
                <a:lnTo>
                  <a:pt x="654577" y="260092"/>
                </a:lnTo>
                <a:lnTo>
                  <a:pt x="644239" y="275431"/>
                </a:lnTo>
                <a:lnTo>
                  <a:pt x="628900" y="285769"/>
                </a:lnTo>
                <a:lnTo>
                  <a:pt x="610107" y="289559"/>
                </a:lnTo>
                <a:lnTo>
                  <a:pt x="48259" y="289559"/>
                </a:lnTo>
                <a:lnTo>
                  <a:pt x="29467" y="285769"/>
                </a:lnTo>
                <a:lnTo>
                  <a:pt x="14128" y="275431"/>
                </a:lnTo>
                <a:lnTo>
                  <a:pt x="3790" y="260092"/>
                </a:lnTo>
                <a:lnTo>
                  <a:pt x="0" y="241300"/>
                </a:lnTo>
                <a:lnTo>
                  <a:pt x="0" y="48259"/>
                </a:lnTo>
                <a:close/>
              </a:path>
            </a:pathLst>
          </a:custGeom>
          <a:ln w="9144">
            <a:solidFill>
              <a:srgbClr val="000000"/>
            </a:solidFill>
          </a:ln>
        </p:spPr>
        <p:txBody>
          <a:bodyPr wrap="square" lIns="0" tIns="0" rIns="0" bIns="0" rtlCol="0"/>
          <a:lstStyle/>
          <a:p>
            <a:endParaRPr/>
          </a:p>
        </p:txBody>
      </p:sp>
      <p:sp>
        <p:nvSpPr>
          <p:cNvPr id="66" name="object 66"/>
          <p:cNvSpPr txBox="1"/>
          <p:nvPr/>
        </p:nvSpPr>
        <p:spPr>
          <a:xfrm>
            <a:off x="4728464" y="1541526"/>
            <a:ext cx="281940" cy="208279"/>
          </a:xfrm>
          <a:prstGeom prst="rect">
            <a:avLst/>
          </a:prstGeom>
        </p:spPr>
        <p:txBody>
          <a:bodyPr vert="horz" wrap="square" lIns="0" tIns="12700" rIns="0" bIns="0" rtlCol="0">
            <a:spAutoFit/>
          </a:bodyPr>
          <a:lstStyle/>
          <a:p>
            <a:pPr marL="12700">
              <a:lnSpc>
                <a:spcPct val="100000"/>
              </a:lnSpc>
              <a:spcBef>
                <a:spcPts val="100"/>
              </a:spcBef>
            </a:pPr>
            <a:r>
              <a:rPr sz="1200" spc="70" dirty="0">
                <a:latin typeface="Gill Sans MT"/>
                <a:cs typeface="Gill Sans MT"/>
              </a:rPr>
              <a:t>386</a:t>
            </a:r>
            <a:endParaRPr sz="1200">
              <a:latin typeface="Gill Sans MT"/>
              <a:cs typeface="Gill Sans MT"/>
            </a:endParaRPr>
          </a:p>
        </p:txBody>
      </p:sp>
      <p:sp>
        <p:nvSpPr>
          <p:cNvPr id="67" name="object 67"/>
          <p:cNvSpPr/>
          <p:nvPr/>
        </p:nvSpPr>
        <p:spPr>
          <a:xfrm>
            <a:off x="3067811" y="1491996"/>
            <a:ext cx="658495" cy="287020"/>
          </a:xfrm>
          <a:custGeom>
            <a:avLst/>
            <a:gdLst/>
            <a:ahLst/>
            <a:cxnLst/>
            <a:rect l="l" t="t" r="r" b="b"/>
            <a:pathLst>
              <a:path w="658495" h="287019">
                <a:moveTo>
                  <a:pt x="610615" y="0"/>
                </a:moveTo>
                <a:lnTo>
                  <a:pt x="47751" y="0"/>
                </a:lnTo>
                <a:lnTo>
                  <a:pt x="29146" y="3746"/>
                </a:lnTo>
                <a:lnTo>
                  <a:pt x="13969" y="13970"/>
                </a:lnTo>
                <a:lnTo>
                  <a:pt x="3746" y="29146"/>
                </a:lnTo>
                <a:lnTo>
                  <a:pt x="0" y="47751"/>
                </a:lnTo>
                <a:lnTo>
                  <a:pt x="0" y="238759"/>
                </a:lnTo>
                <a:lnTo>
                  <a:pt x="3746" y="257365"/>
                </a:lnTo>
                <a:lnTo>
                  <a:pt x="13969" y="272541"/>
                </a:lnTo>
                <a:lnTo>
                  <a:pt x="29146" y="282765"/>
                </a:lnTo>
                <a:lnTo>
                  <a:pt x="47751" y="286512"/>
                </a:lnTo>
                <a:lnTo>
                  <a:pt x="610615" y="286512"/>
                </a:lnTo>
                <a:lnTo>
                  <a:pt x="629221" y="282765"/>
                </a:lnTo>
                <a:lnTo>
                  <a:pt x="644397" y="272541"/>
                </a:lnTo>
                <a:lnTo>
                  <a:pt x="654621" y="257365"/>
                </a:lnTo>
                <a:lnTo>
                  <a:pt x="658367" y="238759"/>
                </a:lnTo>
                <a:lnTo>
                  <a:pt x="658367" y="47751"/>
                </a:lnTo>
                <a:lnTo>
                  <a:pt x="654621" y="29146"/>
                </a:lnTo>
                <a:lnTo>
                  <a:pt x="644398" y="13970"/>
                </a:lnTo>
                <a:lnTo>
                  <a:pt x="629221" y="3746"/>
                </a:lnTo>
                <a:lnTo>
                  <a:pt x="610615" y="0"/>
                </a:lnTo>
                <a:close/>
              </a:path>
            </a:pathLst>
          </a:custGeom>
          <a:solidFill>
            <a:srgbClr val="FFC1C1"/>
          </a:solidFill>
        </p:spPr>
        <p:txBody>
          <a:bodyPr wrap="square" lIns="0" tIns="0" rIns="0" bIns="0" rtlCol="0"/>
          <a:lstStyle/>
          <a:p>
            <a:endParaRPr/>
          </a:p>
        </p:txBody>
      </p:sp>
      <p:sp>
        <p:nvSpPr>
          <p:cNvPr id="68" name="object 68"/>
          <p:cNvSpPr/>
          <p:nvPr/>
        </p:nvSpPr>
        <p:spPr>
          <a:xfrm>
            <a:off x="3067811" y="1491996"/>
            <a:ext cx="658495" cy="287020"/>
          </a:xfrm>
          <a:custGeom>
            <a:avLst/>
            <a:gdLst/>
            <a:ahLst/>
            <a:cxnLst/>
            <a:rect l="l" t="t" r="r" b="b"/>
            <a:pathLst>
              <a:path w="658495" h="287019">
                <a:moveTo>
                  <a:pt x="0" y="47751"/>
                </a:moveTo>
                <a:lnTo>
                  <a:pt x="3746" y="29146"/>
                </a:lnTo>
                <a:lnTo>
                  <a:pt x="13969" y="13970"/>
                </a:lnTo>
                <a:lnTo>
                  <a:pt x="29146" y="3746"/>
                </a:lnTo>
                <a:lnTo>
                  <a:pt x="47751" y="0"/>
                </a:lnTo>
                <a:lnTo>
                  <a:pt x="610615" y="0"/>
                </a:lnTo>
                <a:lnTo>
                  <a:pt x="629221" y="3746"/>
                </a:lnTo>
                <a:lnTo>
                  <a:pt x="644398" y="13970"/>
                </a:lnTo>
                <a:lnTo>
                  <a:pt x="654621" y="29146"/>
                </a:lnTo>
                <a:lnTo>
                  <a:pt x="658367" y="47751"/>
                </a:lnTo>
                <a:lnTo>
                  <a:pt x="658367" y="238759"/>
                </a:lnTo>
                <a:lnTo>
                  <a:pt x="654621" y="257365"/>
                </a:lnTo>
                <a:lnTo>
                  <a:pt x="644397" y="272541"/>
                </a:lnTo>
                <a:lnTo>
                  <a:pt x="629221" y="282765"/>
                </a:lnTo>
                <a:lnTo>
                  <a:pt x="610615" y="286512"/>
                </a:lnTo>
                <a:lnTo>
                  <a:pt x="47751" y="286512"/>
                </a:lnTo>
                <a:lnTo>
                  <a:pt x="29146" y="282765"/>
                </a:lnTo>
                <a:lnTo>
                  <a:pt x="13969" y="272541"/>
                </a:lnTo>
                <a:lnTo>
                  <a:pt x="3746" y="257365"/>
                </a:lnTo>
                <a:lnTo>
                  <a:pt x="0" y="238759"/>
                </a:lnTo>
                <a:lnTo>
                  <a:pt x="0" y="47751"/>
                </a:lnTo>
                <a:close/>
              </a:path>
            </a:pathLst>
          </a:custGeom>
          <a:ln w="9144">
            <a:solidFill>
              <a:srgbClr val="000000"/>
            </a:solidFill>
          </a:ln>
        </p:spPr>
        <p:txBody>
          <a:bodyPr wrap="square" lIns="0" tIns="0" rIns="0" bIns="0" rtlCol="0"/>
          <a:lstStyle/>
          <a:p>
            <a:endParaRPr/>
          </a:p>
        </p:txBody>
      </p:sp>
      <p:sp>
        <p:nvSpPr>
          <p:cNvPr id="69" name="object 69"/>
          <p:cNvSpPr txBox="1"/>
          <p:nvPr/>
        </p:nvSpPr>
        <p:spPr>
          <a:xfrm>
            <a:off x="3210560" y="1535379"/>
            <a:ext cx="367030" cy="208915"/>
          </a:xfrm>
          <a:prstGeom prst="rect">
            <a:avLst/>
          </a:prstGeom>
        </p:spPr>
        <p:txBody>
          <a:bodyPr vert="horz" wrap="square" lIns="0" tIns="12700" rIns="0" bIns="0" rtlCol="0">
            <a:spAutoFit/>
          </a:bodyPr>
          <a:lstStyle/>
          <a:p>
            <a:pPr marL="12700">
              <a:lnSpc>
                <a:spcPct val="100000"/>
              </a:lnSpc>
              <a:spcBef>
                <a:spcPts val="100"/>
              </a:spcBef>
            </a:pPr>
            <a:r>
              <a:rPr sz="1200" spc="65" dirty="0">
                <a:latin typeface="Gill Sans MT"/>
                <a:cs typeface="Gill Sans MT"/>
              </a:rPr>
              <a:t>8086</a:t>
            </a:r>
            <a:endParaRPr sz="1200">
              <a:latin typeface="Gill Sans MT"/>
              <a:cs typeface="Gill Sans MT"/>
            </a:endParaRPr>
          </a:p>
        </p:txBody>
      </p:sp>
      <p:sp>
        <p:nvSpPr>
          <p:cNvPr id="70" name="object 70"/>
          <p:cNvSpPr/>
          <p:nvPr/>
        </p:nvSpPr>
        <p:spPr>
          <a:xfrm>
            <a:off x="2299716" y="1491996"/>
            <a:ext cx="658495" cy="287020"/>
          </a:xfrm>
          <a:custGeom>
            <a:avLst/>
            <a:gdLst/>
            <a:ahLst/>
            <a:cxnLst/>
            <a:rect l="l" t="t" r="r" b="b"/>
            <a:pathLst>
              <a:path w="658494" h="287019">
                <a:moveTo>
                  <a:pt x="610615" y="0"/>
                </a:moveTo>
                <a:lnTo>
                  <a:pt x="47751" y="0"/>
                </a:lnTo>
                <a:lnTo>
                  <a:pt x="29146" y="3746"/>
                </a:lnTo>
                <a:lnTo>
                  <a:pt x="13969" y="13970"/>
                </a:lnTo>
                <a:lnTo>
                  <a:pt x="3746" y="29146"/>
                </a:lnTo>
                <a:lnTo>
                  <a:pt x="0" y="47751"/>
                </a:lnTo>
                <a:lnTo>
                  <a:pt x="0" y="238759"/>
                </a:lnTo>
                <a:lnTo>
                  <a:pt x="3746" y="257365"/>
                </a:lnTo>
                <a:lnTo>
                  <a:pt x="13969" y="272541"/>
                </a:lnTo>
                <a:lnTo>
                  <a:pt x="29146" y="282765"/>
                </a:lnTo>
                <a:lnTo>
                  <a:pt x="47751" y="286512"/>
                </a:lnTo>
                <a:lnTo>
                  <a:pt x="610615" y="286512"/>
                </a:lnTo>
                <a:lnTo>
                  <a:pt x="629221" y="282765"/>
                </a:lnTo>
                <a:lnTo>
                  <a:pt x="644397" y="272541"/>
                </a:lnTo>
                <a:lnTo>
                  <a:pt x="654621" y="257365"/>
                </a:lnTo>
                <a:lnTo>
                  <a:pt x="658367" y="238759"/>
                </a:lnTo>
                <a:lnTo>
                  <a:pt x="658367" y="47751"/>
                </a:lnTo>
                <a:lnTo>
                  <a:pt x="654621" y="29146"/>
                </a:lnTo>
                <a:lnTo>
                  <a:pt x="644397" y="13970"/>
                </a:lnTo>
                <a:lnTo>
                  <a:pt x="629221" y="3746"/>
                </a:lnTo>
                <a:lnTo>
                  <a:pt x="610615" y="0"/>
                </a:lnTo>
                <a:close/>
              </a:path>
            </a:pathLst>
          </a:custGeom>
          <a:solidFill>
            <a:srgbClr val="FFC1C1"/>
          </a:solidFill>
        </p:spPr>
        <p:txBody>
          <a:bodyPr wrap="square" lIns="0" tIns="0" rIns="0" bIns="0" rtlCol="0"/>
          <a:lstStyle/>
          <a:p>
            <a:endParaRPr/>
          </a:p>
        </p:txBody>
      </p:sp>
      <p:sp>
        <p:nvSpPr>
          <p:cNvPr id="71" name="object 71"/>
          <p:cNvSpPr/>
          <p:nvPr/>
        </p:nvSpPr>
        <p:spPr>
          <a:xfrm>
            <a:off x="2299716" y="1491996"/>
            <a:ext cx="658495" cy="287020"/>
          </a:xfrm>
          <a:custGeom>
            <a:avLst/>
            <a:gdLst/>
            <a:ahLst/>
            <a:cxnLst/>
            <a:rect l="l" t="t" r="r" b="b"/>
            <a:pathLst>
              <a:path w="658494" h="287019">
                <a:moveTo>
                  <a:pt x="0" y="47751"/>
                </a:moveTo>
                <a:lnTo>
                  <a:pt x="3746" y="29146"/>
                </a:lnTo>
                <a:lnTo>
                  <a:pt x="13969" y="13970"/>
                </a:lnTo>
                <a:lnTo>
                  <a:pt x="29146" y="3746"/>
                </a:lnTo>
                <a:lnTo>
                  <a:pt x="47751" y="0"/>
                </a:lnTo>
                <a:lnTo>
                  <a:pt x="610615" y="0"/>
                </a:lnTo>
                <a:lnTo>
                  <a:pt x="629221" y="3746"/>
                </a:lnTo>
                <a:lnTo>
                  <a:pt x="644397" y="13970"/>
                </a:lnTo>
                <a:lnTo>
                  <a:pt x="654621" y="29146"/>
                </a:lnTo>
                <a:lnTo>
                  <a:pt x="658367" y="47751"/>
                </a:lnTo>
                <a:lnTo>
                  <a:pt x="658367" y="238759"/>
                </a:lnTo>
                <a:lnTo>
                  <a:pt x="654621" y="257365"/>
                </a:lnTo>
                <a:lnTo>
                  <a:pt x="644397" y="272541"/>
                </a:lnTo>
                <a:lnTo>
                  <a:pt x="629221" y="282765"/>
                </a:lnTo>
                <a:lnTo>
                  <a:pt x="610615" y="286512"/>
                </a:lnTo>
                <a:lnTo>
                  <a:pt x="47751" y="286512"/>
                </a:lnTo>
                <a:lnTo>
                  <a:pt x="29146" y="282765"/>
                </a:lnTo>
                <a:lnTo>
                  <a:pt x="13969" y="272541"/>
                </a:lnTo>
                <a:lnTo>
                  <a:pt x="3746" y="257365"/>
                </a:lnTo>
                <a:lnTo>
                  <a:pt x="0" y="238759"/>
                </a:lnTo>
                <a:lnTo>
                  <a:pt x="0" y="47751"/>
                </a:lnTo>
                <a:close/>
              </a:path>
            </a:pathLst>
          </a:custGeom>
          <a:ln w="9144">
            <a:solidFill>
              <a:srgbClr val="000000"/>
            </a:solidFill>
          </a:ln>
        </p:spPr>
        <p:txBody>
          <a:bodyPr wrap="square" lIns="0" tIns="0" rIns="0" bIns="0" rtlCol="0"/>
          <a:lstStyle/>
          <a:p>
            <a:endParaRPr/>
          </a:p>
        </p:txBody>
      </p:sp>
      <p:sp>
        <p:nvSpPr>
          <p:cNvPr id="72" name="object 72"/>
          <p:cNvSpPr txBox="1"/>
          <p:nvPr/>
        </p:nvSpPr>
        <p:spPr>
          <a:xfrm>
            <a:off x="2443098" y="1535379"/>
            <a:ext cx="367030" cy="208915"/>
          </a:xfrm>
          <a:prstGeom prst="rect">
            <a:avLst/>
          </a:prstGeom>
        </p:spPr>
        <p:txBody>
          <a:bodyPr vert="horz" wrap="square" lIns="0" tIns="12700" rIns="0" bIns="0" rtlCol="0">
            <a:spAutoFit/>
          </a:bodyPr>
          <a:lstStyle/>
          <a:p>
            <a:pPr marL="12700">
              <a:lnSpc>
                <a:spcPct val="100000"/>
              </a:lnSpc>
              <a:spcBef>
                <a:spcPts val="100"/>
              </a:spcBef>
            </a:pPr>
            <a:r>
              <a:rPr sz="1200" spc="65" dirty="0">
                <a:latin typeface="Gill Sans MT"/>
                <a:cs typeface="Gill Sans MT"/>
              </a:rPr>
              <a:t>8008</a:t>
            </a:r>
            <a:endParaRPr sz="1200">
              <a:latin typeface="Gill Sans MT"/>
              <a:cs typeface="Gill Sans MT"/>
            </a:endParaRPr>
          </a:p>
        </p:txBody>
      </p:sp>
      <p:sp>
        <p:nvSpPr>
          <p:cNvPr id="73" name="object 73"/>
          <p:cNvSpPr/>
          <p:nvPr/>
        </p:nvSpPr>
        <p:spPr>
          <a:xfrm>
            <a:off x="5984747" y="1488947"/>
            <a:ext cx="838200" cy="289560"/>
          </a:xfrm>
          <a:custGeom>
            <a:avLst/>
            <a:gdLst/>
            <a:ahLst/>
            <a:cxnLst/>
            <a:rect l="l" t="t" r="r" b="b"/>
            <a:pathLst>
              <a:path w="838200" h="289560">
                <a:moveTo>
                  <a:pt x="789940" y="0"/>
                </a:moveTo>
                <a:lnTo>
                  <a:pt x="48260" y="0"/>
                </a:lnTo>
                <a:lnTo>
                  <a:pt x="29467" y="3790"/>
                </a:lnTo>
                <a:lnTo>
                  <a:pt x="14128" y="14128"/>
                </a:lnTo>
                <a:lnTo>
                  <a:pt x="3790" y="29467"/>
                </a:lnTo>
                <a:lnTo>
                  <a:pt x="0" y="48260"/>
                </a:lnTo>
                <a:lnTo>
                  <a:pt x="0" y="241300"/>
                </a:lnTo>
                <a:lnTo>
                  <a:pt x="3790" y="260092"/>
                </a:lnTo>
                <a:lnTo>
                  <a:pt x="14128" y="275431"/>
                </a:lnTo>
                <a:lnTo>
                  <a:pt x="29467" y="285769"/>
                </a:lnTo>
                <a:lnTo>
                  <a:pt x="48260" y="289560"/>
                </a:lnTo>
                <a:lnTo>
                  <a:pt x="789940" y="289560"/>
                </a:lnTo>
                <a:lnTo>
                  <a:pt x="808732" y="285769"/>
                </a:lnTo>
                <a:lnTo>
                  <a:pt x="824071" y="275431"/>
                </a:lnTo>
                <a:lnTo>
                  <a:pt x="834409" y="260092"/>
                </a:lnTo>
                <a:lnTo>
                  <a:pt x="838200" y="241300"/>
                </a:lnTo>
                <a:lnTo>
                  <a:pt x="838200" y="48260"/>
                </a:lnTo>
                <a:lnTo>
                  <a:pt x="834409" y="29467"/>
                </a:lnTo>
                <a:lnTo>
                  <a:pt x="824071" y="14128"/>
                </a:lnTo>
                <a:lnTo>
                  <a:pt x="808732" y="3790"/>
                </a:lnTo>
                <a:lnTo>
                  <a:pt x="789940" y="0"/>
                </a:lnTo>
                <a:close/>
              </a:path>
            </a:pathLst>
          </a:custGeom>
          <a:solidFill>
            <a:srgbClr val="FFC1C1"/>
          </a:solidFill>
        </p:spPr>
        <p:txBody>
          <a:bodyPr wrap="square" lIns="0" tIns="0" rIns="0" bIns="0" rtlCol="0"/>
          <a:lstStyle/>
          <a:p>
            <a:endParaRPr/>
          </a:p>
        </p:txBody>
      </p:sp>
      <p:sp>
        <p:nvSpPr>
          <p:cNvPr id="74" name="object 74"/>
          <p:cNvSpPr/>
          <p:nvPr/>
        </p:nvSpPr>
        <p:spPr>
          <a:xfrm>
            <a:off x="5984747" y="1488947"/>
            <a:ext cx="838200" cy="289560"/>
          </a:xfrm>
          <a:custGeom>
            <a:avLst/>
            <a:gdLst/>
            <a:ahLst/>
            <a:cxnLst/>
            <a:rect l="l" t="t" r="r" b="b"/>
            <a:pathLst>
              <a:path w="838200" h="289560">
                <a:moveTo>
                  <a:pt x="0" y="48260"/>
                </a:moveTo>
                <a:lnTo>
                  <a:pt x="3790" y="29467"/>
                </a:lnTo>
                <a:lnTo>
                  <a:pt x="14128" y="14128"/>
                </a:lnTo>
                <a:lnTo>
                  <a:pt x="29467" y="3790"/>
                </a:lnTo>
                <a:lnTo>
                  <a:pt x="48260" y="0"/>
                </a:lnTo>
                <a:lnTo>
                  <a:pt x="789940" y="0"/>
                </a:lnTo>
                <a:lnTo>
                  <a:pt x="808732" y="3790"/>
                </a:lnTo>
                <a:lnTo>
                  <a:pt x="824071" y="14128"/>
                </a:lnTo>
                <a:lnTo>
                  <a:pt x="834409" y="29467"/>
                </a:lnTo>
                <a:lnTo>
                  <a:pt x="838200" y="48260"/>
                </a:lnTo>
                <a:lnTo>
                  <a:pt x="838200" y="241300"/>
                </a:lnTo>
                <a:lnTo>
                  <a:pt x="834409" y="260092"/>
                </a:lnTo>
                <a:lnTo>
                  <a:pt x="824071" y="275431"/>
                </a:lnTo>
                <a:lnTo>
                  <a:pt x="808732" y="285769"/>
                </a:lnTo>
                <a:lnTo>
                  <a:pt x="789940" y="289560"/>
                </a:lnTo>
                <a:lnTo>
                  <a:pt x="48260" y="289560"/>
                </a:lnTo>
                <a:lnTo>
                  <a:pt x="29467" y="285769"/>
                </a:lnTo>
                <a:lnTo>
                  <a:pt x="14128" y="275431"/>
                </a:lnTo>
                <a:lnTo>
                  <a:pt x="3790" y="260092"/>
                </a:lnTo>
                <a:lnTo>
                  <a:pt x="0" y="241300"/>
                </a:lnTo>
                <a:lnTo>
                  <a:pt x="0" y="48260"/>
                </a:lnTo>
                <a:close/>
              </a:path>
            </a:pathLst>
          </a:custGeom>
          <a:ln w="9144">
            <a:solidFill>
              <a:srgbClr val="000000"/>
            </a:solidFill>
          </a:ln>
        </p:spPr>
        <p:txBody>
          <a:bodyPr wrap="square" lIns="0" tIns="0" rIns="0" bIns="0" rtlCol="0"/>
          <a:lstStyle/>
          <a:p>
            <a:endParaRPr/>
          </a:p>
        </p:txBody>
      </p:sp>
      <p:sp>
        <p:nvSpPr>
          <p:cNvPr id="75" name="object 75"/>
          <p:cNvSpPr txBox="1"/>
          <p:nvPr/>
        </p:nvSpPr>
        <p:spPr>
          <a:xfrm>
            <a:off x="6104001" y="1534490"/>
            <a:ext cx="599440" cy="208915"/>
          </a:xfrm>
          <a:prstGeom prst="rect">
            <a:avLst/>
          </a:prstGeom>
        </p:spPr>
        <p:txBody>
          <a:bodyPr vert="horz" wrap="square" lIns="0" tIns="12700" rIns="0" bIns="0" rtlCol="0">
            <a:spAutoFit/>
          </a:bodyPr>
          <a:lstStyle/>
          <a:p>
            <a:pPr marL="12700">
              <a:lnSpc>
                <a:spcPct val="100000"/>
              </a:lnSpc>
              <a:spcBef>
                <a:spcPts val="100"/>
              </a:spcBef>
            </a:pPr>
            <a:r>
              <a:rPr sz="1200" spc="55" dirty="0">
                <a:latin typeface="Gill Sans MT"/>
                <a:cs typeface="Gill Sans MT"/>
              </a:rPr>
              <a:t>P</a:t>
            </a:r>
            <a:r>
              <a:rPr sz="1200" spc="45" dirty="0">
                <a:latin typeface="Gill Sans MT"/>
                <a:cs typeface="Gill Sans MT"/>
              </a:rPr>
              <a:t>e</a:t>
            </a:r>
            <a:r>
              <a:rPr sz="1200" spc="90" dirty="0">
                <a:latin typeface="Gill Sans MT"/>
                <a:cs typeface="Gill Sans MT"/>
              </a:rPr>
              <a:t>n</a:t>
            </a:r>
            <a:r>
              <a:rPr sz="1200" spc="25" dirty="0">
                <a:latin typeface="Gill Sans MT"/>
                <a:cs typeface="Gill Sans MT"/>
              </a:rPr>
              <a:t>t</a:t>
            </a:r>
            <a:r>
              <a:rPr sz="1200" spc="40" dirty="0">
                <a:latin typeface="Gill Sans MT"/>
                <a:cs typeface="Gill Sans MT"/>
              </a:rPr>
              <a:t>i</a:t>
            </a:r>
            <a:r>
              <a:rPr sz="1200" spc="90" dirty="0">
                <a:latin typeface="Gill Sans MT"/>
                <a:cs typeface="Gill Sans MT"/>
              </a:rPr>
              <a:t>u</a:t>
            </a:r>
            <a:r>
              <a:rPr sz="1200" spc="160" dirty="0">
                <a:latin typeface="Gill Sans MT"/>
                <a:cs typeface="Gill Sans MT"/>
              </a:rPr>
              <a:t>m</a:t>
            </a:r>
            <a:endParaRPr sz="1200">
              <a:latin typeface="Gill Sans MT"/>
              <a:cs typeface="Gill Sans MT"/>
            </a:endParaRPr>
          </a:p>
        </p:txBody>
      </p:sp>
      <p:sp>
        <p:nvSpPr>
          <p:cNvPr id="76" name="object 76"/>
          <p:cNvSpPr/>
          <p:nvPr/>
        </p:nvSpPr>
        <p:spPr>
          <a:xfrm>
            <a:off x="6865619" y="1495044"/>
            <a:ext cx="923925" cy="289560"/>
          </a:xfrm>
          <a:custGeom>
            <a:avLst/>
            <a:gdLst/>
            <a:ahLst/>
            <a:cxnLst/>
            <a:rect l="l" t="t" r="r" b="b"/>
            <a:pathLst>
              <a:path w="923925" h="289560">
                <a:moveTo>
                  <a:pt x="875283" y="0"/>
                </a:moveTo>
                <a:lnTo>
                  <a:pt x="48259" y="0"/>
                </a:lnTo>
                <a:lnTo>
                  <a:pt x="29467" y="3790"/>
                </a:lnTo>
                <a:lnTo>
                  <a:pt x="14128" y="14128"/>
                </a:lnTo>
                <a:lnTo>
                  <a:pt x="3790" y="29467"/>
                </a:lnTo>
                <a:lnTo>
                  <a:pt x="0" y="48259"/>
                </a:lnTo>
                <a:lnTo>
                  <a:pt x="0" y="241300"/>
                </a:lnTo>
                <a:lnTo>
                  <a:pt x="3790" y="260092"/>
                </a:lnTo>
                <a:lnTo>
                  <a:pt x="14128" y="275431"/>
                </a:lnTo>
                <a:lnTo>
                  <a:pt x="29467" y="285769"/>
                </a:lnTo>
                <a:lnTo>
                  <a:pt x="48259" y="289559"/>
                </a:lnTo>
                <a:lnTo>
                  <a:pt x="875283" y="289559"/>
                </a:lnTo>
                <a:lnTo>
                  <a:pt x="894076" y="285769"/>
                </a:lnTo>
                <a:lnTo>
                  <a:pt x="909415" y="275431"/>
                </a:lnTo>
                <a:lnTo>
                  <a:pt x="919753" y="260092"/>
                </a:lnTo>
                <a:lnTo>
                  <a:pt x="923544" y="241300"/>
                </a:lnTo>
                <a:lnTo>
                  <a:pt x="923544" y="48259"/>
                </a:lnTo>
                <a:lnTo>
                  <a:pt x="919753" y="29467"/>
                </a:lnTo>
                <a:lnTo>
                  <a:pt x="909415" y="14128"/>
                </a:lnTo>
                <a:lnTo>
                  <a:pt x="894076" y="3790"/>
                </a:lnTo>
                <a:lnTo>
                  <a:pt x="875283" y="0"/>
                </a:lnTo>
                <a:close/>
              </a:path>
            </a:pathLst>
          </a:custGeom>
          <a:solidFill>
            <a:srgbClr val="FFC1C1"/>
          </a:solidFill>
        </p:spPr>
        <p:txBody>
          <a:bodyPr wrap="square" lIns="0" tIns="0" rIns="0" bIns="0" rtlCol="0"/>
          <a:lstStyle/>
          <a:p>
            <a:endParaRPr/>
          </a:p>
        </p:txBody>
      </p:sp>
      <p:sp>
        <p:nvSpPr>
          <p:cNvPr id="77" name="object 77"/>
          <p:cNvSpPr/>
          <p:nvPr/>
        </p:nvSpPr>
        <p:spPr>
          <a:xfrm>
            <a:off x="6865619" y="1495044"/>
            <a:ext cx="923925" cy="289560"/>
          </a:xfrm>
          <a:custGeom>
            <a:avLst/>
            <a:gdLst/>
            <a:ahLst/>
            <a:cxnLst/>
            <a:rect l="l" t="t" r="r" b="b"/>
            <a:pathLst>
              <a:path w="923925" h="289560">
                <a:moveTo>
                  <a:pt x="0" y="48259"/>
                </a:moveTo>
                <a:lnTo>
                  <a:pt x="3790" y="29467"/>
                </a:lnTo>
                <a:lnTo>
                  <a:pt x="14128" y="14128"/>
                </a:lnTo>
                <a:lnTo>
                  <a:pt x="29467" y="3790"/>
                </a:lnTo>
                <a:lnTo>
                  <a:pt x="48259" y="0"/>
                </a:lnTo>
                <a:lnTo>
                  <a:pt x="875283" y="0"/>
                </a:lnTo>
                <a:lnTo>
                  <a:pt x="894076" y="3790"/>
                </a:lnTo>
                <a:lnTo>
                  <a:pt x="909415" y="14128"/>
                </a:lnTo>
                <a:lnTo>
                  <a:pt x="919753" y="29467"/>
                </a:lnTo>
                <a:lnTo>
                  <a:pt x="923544" y="48259"/>
                </a:lnTo>
                <a:lnTo>
                  <a:pt x="923544" y="241300"/>
                </a:lnTo>
                <a:lnTo>
                  <a:pt x="919753" y="260092"/>
                </a:lnTo>
                <a:lnTo>
                  <a:pt x="909415" y="275431"/>
                </a:lnTo>
                <a:lnTo>
                  <a:pt x="894076" y="285769"/>
                </a:lnTo>
                <a:lnTo>
                  <a:pt x="875283" y="289559"/>
                </a:lnTo>
                <a:lnTo>
                  <a:pt x="48259" y="289559"/>
                </a:lnTo>
                <a:lnTo>
                  <a:pt x="29467" y="285769"/>
                </a:lnTo>
                <a:lnTo>
                  <a:pt x="14128" y="275431"/>
                </a:lnTo>
                <a:lnTo>
                  <a:pt x="3790" y="260092"/>
                </a:lnTo>
                <a:lnTo>
                  <a:pt x="0" y="241300"/>
                </a:lnTo>
                <a:lnTo>
                  <a:pt x="0" y="48259"/>
                </a:lnTo>
                <a:close/>
              </a:path>
            </a:pathLst>
          </a:custGeom>
          <a:ln w="9144">
            <a:solidFill>
              <a:srgbClr val="000000"/>
            </a:solidFill>
          </a:ln>
        </p:spPr>
        <p:txBody>
          <a:bodyPr wrap="square" lIns="0" tIns="0" rIns="0" bIns="0" rtlCol="0"/>
          <a:lstStyle/>
          <a:p>
            <a:endParaRPr/>
          </a:p>
        </p:txBody>
      </p:sp>
      <p:sp>
        <p:nvSpPr>
          <p:cNvPr id="78" name="object 78"/>
          <p:cNvSpPr txBox="1"/>
          <p:nvPr/>
        </p:nvSpPr>
        <p:spPr>
          <a:xfrm>
            <a:off x="6959600" y="1529334"/>
            <a:ext cx="736600" cy="208279"/>
          </a:xfrm>
          <a:prstGeom prst="rect">
            <a:avLst/>
          </a:prstGeom>
        </p:spPr>
        <p:txBody>
          <a:bodyPr vert="horz" wrap="square" lIns="0" tIns="12700" rIns="0" bIns="0" rtlCol="0">
            <a:spAutoFit/>
          </a:bodyPr>
          <a:lstStyle/>
          <a:p>
            <a:pPr marL="12700">
              <a:lnSpc>
                <a:spcPct val="100000"/>
              </a:lnSpc>
              <a:spcBef>
                <a:spcPts val="100"/>
              </a:spcBef>
            </a:pPr>
            <a:r>
              <a:rPr sz="1200" spc="75" dirty="0">
                <a:latin typeface="Gill Sans MT"/>
                <a:cs typeface="Gill Sans MT"/>
              </a:rPr>
              <a:t>Pentium</a:t>
            </a:r>
            <a:r>
              <a:rPr sz="1200" spc="-5" dirty="0">
                <a:latin typeface="Gill Sans MT"/>
                <a:cs typeface="Gill Sans MT"/>
              </a:rPr>
              <a:t> </a:t>
            </a:r>
            <a:r>
              <a:rPr sz="1200" spc="35" dirty="0">
                <a:latin typeface="Gill Sans MT"/>
                <a:cs typeface="Gill Sans MT"/>
              </a:rPr>
              <a:t>II</a:t>
            </a:r>
            <a:endParaRPr sz="1200">
              <a:latin typeface="Gill Sans MT"/>
              <a:cs typeface="Gill Sans MT"/>
            </a:endParaRPr>
          </a:p>
        </p:txBody>
      </p:sp>
      <p:sp>
        <p:nvSpPr>
          <p:cNvPr id="79" name="object 79"/>
          <p:cNvSpPr/>
          <p:nvPr/>
        </p:nvSpPr>
        <p:spPr>
          <a:xfrm>
            <a:off x="8990076" y="1495044"/>
            <a:ext cx="1112520" cy="289560"/>
          </a:xfrm>
          <a:custGeom>
            <a:avLst/>
            <a:gdLst/>
            <a:ahLst/>
            <a:cxnLst/>
            <a:rect l="l" t="t" r="r" b="b"/>
            <a:pathLst>
              <a:path w="1112520" h="289560">
                <a:moveTo>
                  <a:pt x="1064259" y="0"/>
                </a:moveTo>
                <a:lnTo>
                  <a:pt x="48259" y="0"/>
                </a:lnTo>
                <a:lnTo>
                  <a:pt x="29467" y="3790"/>
                </a:lnTo>
                <a:lnTo>
                  <a:pt x="14128" y="14128"/>
                </a:lnTo>
                <a:lnTo>
                  <a:pt x="3790" y="29467"/>
                </a:lnTo>
                <a:lnTo>
                  <a:pt x="0" y="48259"/>
                </a:lnTo>
                <a:lnTo>
                  <a:pt x="0" y="241300"/>
                </a:lnTo>
                <a:lnTo>
                  <a:pt x="3790" y="260092"/>
                </a:lnTo>
                <a:lnTo>
                  <a:pt x="14128" y="275431"/>
                </a:lnTo>
                <a:lnTo>
                  <a:pt x="29467" y="285769"/>
                </a:lnTo>
                <a:lnTo>
                  <a:pt x="48259" y="289559"/>
                </a:lnTo>
                <a:lnTo>
                  <a:pt x="1064259" y="289559"/>
                </a:lnTo>
                <a:lnTo>
                  <a:pt x="1083052" y="285769"/>
                </a:lnTo>
                <a:lnTo>
                  <a:pt x="1098391" y="275431"/>
                </a:lnTo>
                <a:lnTo>
                  <a:pt x="1108729" y="260092"/>
                </a:lnTo>
                <a:lnTo>
                  <a:pt x="1112520" y="241300"/>
                </a:lnTo>
                <a:lnTo>
                  <a:pt x="1112520" y="48259"/>
                </a:lnTo>
                <a:lnTo>
                  <a:pt x="1108729" y="29467"/>
                </a:lnTo>
                <a:lnTo>
                  <a:pt x="1098391" y="14128"/>
                </a:lnTo>
                <a:lnTo>
                  <a:pt x="1083052" y="3790"/>
                </a:lnTo>
                <a:lnTo>
                  <a:pt x="1064259" y="0"/>
                </a:lnTo>
                <a:close/>
              </a:path>
            </a:pathLst>
          </a:custGeom>
          <a:solidFill>
            <a:srgbClr val="FFC1C1"/>
          </a:solidFill>
        </p:spPr>
        <p:txBody>
          <a:bodyPr wrap="square" lIns="0" tIns="0" rIns="0" bIns="0" rtlCol="0"/>
          <a:lstStyle/>
          <a:p>
            <a:endParaRPr/>
          </a:p>
        </p:txBody>
      </p:sp>
      <p:sp>
        <p:nvSpPr>
          <p:cNvPr id="80" name="object 80"/>
          <p:cNvSpPr/>
          <p:nvPr/>
        </p:nvSpPr>
        <p:spPr>
          <a:xfrm>
            <a:off x="8990076" y="1495044"/>
            <a:ext cx="1112520" cy="289560"/>
          </a:xfrm>
          <a:custGeom>
            <a:avLst/>
            <a:gdLst/>
            <a:ahLst/>
            <a:cxnLst/>
            <a:rect l="l" t="t" r="r" b="b"/>
            <a:pathLst>
              <a:path w="1112520" h="289560">
                <a:moveTo>
                  <a:pt x="0" y="48259"/>
                </a:moveTo>
                <a:lnTo>
                  <a:pt x="3790" y="29467"/>
                </a:lnTo>
                <a:lnTo>
                  <a:pt x="14128" y="14128"/>
                </a:lnTo>
                <a:lnTo>
                  <a:pt x="29467" y="3790"/>
                </a:lnTo>
                <a:lnTo>
                  <a:pt x="48259" y="0"/>
                </a:lnTo>
                <a:lnTo>
                  <a:pt x="1064259" y="0"/>
                </a:lnTo>
                <a:lnTo>
                  <a:pt x="1083052" y="3790"/>
                </a:lnTo>
                <a:lnTo>
                  <a:pt x="1098391" y="14128"/>
                </a:lnTo>
                <a:lnTo>
                  <a:pt x="1108729" y="29467"/>
                </a:lnTo>
                <a:lnTo>
                  <a:pt x="1112520" y="48259"/>
                </a:lnTo>
                <a:lnTo>
                  <a:pt x="1112520" y="241300"/>
                </a:lnTo>
                <a:lnTo>
                  <a:pt x="1108729" y="260092"/>
                </a:lnTo>
                <a:lnTo>
                  <a:pt x="1098391" y="275431"/>
                </a:lnTo>
                <a:lnTo>
                  <a:pt x="1083052" y="285769"/>
                </a:lnTo>
                <a:lnTo>
                  <a:pt x="1064259" y="289559"/>
                </a:lnTo>
                <a:lnTo>
                  <a:pt x="48259" y="289559"/>
                </a:lnTo>
                <a:lnTo>
                  <a:pt x="29467" y="285769"/>
                </a:lnTo>
                <a:lnTo>
                  <a:pt x="14128" y="275431"/>
                </a:lnTo>
                <a:lnTo>
                  <a:pt x="3790" y="260092"/>
                </a:lnTo>
                <a:lnTo>
                  <a:pt x="0" y="241300"/>
                </a:lnTo>
                <a:lnTo>
                  <a:pt x="0" y="48259"/>
                </a:lnTo>
                <a:close/>
              </a:path>
            </a:pathLst>
          </a:custGeom>
          <a:ln w="9144">
            <a:solidFill>
              <a:srgbClr val="000000"/>
            </a:solidFill>
          </a:ln>
        </p:spPr>
        <p:txBody>
          <a:bodyPr wrap="square" lIns="0" tIns="0" rIns="0" bIns="0" rtlCol="0"/>
          <a:lstStyle/>
          <a:p>
            <a:endParaRPr/>
          </a:p>
        </p:txBody>
      </p:sp>
      <p:sp>
        <p:nvSpPr>
          <p:cNvPr id="81" name="object 81"/>
          <p:cNvSpPr txBox="1"/>
          <p:nvPr/>
        </p:nvSpPr>
        <p:spPr>
          <a:xfrm>
            <a:off x="9001712" y="1529334"/>
            <a:ext cx="1089660" cy="208279"/>
          </a:xfrm>
          <a:prstGeom prst="rect">
            <a:avLst/>
          </a:prstGeom>
        </p:spPr>
        <p:txBody>
          <a:bodyPr vert="horz" wrap="square" lIns="0" tIns="12700" rIns="0" bIns="0" rtlCol="0">
            <a:spAutoFit/>
          </a:bodyPr>
          <a:lstStyle/>
          <a:p>
            <a:pPr marL="161925">
              <a:lnSpc>
                <a:spcPct val="100000"/>
              </a:lnSpc>
              <a:spcBef>
                <a:spcPts val="100"/>
              </a:spcBef>
            </a:pPr>
            <a:r>
              <a:rPr sz="1200" spc="75" dirty="0">
                <a:latin typeface="Gill Sans MT"/>
                <a:cs typeface="Gill Sans MT"/>
              </a:rPr>
              <a:t>Pentium</a:t>
            </a:r>
            <a:r>
              <a:rPr sz="1200" spc="40" dirty="0">
                <a:latin typeface="Gill Sans MT"/>
                <a:cs typeface="Gill Sans MT"/>
              </a:rPr>
              <a:t> </a:t>
            </a:r>
            <a:r>
              <a:rPr sz="1200" spc="30" dirty="0">
                <a:latin typeface="Gill Sans MT"/>
                <a:cs typeface="Gill Sans MT"/>
              </a:rPr>
              <a:t>IV</a:t>
            </a:r>
            <a:endParaRPr sz="1200">
              <a:latin typeface="Gill Sans MT"/>
              <a:cs typeface="Gill Sans MT"/>
            </a:endParaRPr>
          </a:p>
        </p:txBody>
      </p:sp>
      <p:sp>
        <p:nvSpPr>
          <p:cNvPr id="82" name="object 82"/>
          <p:cNvSpPr/>
          <p:nvPr/>
        </p:nvSpPr>
        <p:spPr>
          <a:xfrm>
            <a:off x="7898892" y="1504188"/>
            <a:ext cx="1049020" cy="287020"/>
          </a:xfrm>
          <a:custGeom>
            <a:avLst/>
            <a:gdLst/>
            <a:ahLst/>
            <a:cxnLst/>
            <a:rect l="l" t="t" r="r" b="b"/>
            <a:pathLst>
              <a:path w="1049020" h="287019">
                <a:moveTo>
                  <a:pt x="1000759" y="0"/>
                </a:moveTo>
                <a:lnTo>
                  <a:pt x="47751" y="0"/>
                </a:lnTo>
                <a:lnTo>
                  <a:pt x="29146" y="3746"/>
                </a:lnTo>
                <a:lnTo>
                  <a:pt x="13969" y="13970"/>
                </a:lnTo>
                <a:lnTo>
                  <a:pt x="3746" y="29146"/>
                </a:lnTo>
                <a:lnTo>
                  <a:pt x="0" y="47751"/>
                </a:lnTo>
                <a:lnTo>
                  <a:pt x="0" y="238760"/>
                </a:lnTo>
                <a:lnTo>
                  <a:pt x="3746" y="257365"/>
                </a:lnTo>
                <a:lnTo>
                  <a:pt x="13969" y="272541"/>
                </a:lnTo>
                <a:lnTo>
                  <a:pt x="29146" y="282765"/>
                </a:lnTo>
                <a:lnTo>
                  <a:pt x="47751" y="286512"/>
                </a:lnTo>
                <a:lnTo>
                  <a:pt x="1000759" y="286512"/>
                </a:lnTo>
                <a:lnTo>
                  <a:pt x="1019365" y="282765"/>
                </a:lnTo>
                <a:lnTo>
                  <a:pt x="1034542" y="272541"/>
                </a:lnTo>
                <a:lnTo>
                  <a:pt x="1044765" y="257365"/>
                </a:lnTo>
                <a:lnTo>
                  <a:pt x="1048511" y="238760"/>
                </a:lnTo>
                <a:lnTo>
                  <a:pt x="1048511" y="47751"/>
                </a:lnTo>
                <a:lnTo>
                  <a:pt x="1044765" y="29146"/>
                </a:lnTo>
                <a:lnTo>
                  <a:pt x="1034542" y="13970"/>
                </a:lnTo>
                <a:lnTo>
                  <a:pt x="1019365" y="3746"/>
                </a:lnTo>
                <a:lnTo>
                  <a:pt x="1000759" y="0"/>
                </a:lnTo>
                <a:close/>
              </a:path>
            </a:pathLst>
          </a:custGeom>
          <a:solidFill>
            <a:srgbClr val="FFC1C1"/>
          </a:solidFill>
        </p:spPr>
        <p:txBody>
          <a:bodyPr wrap="square" lIns="0" tIns="0" rIns="0" bIns="0" rtlCol="0"/>
          <a:lstStyle/>
          <a:p>
            <a:endParaRPr/>
          </a:p>
        </p:txBody>
      </p:sp>
      <p:sp>
        <p:nvSpPr>
          <p:cNvPr id="83" name="object 83"/>
          <p:cNvSpPr/>
          <p:nvPr/>
        </p:nvSpPr>
        <p:spPr>
          <a:xfrm>
            <a:off x="7898892" y="1504188"/>
            <a:ext cx="1049020" cy="287020"/>
          </a:xfrm>
          <a:custGeom>
            <a:avLst/>
            <a:gdLst/>
            <a:ahLst/>
            <a:cxnLst/>
            <a:rect l="l" t="t" r="r" b="b"/>
            <a:pathLst>
              <a:path w="1049020" h="287019">
                <a:moveTo>
                  <a:pt x="0" y="47751"/>
                </a:moveTo>
                <a:lnTo>
                  <a:pt x="3746" y="29146"/>
                </a:lnTo>
                <a:lnTo>
                  <a:pt x="13969" y="13970"/>
                </a:lnTo>
                <a:lnTo>
                  <a:pt x="29146" y="3746"/>
                </a:lnTo>
                <a:lnTo>
                  <a:pt x="47751" y="0"/>
                </a:lnTo>
                <a:lnTo>
                  <a:pt x="1000759" y="0"/>
                </a:lnTo>
                <a:lnTo>
                  <a:pt x="1019365" y="3746"/>
                </a:lnTo>
                <a:lnTo>
                  <a:pt x="1034542" y="13970"/>
                </a:lnTo>
                <a:lnTo>
                  <a:pt x="1044765" y="29146"/>
                </a:lnTo>
                <a:lnTo>
                  <a:pt x="1048511" y="47751"/>
                </a:lnTo>
                <a:lnTo>
                  <a:pt x="1048511" y="238760"/>
                </a:lnTo>
                <a:lnTo>
                  <a:pt x="1044765" y="257365"/>
                </a:lnTo>
                <a:lnTo>
                  <a:pt x="1034542" y="272541"/>
                </a:lnTo>
                <a:lnTo>
                  <a:pt x="1019365" y="282765"/>
                </a:lnTo>
                <a:lnTo>
                  <a:pt x="1000759" y="286512"/>
                </a:lnTo>
                <a:lnTo>
                  <a:pt x="47751" y="286512"/>
                </a:lnTo>
                <a:lnTo>
                  <a:pt x="29146" y="282765"/>
                </a:lnTo>
                <a:lnTo>
                  <a:pt x="13969" y="272541"/>
                </a:lnTo>
                <a:lnTo>
                  <a:pt x="3746" y="257365"/>
                </a:lnTo>
                <a:lnTo>
                  <a:pt x="0" y="238760"/>
                </a:lnTo>
                <a:lnTo>
                  <a:pt x="0" y="47751"/>
                </a:lnTo>
                <a:close/>
              </a:path>
            </a:pathLst>
          </a:custGeom>
          <a:ln w="9144">
            <a:solidFill>
              <a:srgbClr val="000000"/>
            </a:solidFill>
          </a:ln>
        </p:spPr>
        <p:txBody>
          <a:bodyPr wrap="square" lIns="0" tIns="0" rIns="0" bIns="0" rtlCol="0"/>
          <a:lstStyle/>
          <a:p>
            <a:endParaRPr/>
          </a:p>
        </p:txBody>
      </p:sp>
      <p:sp>
        <p:nvSpPr>
          <p:cNvPr id="84" name="object 84"/>
          <p:cNvSpPr txBox="1"/>
          <p:nvPr/>
        </p:nvSpPr>
        <p:spPr>
          <a:xfrm>
            <a:off x="7910448" y="1537208"/>
            <a:ext cx="1025525" cy="208279"/>
          </a:xfrm>
          <a:prstGeom prst="rect">
            <a:avLst/>
          </a:prstGeom>
        </p:spPr>
        <p:txBody>
          <a:bodyPr vert="horz" wrap="square" lIns="0" tIns="12700" rIns="0" bIns="0" rtlCol="0">
            <a:spAutoFit/>
          </a:bodyPr>
          <a:lstStyle/>
          <a:p>
            <a:pPr marL="135255">
              <a:lnSpc>
                <a:spcPct val="100000"/>
              </a:lnSpc>
              <a:spcBef>
                <a:spcPts val="100"/>
              </a:spcBef>
            </a:pPr>
            <a:r>
              <a:rPr sz="1200" spc="75" dirty="0">
                <a:latin typeface="Gill Sans MT"/>
                <a:cs typeface="Gill Sans MT"/>
              </a:rPr>
              <a:t>Pentium</a:t>
            </a:r>
            <a:r>
              <a:rPr sz="1200" spc="40" dirty="0">
                <a:latin typeface="Gill Sans MT"/>
                <a:cs typeface="Gill Sans MT"/>
              </a:rPr>
              <a:t> </a:t>
            </a:r>
            <a:r>
              <a:rPr sz="1200" spc="30" dirty="0">
                <a:latin typeface="Gill Sans MT"/>
                <a:cs typeface="Gill Sans MT"/>
              </a:rPr>
              <a:t>III</a:t>
            </a:r>
            <a:endParaRPr sz="1200">
              <a:latin typeface="Gill Sans MT"/>
              <a:cs typeface="Gill Sans MT"/>
            </a:endParaRPr>
          </a:p>
        </p:txBody>
      </p:sp>
      <p:sp>
        <p:nvSpPr>
          <p:cNvPr id="85" name="object 85"/>
          <p:cNvSpPr/>
          <p:nvPr/>
        </p:nvSpPr>
        <p:spPr>
          <a:xfrm>
            <a:off x="10145268" y="1495044"/>
            <a:ext cx="789940" cy="289560"/>
          </a:xfrm>
          <a:custGeom>
            <a:avLst/>
            <a:gdLst/>
            <a:ahLst/>
            <a:cxnLst/>
            <a:rect l="l" t="t" r="r" b="b"/>
            <a:pathLst>
              <a:path w="789940" h="289560">
                <a:moveTo>
                  <a:pt x="741172" y="0"/>
                </a:moveTo>
                <a:lnTo>
                  <a:pt x="48259" y="0"/>
                </a:lnTo>
                <a:lnTo>
                  <a:pt x="29467" y="3790"/>
                </a:lnTo>
                <a:lnTo>
                  <a:pt x="14128" y="14128"/>
                </a:lnTo>
                <a:lnTo>
                  <a:pt x="3790" y="29467"/>
                </a:lnTo>
                <a:lnTo>
                  <a:pt x="0" y="48259"/>
                </a:lnTo>
                <a:lnTo>
                  <a:pt x="0" y="241300"/>
                </a:lnTo>
                <a:lnTo>
                  <a:pt x="3790" y="260092"/>
                </a:lnTo>
                <a:lnTo>
                  <a:pt x="14128" y="275431"/>
                </a:lnTo>
                <a:lnTo>
                  <a:pt x="29467" y="285769"/>
                </a:lnTo>
                <a:lnTo>
                  <a:pt x="48259" y="289559"/>
                </a:lnTo>
                <a:lnTo>
                  <a:pt x="741172" y="289559"/>
                </a:lnTo>
                <a:lnTo>
                  <a:pt x="759964" y="285769"/>
                </a:lnTo>
                <a:lnTo>
                  <a:pt x="775303" y="275431"/>
                </a:lnTo>
                <a:lnTo>
                  <a:pt x="785641" y="260092"/>
                </a:lnTo>
                <a:lnTo>
                  <a:pt x="789431" y="241300"/>
                </a:lnTo>
                <a:lnTo>
                  <a:pt x="789431" y="48259"/>
                </a:lnTo>
                <a:lnTo>
                  <a:pt x="785641" y="29467"/>
                </a:lnTo>
                <a:lnTo>
                  <a:pt x="775303" y="14128"/>
                </a:lnTo>
                <a:lnTo>
                  <a:pt x="759964" y="3790"/>
                </a:lnTo>
                <a:lnTo>
                  <a:pt x="741172" y="0"/>
                </a:lnTo>
                <a:close/>
              </a:path>
            </a:pathLst>
          </a:custGeom>
          <a:solidFill>
            <a:srgbClr val="FFC1C1"/>
          </a:solidFill>
        </p:spPr>
        <p:txBody>
          <a:bodyPr wrap="square" lIns="0" tIns="0" rIns="0" bIns="0" rtlCol="0"/>
          <a:lstStyle/>
          <a:p>
            <a:endParaRPr/>
          </a:p>
        </p:txBody>
      </p:sp>
      <p:sp>
        <p:nvSpPr>
          <p:cNvPr id="86" name="object 86"/>
          <p:cNvSpPr/>
          <p:nvPr/>
        </p:nvSpPr>
        <p:spPr>
          <a:xfrm>
            <a:off x="10145268" y="1495044"/>
            <a:ext cx="789940" cy="289560"/>
          </a:xfrm>
          <a:custGeom>
            <a:avLst/>
            <a:gdLst/>
            <a:ahLst/>
            <a:cxnLst/>
            <a:rect l="l" t="t" r="r" b="b"/>
            <a:pathLst>
              <a:path w="789940" h="289560">
                <a:moveTo>
                  <a:pt x="0" y="48259"/>
                </a:moveTo>
                <a:lnTo>
                  <a:pt x="3790" y="29467"/>
                </a:lnTo>
                <a:lnTo>
                  <a:pt x="14128" y="14128"/>
                </a:lnTo>
                <a:lnTo>
                  <a:pt x="29467" y="3790"/>
                </a:lnTo>
                <a:lnTo>
                  <a:pt x="48259" y="0"/>
                </a:lnTo>
                <a:lnTo>
                  <a:pt x="741172" y="0"/>
                </a:lnTo>
                <a:lnTo>
                  <a:pt x="759964" y="3790"/>
                </a:lnTo>
                <a:lnTo>
                  <a:pt x="775303" y="14128"/>
                </a:lnTo>
                <a:lnTo>
                  <a:pt x="785641" y="29467"/>
                </a:lnTo>
                <a:lnTo>
                  <a:pt x="789431" y="48259"/>
                </a:lnTo>
                <a:lnTo>
                  <a:pt x="789431" y="241300"/>
                </a:lnTo>
                <a:lnTo>
                  <a:pt x="785641" y="260092"/>
                </a:lnTo>
                <a:lnTo>
                  <a:pt x="775303" y="275431"/>
                </a:lnTo>
                <a:lnTo>
                  <a:pt x="759964" y="285769"/>
                </a:lnTo>
                <a:lnTo>
                  <a:pt x="741172" y="289559"/>
                </a:lnTo>
                <a:lnTo>
                  <a:pt x="48259" y="289559"/>
                </a:lnTo>
                <a:lnTo>
                  <a:pt x="29467" y="285769"/>
                </a:lnTo>
                <a:lnTo>
                  <a:pt x="14128" y="275431"/>
                </a:lnTo>
                <a:lnTo>
                  <a:pt x="3790" y="260092"/>
                </a:lnTo>
                <a:lnTo>
                  <a:pt x="0" y="241300"/>
                </a:lnTo>
                <a:lnTo>
                  <a:pt x="0" y="48259"/>
                </a:lnTo>
                <a:close/>
              </a:path>
            </a:pathLst>
          </a:custGeom>
          <a:ln w="9144">
            <a:solidFill>
              <a:srgbClr val="000000"/>
            </a:solidFill>
          </a:ln>
        </p:spPr>
        <p:txBody>
          <a:bodyPr wrap="square" lIns="0" tIns="0" rIns="0" bIns="0" rtlCol="0"/>
          <a:lstStyle/>
          <a:p>
            <a:endParaRPr/>
          </a:p>
        </p:txBody>
      </p:sp>
      <p:sp>
        <p:nvSpPr>
          <p:cNvPr id="87" name="object 87"/>
          <p:cNvSpPr txBox="1"/>
          <p:nvPr/>
        </p:nvSpPr>
        <p:spPr>
          <a:xfrm>
            <a:off x="10356850" y="1541526"/>
            <a:ext cx="370840" cy="208279"/>
          </a:xfrm>
          <a:prstGeom prst="rect">
            <a:avLst/>
          </a:prstGeom>
        </p:spPr>
        <p:txBody>
          <a:bodyPr vert="horz" wrap="square" lIns="0" tIns="12700" rIns="0" bIns="0" rtlCol="0">
            <a:spAutoFit/>
          </a:bodyPr>
          <a:lstStyle/>
          <a:p>
            <a:pPr marL="12700">
              <a:lnSpc>
                <a:spcPct val="100000"/>
              </a:lnSpc>
              <a:spcBef>
                <a:spcPts val="100"/>
              </a:spcBef>
            </a:pPr>
            <a:r>
              <a:rPr sz="1200" spc="-155" dirty="0">
                <a:latin typeface="Gill Sans MT"/>
                <a:cs typeface="Gill Sans MT"/>
              </a:rPr>
              <a:t>X</a:t>
            </a:r>
            <a:r>
              <a:rPr sz="1200" spc="45" dirty="0">
                <a:latin typeface="Gill Sans MT"/>
                <a:cs typeface="Gill Sans MT"/>
              </a:rPr>
              <a:t>e</a:t>
            </a:r>
            <a:r>
              <a:rPr sz="1200" spc="25" dirty="0">
                <a:latin typeface="Gill Sans MT"/>
                <a:cs typeface="Gill Sans MT"/>
              </a:rPr>
              <a:t>o</a:t>
            </a:r>
            <a:r>
              <a:rPr sz="1200" spc="100" dirty="0">
                <a:latin typeface="Gill Sans MT"/>
                <a:cs typeface="Gill Sans MT"/>
              </a:rPr>
              <a:t>n</a:t>
            </a:r>
            <a:endParaRPr sz="1200">
              <a:latin typeface="Gill Sans MT"/>
              <a:cs typeface="Gill Sans MT"/>
            </a:endParaRPr>
          </a:p>
        </p:txBody>
      </p:sp>
      <p:sp>
        <p:nvSpPr>
          <p:cNvPr id="88" name="object 88"/>
          <p:cNvSpPr/>
          <p:nvPr/>
        </p:nvSpPr>
        <p:spPr>
          <a:xfrm>
            <a:off x="9535668" y="1979676"/>
            <a:ext cx="786765" cy="287020"/>
          </a:xfrm>
          <a:custGeom>
            <a:avLst/>
            <a:gdLst/>
            <a:ahLst/>
            <a:cxnLst/>
            <a:rect l="l" t="t" r="r" b="b"/>
            <a:pathLst>
              <a:path w="786765" h="287019">
                <a:moveTo>
                  <a:pt x="738631" y="0"/>
                </a:moveTo>
                <a:lnTo>
                  <a:pt x="47751" y="0"/>
                </a:lnTo>
                <a:lnTo>
                  <a:pt x="29146" y="3746"/>
                </a:lnTo>
                <a:lnTo>
                  <a:pt x="13969" y="13970"/>
                </a:lnTo>
                <a:lnTo>
                  <a:pt x="3746" y="29146"/>
                </a:lnTo>
                <a:lnTo>
                  <a:pt x="0" y="47751"/>
                </a:lnTo>
                <a:lnTo>
                  <a:pt x="0" y="238760"/>
                </a:lnTo>
                <a:lnTo>
                  <a:pt x="3746" y="257365"/>
                </a:lnTo>
                <a:lnTo>
                  <a:pt x="13969" y="272541"/>
                </a:lnTo>
                <a:lnTo>
                  <a:pt x="29146" y="282765"/>
                </a:lnTo>
                <a:lnTo>
                  <a:pt x="47751" y="286512"/>
                </a:lnTo>
                <a:lnTo>
                  <a:pt x="738631" y="286512"/>
                </a:lnTo>
                <a:lnTo>
                  <a:pt x="757237" y="282765"/>
                </a:lnTo>
                <a:lnTo>
                  <a:pt x="772414" y="272541"/>
                </a:lnTo>
                <a:lnTo>
                  <a:pt x="782637" y="257365"/>
                </a:lnTo>
                <a:lnTo>
                  <a:pt x="786383" y="238760"/>
                </a:lnTo>
                <a:lnTo>
                  <a:pt x="786383" y="47751"/>
                </a:lnTo>
                <a:lnTo>
                  <a:pt x="782637" y="29146"/>
                </a:lnTo>
                <a:lnTo>
                  <a:pt x="772414" y="13970"/>
                </a:lnTo>
                <a:lnTo>
                  <a:pt x="757237" y="3746"/>
                </a:lnTo>
                <a:lnTo>
                  <a:pt x="738631" y="0"/>
                </a:lnTo>
                <a:close/>
              </a:path>
            </a:pathLst>
          </a:custGeom>
          <a:solidFill>
            <a:srgbClr val="FFC000"/>
          </a:solidFill>
        </p:spPr>
        <p:txBody>
          <a:bodyPr wrap="square" lIns="0" tIns="0" rIns="0" bIns="0" rtlCol="0"/>
          <a:lstStyle/>
          <a:p>
            <a:endParaRPr/>
          </a:p>
        </p:txBody>
      </p:sp>
      <p:sp>
        <p:nvSpPr>
          <p:cNvPr id="89" name="object 89"/>
          <p:cNvSpPr/>
          <p:nvPr/>
        </p:nvSpPr>
        <p:spPr>
          <a:xfrm>
            <a:off x="9535668" y="1979676"/>
            <a:ext cx="786765" cy="287020"/>
          </a:xfrm>
          <a:custGeom>
            <a:avLst/>
            <a:gdLst/>
            <a:ahLst/>
            <a:cxnLst/>
            <a:rect l="l" t="t" r="r" b="b"/>
            <a:pathLst>
              <a:path w="786765" h="287019">
                <a:moveTo>
                  <a:pt x="0" y="47751"/>
                </a:moveTo>
                <a:lnTo>
                  <a:pt x="3746" y="29146"/>
                </a:lnTo>
                <a:lnTo>
                  <a:pt x="13969" y="13970"/>
                </a:lnTo>
                <a:lnTo>
                  <a:pt x="29146" y="3746"/>
                </a:lnTo>
                <a:lnTo>
                  <a:pt x="47751" y="0"/>
                </a:lnTo>
                <a:lnTo>
                  <a:pt x="738631" y="0"/>
                </a:lnTo>
                <a:lnTo>
                  <a:pt x="757237" y="3746"/>
                </a:lnTo>
                <a:lnTo>
                  <a:pt x="772414" y="13970"/>
                </a:lnTo>
                <a:lnTo>
                  <a:pt x="782637" y="29146"/>
                </a:lnTo>
                <a:lnTo>
                  <a:pt x="786383" y="47751"/>
                </a:lnTo>
                <a:lnTo>
                  <a:pt x="786383" y="238760"/>
                </a:lnTo>
                <a:lnTo>
                  <a:pt x="782637" y="257365"/>
                </a:lnTo>
                <a:lnTo>
                  <a:pt x="772414" y="272541"/>
                </a:lnTo>
                <a:lnTo>
                  <a:pt x="757237" y="282765"/>
                </a:lnTo>
                <a:lnTo>
                  <a:pt x="738631" y="286512"/>
                </a:lnTo>
                <a:lnTo>
                  <a:pt x="47751" y="286512"/>
                </a:lnTo>
                <a:lnTo>
                  <a:pt x="29146" y="282765"/>
                </a:lnTo>
                <a:lnTo>
                  <a:pt x="13969" y="272541"/>
                </a:lnTo>
                <a:lnTo>
                  <a:pt x="3746" y="257365"/>
                </a:lnTo>
                <a:lnTo>
                  <a:pt x="0" y="238760"/>
                </a:lnTo>
                <a:lnTo>
                  <a:pt x="0" y="47751"/>
                </a:lnTo>
                <a:close/>
              </a:path>
            </a:pathLst>
          </a:custGeom>
          <a:ln w="9144">
            <a:solidFill>
              <a:srgbClr val="000000"/>
            </a:solidFill>
          </a:ln>
        </p:spPr>
        <p:txBody>
          <a:bodyPr wrap="square" lIns="0" tIns="0" rIns="0" bIns="0" rtlCol="0"/>
          <a:lstStyle/>
          <a:p>
            <a:endParaRPr/>
          </a:p>
        </p:txBody>
      </p:sp>
      <p:sp>
        <p:nvSpPr>
          <p:cNvPr id="90" name="object 90"/>
          <p:cNvSpPr txBox="1"/>
          <p:nvPr/>
        </p:nvSpPr>
        <p:spPr>
          <a:xfrm>
            <a:off x="9746742" y="2023998"/>
            <a:ext cx="367030" cy="208279"/>
          </a:xfrm>
          <a:prstGeom prst="rect">
            <a:avLst/>
          </a:prstGeom>
        </p:spPr>
        <p:txBody>
          <a:bodyPr vert="horz" wrap="square" lIns="0" tIns="12700" rIns="0" bIns="0" rtlCol="0">
            <a:spAutoFit/>
          </a:bodyPr>
          <a:lstStyle/>
          <a:p>
            <a:pPr marL="12700">
              <a:lnSpc>
                <a:spcPct val="100000"/>
              </a:lnSpc>
              <a:spcBef>
                <a:spcPts val="100"/>
              </a:spcBef>
            </a:pPr>
            <a:r>
              <a:rPr sz="1200" spc="-85" dirty="0">
                <a:latin typeface="Gill Sans MT"/>
                <a:cs typeface="Gill Sans MT"/>
              </a:rPr>
              <a:t>Z</a:t>
            </a:r>
            <a:r>
              <a:rPr sz="1200" spc="45" dirty="0">
                <a:latin typeface="Gill Sans MT"/>
                <a:cs typeface="Gill Sans MT"/>
              </a:rPr>
              <a:t>e</a:t>
            </a:r>
            <a:r>
              <a:rPr sz="1200" spc="90" dirty="0">
                <a:latin typeface="Gill Sans MT"/>
                <a:cs typeface="Gill Sans MT"/>
              </a:rPr>
              <a:t>n</a:t>
            </a:r>
            <a:r>
              <a:rPr sz="1200" spc="70" dirty="0">
                <a:latin typeface="Gill Sans MT"/>
                <a:cs typeface="Gill Sans MT"/>
              </a:rPr>
              <a:t>3</a:t>
            </a:r>
            <a:endParaRPr sz="1200">
              <a:latin typeface="Gill Sans MT"/>
              <a:cs typeface="Gill Sans MT"/>
            </a:endParaRPr>
          </a:p>
        </p:txBody>
      </p:sp>
      <p:sp>
        <p:nvSpPr>
          <p:cNvPr id="91" name="object 91"/>
          <p:cNvSpPr/>
          <p:nvPr/>
        </p:nvSpPr>
        <p:spPr>
          <a:xfrm>
            <a:off x="8676131" y="1973579"/>
            <a:ext cx="756285" cy="289560"/>
          </a:xfrm>
          <a:custGeom>
            <a:avLst/>
            <a:gdLst/>
            <a:ahLst/>
            <a:cxnLst/>
            <a:rect l="l" t="t" r="r" b="b"/>
            <a:pathLst>
              <a:path w="756284" h="289560">
                <a:moveTo>
                  <a:pt x="707644" y="0"/>
                </a:moveTo>
                <a:lnTo>
                  <a:pt x="48260" y="0"/>
                </a:lnTo>
                <a:lnTo>
                  <a:pt x="29467" y="3790"/>
                </a:lnTo>
                <a:lnTo>
                  <a:pt x="14128" y="14128"/>
                </a:lnTo>
                <a:lnTo>
                  <a:pt x="3790" y="29467"/>
                </a:lnTo>
                <a:lnTo>
                  <a:pt x="0" y="48260"/>
                </a:lnTo>
                <a:lnTo>
                  <a:pt x="0" y="241300"/>
                </a:lnTo>
                <a:lnTo>
                  <a:pt x="3790" y="260092"/>
                </a:lnTo>
                <a:lnTo>
                  <a:pt x="14128" y="275431"/>
                </a:lnTo>
                <a:lnTo>
                  <a:pt x="29467" y="285769"/>
                </a:lnTo>
                <a:lnTo>
                  <a:pt x="48260" y="289560"/>
                </a:lnTo>
                <a:lnTo>
                  <a:pt x="707644" y="289560"/>
                </a:lnTo>
                <a:lnTo>
                  <a:pt x="726436" y="285769"/>
                </a:lnTo>
                <a:lnTo>
                  <a:pt x="741775" y="275431"/>
                </a:lnTo>
                <a:lnTo>
                  <a:pt x="752113" y="260092"/>
                </a:lnTo>
                <a:lnTo>
                  <a:pt x="755903" y="241300"/>
                </a:lnTo>
                <a:lnTo>
                  <a:pt x="755903" y="48260"/>
                </a:lnTo>
                <a:lnTo>
                  <a:pt x="752113" y="29467"/>
                </a:lnTo>
                <a:lnTo>
                  <a:pt x="741775" y="14128"/>
                </a:lnTo>
                <a:lnTo>
                  <a:pt x="726436" y="3790"/>
                </a:lnTo>
                <a:lnTo>
                  <a:pt x="707644" y="0"/>
                </a:lnTo>
                <a:close/>
              </a:path>
            </a:pathLst>
          </a:custGeom>
          <a:solidFill>
            <a:srgbClr val="FFC000"/>
          </a:solidFill>
        </p:spPr>
        <p:txBody>
          <a:bodyPr wrap="square" lIns="0" tIns="0" rIns="0" bIns="0" rtlCol="0"/>
          <a:lstStyle/>
          <a:p>
            <a:endParaRPr/>
          </a:p>
        </p:txBody>
      </p:sp>
      <p:sp>
        <p:nvSpPr>
          <p:cNvPr id="92" name="object 92"/>
          <p:cNvSpPr/>
          <p:nvPr/>
        </p:nvSpPr>
        <p:spPr>
          <a:xfrm>
            <a:off x="8676131" y="1973579"/>
            <a:ext cx="756285" cy="289560"/>
          </a:xfrm>
          <a:custGeom>
            <a:avLst/>
            <a:gdLst/>
            <a:ahLst/>
            <a:cxnLst/>
            <a:rect l="l" t="t" r="r" b="b"/>
            <a:pathLst>
              <a:path w="756284" h="289560">
                <a:moveTo>
                  <a:pt x="0" y="48260"/>
                </a:moveTo>
                <a:lnTo>
                  <a:pt x="3790" y="29467"/>
                </a:lnTo>
                <a:lnTo>
                  <a:pt x="14128" y="14128"/>
                </a:lnTo>
                <a:lnTo>
                  <a:pt x="29467" y="3790"/>
                </a:lnTo>
                <a:lnTo>
                  <a:pt x="48260" y="0"/>
                </a:lnTo>
                <a:lnTo>
                  <a:pt x="707644" y="0"/>
                </a:lnTo>
                <a:lnTo>
                  <a:pt x="726436" y="3790"/>
                </a:lnTo>
                <a:lnTo>
                  <a:pt x="741775" y="14128"/>
                </a:lnTo>
                <a:lnTo>
                  <a:pt x="752113" y="29467"/>
                </a:lnTo>
                <a:lnTo>
                  <a:pt x="755903" y="48260"/>
                </a:lnTo>
                <a:lnTo>
                  <a:pt x="755903" y="241300"/>
                </a:lnTo>
                <a:lnTo>
                  <a:pt x="752113" y="260092"/>
                </a:lnTo>
                <a:lnTo>
                  <a:pt x="741775" y="275431"/>
                </a:lnTo>
                <a:lnTo>
                  <a:pt x="726436" y="285769"/>
                </a:lnTo>
                <a:lnTo>
                  <a:pt x="707644" y="289560"/>
                </a:lnTo>
                <a:lnTo>
                  <a:pt x="48260" y="289560"/>
                </a:lnTo>
                <a:lnTo>
                  <a:pt x="29467" y="285769"/>
                </a:lnTo>
                <a:lnTo>
                  <a:pt x="14128" y="275431"/>
                </a:lnTo>
                <a:lnTo>
                  <a:pt x="3790" y="260092"/>
                </a:lnTo>
                <a:lnTo>
                  <a:pt x="0" y="241300"/>
                </a:lnTo>
                <a:lnTo>
                  <a:pt x="0" y="48260"/>
                </a:lnTo>
                <a:close/>
              </a:path>
            </a:pathLst>
          </a:custGeom>
          <a:ln w="9144">
            <a:solidFill>
              <a:srgbClr val="000000"/>
            </a:solidFill>
          </a:ln>
        </p:spPr>
        <p:txBody>
          <a:bodyPr wrap="square" lIns="0" tIns="0" rIns="0" bIns="0" rtlCol="0"/>
          <a:lstStyle/>
          <a:p>
            <a:endParaRPr/>
          </a:p>
        </p:txBody>
      </p:sp>
      <p:sp>
        <p:nvSpPr>
          <p:cNvPr id="93" name="object 93"/>
          <p:cNvSpPr txBox="1"/>
          <p:nvPr/>
        </p:nvSpPr>
        <p:spPr>
          <a:xfrm>
            <a:off x="8935339" y="2019046"/>
            <a:ext cx="238760" cy="208279"/>
          </a:xfrm>
          <a:prstGeom prst="rect">
            <a:avLst/>
          </a:prstGeom>
        </p:spPr>
        <p:txBody>
          <a:bodyPr vert="horz" wrap="square" lIns="0" tIns="12700" rIns="0" bIns="0" rtlCol="0">
            <a:spAutoFit/>
          </a:bodyPr>
          <a:lstStyle/>
          <a:p>
            <a:pPr marL="12700">
              <a:lnSpc>
                <a:spcPct val="100000"/>
              </a:lnSpc>
              <a:spcBef>
                <a:spcPts val="100"/>
              </a:spcBef>
            </a:pPr>
            <a:r>
              <a:rPr sz="1200" spc="-365" dirty="0">
                <a:latin typeface="Gill Sans MT"/>
                <a:cs typeface="Gill Sans MT"/>
              </a:rPr>
              <a:t>……</a:t>
            </a:r>
            <a:endParaRPr sz="1200">
              <a:latin typeface="Gill Sans MT"/>
              <a:cs typeface="Gill Sans MT"/>
            </a:endParaRPr>
          </a:p>
        </p:txBody>
      </p:sp>
      <p:sp>
        <p:nvSpPr>
          <p:cNvPr id="94" name="object 94"/>
          <p:cNvSpPr/>
          <p:nvPr/>
        </p:nvSpPr>
        <p:spPr>
          <a:xfrm>
            <a:off x="7051547" y="1970532"/>
            <a:ext cx="658495" cy="289560"/>
          </a:xfrm>
          <a:custGeom>
            <a:avLst/>
            <a:gdLst/>
            <a:ahLst/>
            <a:cxnLst/>
            <a:rect l="l" t="t" r="r" b="b"/>
            <a:pathLst>
              <a:path w="658495" h="289560">
                <a:moveTo>
                  <a:pt x="610107" y="0"/>
                </a:moveTo>
                <a:lnTo>
                  <a:pt x="48259" y="0"/>
                </a:lnTo>
                <a:lnTo>
                  <a:pt x="29467" y="3790"/>
                </a:lnTo>
                <a:lnTo>
                  <a:pt x="14128" y="14128"/>
                </a:lnTo>
                <a:lnTo>
                  <a:pt x="3790" y="29467"/>
                </a:lnTo>
                <a:lnTo>
                  <a:pt x="0" y="48259"/>
                </a:lnTo>
                <a:lnTo>
                  <a:pt x="0" y="241300"/>
                </a:lnTo>
                <a:lnTo>
                  <a:pt x="3790" y="260092"/>
                </a:lnTo>
                <a:lnTo>
                  <a:pt x="14128" y="275431"/>
                </a:lnTo>
                <a:lnTo>
                  <a:pt x="29467" y="285769"/>
                </a:lnTo>
                <a:lnTo>
                  <a:pt x="48259" y="289559"/>
                </a:lnTo>
                <a:lnTo>
                  <a:pt x="610107" y="289559"/>
                </a:lnTo>
                <a:lnTo>
                  <a:pt x="628900" y="285769"/>
                </a:lnTo>
                <a:lnTo>
                  <a:pt x="644239" y="275431"/>
                </a:lnTo>
                <a:lnTo>
                  <a:pt x="654577" y="260092"/>
                </a:lnTo>
                <a:lnTo>
                  <a:pt x="658368" y="241300"/>
                </a:lnTo>
                <a:lnTo>
                  <a:pt x="658368" y="48259"/>
                </a:lnTo>
                <a:lnTo>
                  <a:pt x="654577" y="29467"/>
                </a:lnTo>
                <a:lnTo>
                  <a:pt x="644239" y="14128"/>
                </a:lnTo>
                <a:lnTo>
                  <a:pt x="628900" y="3790"/>
                </a:lnTo>
                <a:lnTo>
                  <a:pt x="610107" y="0"/>
                </a:lnTo>
                <a:close/>
              </a:path>
            </a:pathLst>
          </a:custGeom>
          <a:solidFill>
            <a:srgbClr val="FFC000"/>
          </a:solidFill>
        </p:spPr>
        <p:txBody>
          <a:bodyPr wrap="square" lIns="0" tIns="0" rIns="0" bIns="0" rtlCol="0"/>
          <a:lstStyle/>
          <a:p>
            <a:endParaRPr/>
          </a:p>
        </p:txBody>
      </p:sp>
      <p:sp>
        <p:nvSpPr>
          <p:cNvPr id="95" name="object 95"/>
          <p:cNvSpPr/>
          <p:nvPr/>
        </p:nvSpPr>
        <p:spPr>
          <a:xfrm>
            <a:off x="7051547" y="1970532"/>
            <a:ext cx="658495" cy="289560"/>
          </a:xfrm>
          <a:custGeom>
            <a:avLst/>
            <a:gdLst/>
            <a:ahLst/>
            <a:cxnLst/>
            <a:rect l="l" t="t" r="r" b="b"/>
            <a:pathLst>
              <a:path w="658495" h="289560">
                <a:moveTo>
                  <a:pt x="0" y="48259"/>
                </a:moveTo>
                <a:lnTo>
                  <a:pt x="3790" y="29467"/>
                </a:lnTo>
                <a:lnTo>
                  <a:pt x="14128" y="14128"/>
                </a:lnTo>
                <a:lnTo>
                  <a:pt x="29467" y="3790"/>
                </a:lnTo>
                <a:lnTo>
                  <a:pt x="48259" y="0"/>
                </a:lnTo>
                <a:lnTo>
                  <a:pt x="610107" y="0"/>
                </a:lnTo>
                <a:lnTo>
                  <a:pt x="628900" y="3790"/>
                </a:lnTo>
                <a:lnTo>
                  <a:pt x="644239" y="14128"/>
                </a:lnTo>
                <a:lnTo>
                  <a:pt x="654577" y="29467"/>
                </a:lnTo>
                <a:lnTo>
                  <a:pt x="658368" y="48259"/>
                </a:lnTo>
                <a:lnTo>
                  <a:pt x="658368" y="241300"/>
                </a:lnTo>
                <a:lnTo>
                  <a:pt x="654577" y="260092"/>
                </a:lnTo>
                <a:lnTo>
                  <a:pt x="644239" y="275431"/>
                </a:lnTo>
                <a:lnTo>
                  <a:pt x="628900" y="285769"/>
                </a:lnTo>
                <a:lnTo>
                  <a:pt x="610107" y="289559"/>
                </a:lnTo>
                <a:lnTo>
                  <a:pt x="48259" y="289559"/>
                </a:lnTo>
                <a:lnTo>
                  <a:pt x="29467" y="285769"/>
                </a:lnTo>
                <a:lnTo>
                  <a:pt x="14128" y="275431"/>
                </a:lnTo>
                <a:lnTo>
                  <a:pt x="3790" y="260092"/>
                </a:lnTo>
                <a:lnTo>
                  <a:pt x="0" y="241300"/>
                </a:lnTo>
                <a:lnTo>
                  <a:pt x="0" y="48259"/>
                </a:lnTo>
                <a:close/>
              </a:path>
            </a:pathLst>
          </a:custGeom>
          <a:ln w="9144">
            <a:solidFill>
              <a:srgbClr val="000000"/>
            </a:solidFill>
          </a:ln>
        </p:spPr>
        <p:txBody>
          <a:bodyPr wrap="square" lIns="0" tIns="0" rIns="0" bIns="0" rtlCol="0"/>
          <a:lstStyle/>
          <a:p>
            <a:endParaRPr/>
          </a:p>
        </p:txBody>
      </p:sp>
      <p:sp>
        <p:nvSpPr>
          <p:cNvPr id="96" name="object 96"/>
          <p:cNvSpPr txBox="1"/>
          <p:nvPr/>
        </p:nvSpPr>
        <p:spPr>
          <a:xfrm>
            <a:off x="7279893" y="2016378"/>
            <a:ext cx="20637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Gill Sans MT"/>
                <a:cs typeface="Gill Sans MT"/>
              </a:rPr>
              <a:t>K6</a:t>
            </a:r>
            <a:endParaRPr sz="1200">
              <a:latin typeface="Gill Sans MT"/>
              <a:cs typeface="Gill Sans MT"/>
            </a:endParaRPr>
          </a:p>
        </p:txBody>
      </p:sp>
      <p:sp>
        <p:nvSpPr>
          <p:cNvPr id="97" name="object 97"/>
          <p:cNvSpPr/>
          <p:nvPr/>
        </p:nvSpPr>
        <p:spPr>
          <a:xfrm>
            <a:off x="6280403" y="1967483"/>
            <a:ext cx="658495" cy="287020"/>
          </a:xfrm>
          <a:custGeom>
            <a:avLst/>
            <a:gdLst/>
            <a:ahLst/>
            <a:cxnLst/>
            <a:rect l="l" t="t" r="r" b="b"/>
            <a:pathLst>
              <a:path w="658495" h="287019">
                <a:moveTo>
                  <a:pt x="610616" y="0"/>
                </a:moveTo>
                <a:lnTo>
                  <a:pt x="47751" y="0"/>
                </a:lnTo>
                <a:lnTo>
                  <a:pt x="29146" y="3746"/>
                </a:lnTo>
                <a:lnTo>
                  <a:pt x="13970" y="13970"/>
                </a:lnTo>
                <a:lnTo>
                  <a:pt x="3746" y="29146"/>
                </a:lnTo>
                <a:lnTo>
                  <a:pt x="0" y="47751"/>
                </a:lnTo>
                <a:lnTo>
                  <a:pt x="0" y="238760"/>
                </a:lnTo>
                <a:lnTo>
                  <a:pt x="3746" y="257365"/>
                </a:lnTo>
                <a:lnTo>
                  <a:pt x="13970" y="272541"/>
                </a:lnTo>
                <a:lnTo>
                  <a:pt x="29146" y="282765"/>
                </a:lnTo>
                <a:lnTo>
                  <a:pt x="47751" y="286512"/>
                </a:lnTo>
                <a:lnTo>
                  <a:pt x="610616" y="286512"/>
                </a:lnTo>
                <a:lnTo>
                  <a:pt x="629221" y="282765"/>
                </a:lnTo>
                <a:lnTo>
                  <a:pt x="644398" y="272541"/>
                </a:lnTo>
                <a:lnTo>
                  <a:pt x="654621" y="257365"/>
                </a:lnTo>
                <a:lnTo>
                  <a:pt x="658368" y="238760"/>
                </a:lnTo>
                <a:lnTo>
                  <a:pt x="658368" y="47751"/>
                </a:lnTo>
                <a:lnTo>
                  <a:pt x="654621" y="29146"/>
                </a:lnTo>
                <a:lnTo>
                  <a:pt x="644398" y="13970"/>
                </a:lnTo>
                <a:lnTo>
                  <a:pt x="629221" y="3746"/>
                </a:lnTo>
                <a:lnTo>
                  <a:pt x="610616" y="0"/>
                </a:lnTo>
                <a:close/>
              </a:path>
            </a:pathLst>
          </a:custGeom>
          <a:solidFill>
            <a:srgbClr val="FFC000"/>
          </a:solidFill>
        </p:spPr>
        <p:txBody>
          <a:bodyPr wrap="square" lIns="0" tIns="0" rIns="0" bIns="0" rtlCol="0"/>
          <a:lstStyle/>
          <a:p>
            <a:endParaRPr/>
          </a:p>
        </p:txBody>
      </p:sp>
      <p:sp>
        <p:nvSpPr>
          <p:cNvPr id="98" name="object 98"/>
          <p:cNvSpPr/>
          <p:nvPr/>
        </p:nvSpPr>
        <p:spPr>
          <a:xfrm>
            <a:off x="6280403" y="1967483"/>
            <a:ext cx="658495" cy="287020"/>
          </a:xfrm>
          <a:custGeom>
            <a:avLst/>
            <a:gdLst/>
            <a:ahLst/>
            <a:cxnLst/>
            <a:rect l="l" t="t" r="r" b="b"/>
            <a:pathLst>
              <a:path w="658495" h="287019">
                <a:moveTo>
                  <a:pt x="0" y="47751"/>
                </a:moveTo>
                <a:lnTo>
                  <a:pt x="3746" y="29146"/>
                </a:lnTo>
                <a:lnTo>
                  <a:pt x="13970" y="13970"/>
                </a:lnTo>
                <a:lnTo>
                  <a:pt x="29146" y="3746"/>
                </a:lnTo>
                <a:lnTo>
                  <a:pt x="47751" y="0"/>
                </a:lnTo>
                <a:lnTo>
                  <a:pt x="610616" y="0"/>
                </a:lnTo>
                <a:lnTo>
                  <a:pt x="629221" y="3746"/>
                </a:lnTo>
                <a:lnTo>
                  <a:pt x="644398" y="13970"/>
                </a:lnTo>
                <a:lnTo>
                  <a:pt x="654621" y="29146"/>
                </a:lnTo>
                <a:lnTo>
                  <a:pt x="658368" y="47751"/>
                </a:lnTo>
                <a:lnTo>
                  <a:pt x="658368" y="238760"/>
                </a:lnTo>
                <a:lnTo>
                  <a:pt x="654621" y="257365"/>
                </a:lnTo>
                <a:lnTo>
                  <a:pt x="644398" y="272541"/>
                </a:lnTo>
                <a:lnTo>
                  <a:pt x="629221" y="282765"/>
                </a:lnTo>
                <a:lnTo>
                  <a:pt x="610616" y="286512"/>
                </a:lnTo>
                <a:lnTo>
                  <a:pt x="47751" y="286512"/>
                </a:lnTo>
                <a:lnTo>
                  <a:pt x="29146" y="282765"/>
                </a:lnTo>
                <a:lnTo>
                  <a:pt x="13970" y="272541"/>
                </a:lnTo>
                <a:lnTo>
                  <a:pt x="3746" y="257365"/>
                </a:lnTo>
                <a:lnTo>
                  <a:pt x="0" y="238760"/>
                </a:lnTo>
                <a:lnTo>
                  <a:pt x="0" y="47751"/>
                </a:lnTo>
                <a:close/>
              </a:path>
            </a:pathLst>
          </a:custGeom>
          <a:ln w="9143">
            <a:solidFill>
              <a:srgbClr val="000000"/>
            </a:solidFill>
          </a:ln>
        </p:spPr>
        <p:txBody>
          <a:bodyPr wrap="square" lIns="0" tIns="0" rIns="0" bIns="0" rtlCol="0"/>
          <a:lstStyle/>
          <a:p>
            <a:endParaRPr/>
          </a:p>
        </p:txBody>
      </p:sp>
      <p:sp>
        <p:nvSpPr>
          <p:cNvPr id="99" name="object 99"/>
          <p:cNvSpPr txBox="1"/>
          <p:nvPr/>
        </p:nvSpPr>
        <p:spPr>
          <a:xfrm>
            <a:off x="6508495" y="2012060"/>
            <a:ext cx="20637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Gill Sans MT"/>
                <a:cs typeface="Gill Sans MT"/>
              </a:rPr>
              <a:t>K5</a:t>
            </a:r>
            <a:endParaRPr sz="1200">
              <a:latin typeface="Gill Sans MT"/>
              <a:cs typeface="Gill Sans MT"/>
            </a:endParaRPr>
          </a:p>
        </p:txBody>
      </p:sp>
      <p:sp>
        <p:nvSpPr>
          <p:cNvPr id="100" name="object 100"/>
          <p:cNvSpPr/>
          <p:nvPr/>
        </p:nvSpPr>
        <p:spPr>
          <a:xfrm>
            <a:off x="5515355" y="1964435"/>
            <a:ext cx="658495" cy="287020"/>
          </a:xfrm>
          <a:custGeom>
            <a:avLst/>
            <a:gdLst/>
            <a:ahLst/>
            <a:cxnLst/>
            <a:rect l="l" t="t" r="r" b="b"/>
            <a:pathLst>
              <a:path w="658495" h="287019">
                <a:moveTo>
                  <a:pt x="610616" y="0"/>
                </a:moveTo>
                <a:lnTo>
                  <a:pt x="47752" y="0"/>
                </a:lnTo>
                <a:lnTo>
                  <a:pt x="29146" y="3746"/>
                </a:lnTo>
                <a:lnTo>
                  <a:pt x="13970" y="13970"/>
                </a:lnTo>
                <a:lnTo>
                  <a:pt x="3746" y="29146"/>
                </a:lnTo>
                <a:lnTo>
                  <a:pt x="0" y="47751"/>
                </a:lnTo>
                <a:lnTo>
                  <a:pt x="0" y="238760"/>
                </a:lnTo>
                <a:lnTo>
                  <a:pt x="3746" y="257365"/>
                </a:lnTo>
                <a:lnTo>
                  <a:pt x="13970" y="272541"/>
                </a:lnTo>
                <a:lnTo>
                  <a:pt x="29146" y="282765"/>
                </a:lnTo>
                <a:lnTo>
                  <a:pt x="47752" y="286512"/>
                </a:lnTo>
                <a:lnTo>
                  <a:pt x="610616" y="286512"/>
                </a:lnTo>
                <a:lnTo>
                  <a:pt x="629221" y="282765"/>
                </a:lnTo>
                <a:lnTo>
                  <a:pt x="644398" y="272541"/>
                </a:lnTo>
                <a:lnTo>
                  <a:pt x="654621" y="257365"/>
                </a:lnTo>
                <a:lnTo>
                  <a:pt x="658368" y="238760"/>
                </a:lnTo>
                <a:lnTo>
                  <a:pt x="658368" y="47751"/>
                </a:lnTo>
                <a:lnTo>
                  <a:pt x="654621" y="29146"/>
                </a:lnTo>
                <a:lnTo>
                  <a:pt x="644398" y="13970"/>
                </a:lnTo>
                <a:lnTo>
                  <a:pt x="629221" y="3746"/>
                </a:lnTo>
                <a:lnTo>
                  <a:pt x="610616" y="0"/>
                </a:lnTo>
                <a:close/>
              </a:path>
            </a:pathLst>
          </a:custGeom>
          <a:solidFill>
            <a:srgbClr val="FFC000"/>
          </a:solidFill>
        </p:spPr>
        <p:txBody>
          <a:bodyPr wrap="square" lIns="0" tIns="0" rIns="0" bIns="0" rtlCol="0"/>
          <a:lstStyle/>
          <a:p>
            <a:endParaRPr/>
          </a:p>
        </p:txBody>
      </p:sp>
      <p:sp>
        <p:nvSpPr>
          <p:cNvPr id="101" name="object 101"/>
          <p:cNvSpPr/>
          <p:nvPr/>
        </p:nvSpPr>
        <p:spPr>
          <a:xfrm>
            <a:off x="5515355" y="1964435"/>
            <a:ext cx="658495" cy="287020"/>
          </a:xfrm>
          <a:custGeom>
            <a:avLst/>
            <a:gdLst/>
            <a:ahLst/>
            <a:cxnLst/>
            <a:rect l="l" t="t" r="r" b="b"/>
            <a:pathLst>
              <a:path w="658495" h="287019">
                <a:moveTo>
                  <a:pt x="0" y="47751"/>
                </a:moveTo>
                <a:lnTo>
                  <a:pt x="3746" y="29146"/>
                </a:lnTo>
                <a:lnTo>
                  <a:pt x="13970" y="13970"/>
                </a:lnTo>
                <a:lnTo>
                  <a:pt x="29146" y="3746"/>
                </a:lnTo>
                <a:lnTo>
                  <a:pt x="47752" y="0"/>
                </a:lnTo>
                <a:lnTo>
                  <a:pt x="610616" y="0"/>
                </a:lnTo>
                <a:lnTo>
                  <a:pt x="629221" y="3746"/>
                </a:lnTo>
                <a:lnTo>
                  <a:pt x="644398" y="13970"/>
                </a:lnTo>
                <a:lnTo>
                  <a:pt x="654621" y="29146"/>
                </a:lnTo>
                <a:lnTo>
                  <a:pt x="658368" y="47751"/>
                </a:lnTo>
                <a:lnTo>
                  <a:pt x="658368" y="238760"/>
                </a:lnTo>
                <a:lnTo>
                  <a:pt x="654621" y="257365"/>
                </a:lnTo>
                <a:lnTo>
                  <a:pt x="644398" y="272541"/>
                </a:lnTo>
                <a:lnTo>
                  <a:pt x="629221" y="282765"/>
                </a:lnTo>
                <a:lnTo>
                  <a:pt x="610616" y="286512"/>
                </a:lnTo>
                <a:lnTo>
                  <a:pt x="47752" y="286512"/>
                </a:lnTo>
                <a:lnTo>
                  <a:pt x="29146" y="282765"/>
                </a:lnTo>
                <a:lnTo>
                  <a:pt x="13970" y="272541"/>
                </a:lnTo>
                <a:lnTo>
                  <a:pt x="3746" y="257365"/>
                </a:lnTo>
                <a:lnTo>
                  <a:pt x="0" y="238760"/>
                </a:lnTo>
                <a:lnTo>
                  <a:pt x="0" y="47751"/>
                </a:lnTo>
                <a:close/>
              </a:path>
            </a:pathLst>
          </a:custGeom>
          <a:ln w="9143">
            <a:solidFill>
              <a:srgbClr val="000000"/>
            </a:solidFill>
          </a:ln>
        </p:spPr>
        <p:txBody>
          <a:bodyPr wrap="square" lIns="0" tIns="0" rIns="0" bIns="0" rtlCol="0"/>
          <a:lstStyle/>
          <a:p>
            <a:endParaRPr/>
          </a:p>
        </p:txBody>
      </p:sp>
      <p:sp>
        <p:nvSpPr>
          <p:cNvPr id="102" name="object 102"/>
          <p:cNvSpPr txBox="1"/>
          <p:nvPr/>
        </p:nvSpPr>
        <p:spPr>
          <a:xfrm>
            <a:off x="5703823" y="2009902"/>
            <a:ext cx="281940" cy="208279"/>
          </a:xfrm>
          <a:prstGeom prst="rect">
            <a:avLst/>
          </a:prstGeom>
        </p:spPr>
        <p:txBody>
          <a:bodyPr vert="horz" wrap="square" lIns="0" tIns="12700" rIns="0" bIns="0" rtlCol="0">
            <a:spAutoFit/>
          </a:bodyPr>
          <a:lstStyle/>
          <a:p>
            <a:pPr marL="12700">
              <a:lnSpc>
                <a:spcPct val="100000"/>
              </a:lnSpc>
              <a:spcBef>
                <a:spcPts val="100"/>
              </a:spcBef>
            </a:pPr>
            <a:r>
              <a:rPr sz="1200" spc="70" dirty="0">
                <a:latin typeface="Gill Sans MT"/>
                <a:cs typeface="Gill Sans MT"/>
              </a:rPr>
              <a:t>486</a:t>
            </a:r>
            <a:endParaRPr sz="1200">
              <a:latin typeface="Gill Sans MT"/>
              <a:cs typeface="Gill Sans MT"/>
            </a:endParaRPr>
          </a:p>
        </p:txBody>
      </p:sp>
      <p:sp>
        <p:nvSpPr>
          <p:cNvPr id="103" name="object 103"/>
          <p:cNvSpPr/>
          <p:nvPr/>
        </p:nvSpPr>
        <p:spPr>
          <a:xfrm>
            <a:off x="4780788" y="1958339"/>
            <a:ext cx="658495" cy="289560"/>
          </a:xfrm>
          <a:custGeom>
            <a:avLst/>
            <a:gdLst/>
            <a:ahLst/>
            <a:cxnLst/>
            <a:rect l="l" t="t" r="r" b="b"/>
            <a:pathLst>
              <a:path w="658495" h="289560">
                <a:moveTo>
                  <a:pt x="610108" y="0"/>
                </a:moveTo>
                <a:lnTo>
                  <a:pt x="48260" y="0"/>
                </a:lnTo>
                <a:lnTo>
                  <a:pt x="29467" y="3790"/>
                </a:lnTo>
                <a:lnTo>
                  <a:pt x="14128" y="14128"/>
                </a:lnTo>
                <a:lnTo>
                  <a:pt x="3790" y="29467"/>
                </a:lnTo>
                <a:lnTo>
                  <a:pt x="0" y="48260"/>
                </a:lnTo>
                <a:lnTo>
                  <a:pt x="0" y="241300"/>
                </a:lnTo>
                <a:lnTo>
                  <a:pt x="3790" y="260092"/>
                </a:lnTo>
                <a:lnTo>
                  <a:pt x="14128" y="275431"/>
                </a:lnTo>
                <a:lnTo>
                  <a:pt x="29467" y="285769"/>
                </a:lnTo>
                <a:lnTo>
                  <a:pt x="48260" y="289560"/>
                </a:lnTo>
                <a:lnTo>
                  <a:pt x="610108" y="289560"/>
                </a:lnTo>
                <a:lnTo>
                  <a:pt x="628900" y="285769"/>
                </a:lnTo>
                <a:lnTo>
                  <a:pt x="644239" y="275431"/>
                </a:lnTo>
                <a:lnTo>
                  <a:pt x="654577" y="260092"/>
                </a:lnTo>
                <a:lnTo>
                  <a:pt x="658367" y="241300"/>
                </a:lnTo>
                <a:lnTo>
                  <a:pt x="658367" y="48260"/>
                </a:lnTo>
                <a:lnTo>
                  <a:pt x="654577" y="29467"/>
                </a:lnTo>
                <a:lnTo>
                  <a:pt x="644239" y="14128"/>
                </a:lnTo>
                <a:lnTo>
                  <a:pt x="628900" y="3790"/>
                </a:lnTo>
                <a:lnTo>
                  <a:pt x="610108" y="0"/>
                </a:lnTo>
                <a:close/>
              </a:path>
            </a:pathLst>
          </a:custGeom>
          <a:solidFill>
            <a:srgbClr val="FFC000"/>
          </a:solidFill>
        </p:spPr>
        <p:txBody>
          <a:bodyPr wrap="square" lIns="0" tIns="0" rIns="0" bIns="0" rtlCol="0"/>
          <a:lstStyle/>
          <a:p>
            <a:endParaRPr/>
          </a:p>
        </p:txBody>
      </p:sp>
      <p:sp>
        <p:nvSpPr>
          <p:cNvPr id="104" name="object 104"/>
          <p:cNvSpPr/>
          <p:nvPr/>
        </p:nvSpPr>
        <p:spPr>
          <a:xfrm>
            <a:off x="4780788" y="1958339"/>
            <a:ext cx="658495" cy="289560"/>
          </a:xfrm>
          <a:custGeom>
            <a:avLst/>
            <a:gdLst/>
            <a:ahLst/>
            <a:cxnLst/>
            <a:rect l="l" t="t" r="r" b="b"/>
            <a:pathLst>
              <a:path w="658495" h="289560">
                <a:moveTo>
                  <a:pt x="0" y="48260"/>
                </a:moveTo>
                <a:lnTo>
                  <a:pt x="3790" y="29467"/>
                </a:lnTo>
                <a:lnTo>
                  <a:pt x="14128" y="14128"/>
                </a:lnTo>
                <a:lnTo>
                  <a:pt x="29467" y="3790"/>
                </a:lnTo>
                <a:lnTo>
                  <a:pt x="48260" y="0"/>
                </a:lnTo>
                <a:lnTo>
                  <a:pt x="610108" y="0"/>
                </a:lnTo>
                <a:lnTo>
                  <a:pt x="628900" y="3790"/>
                </a:lnTo>
                <a:lnTo>
                  <a:pt x="644239" y="14128"/>
                </a:lnTo>
                <a:lnTo>
                  <a:pt x="654577" y="29467"/>
                </a:lnTo>
                <a:lnTo>
                  <a:pt x="658367" y="48260"/>
                </a:lnTo>
                <a:lnTo>
                  <a:pt x="658367" y="241300"/>
                </a:lnTo>
                <a:lnTo>
                  <a:pt x="654577" y="260092"/>
                </a:lnTo>
                <a:lnTo>
                  <a:pt x="644239" y="275431"/>
                </a:lnTo>
                <a:lnTo>
                  <a:pt x="628900" y="285769"/>
                </a:lnTo>
                <a:lnTo>
                  <a:pt x="610108" y="289560"/>
                </a:lnTo>
                <a:lnTo>
                  <a:pt x="48260" y="289560"/>
                </a:lnTo>
                <a:lnTo>
                  <a:pt x="29467" y="285769"/>
                </a:lnTo>
                <a:lnTo>
                  <a:pt x="14128" y="275431"/>
                </a:lnTo>
                <a:lnTo>
                  <a:pt x="3790" y="260092"/>
                </a:lnTo>
                <a:lnTo>
                  <a:pt x="0" y="241300"/>
                </a:lnTo>
                <a:lnTo>
                  <a:pt x="0" y="48260"/>
                </a:lnTo>
                <a:close/>
              </a:path>
            </a:pathLst>
          </a:custGeom>
          <a:ln w="9144">
            <a:solidFill>
              <a:srgbClr val="000000"/>
            </a:solidFill>
          </a:ln>
        </p:spPr>
        <p:txBody>
          <a:bodyPr wrap="square" lIns="0" tIns="0" rIns="0" bIns="0" rtlCol="0"/>
          <a:lstStyle/>
          <a:p>
            <a:endParaRPr/>
          </a:p>
        </p:txBody>
      </p:sp>
      <p:sp>
        <p:nvSpPr>
          <p:cNvPr id="105" name="object 105"/>
          <p:cNvSpPr txBox="1"/>
          <p:nvPr/>
        </p:nvSpPr>
        <p:spPr>
          <a:xfrm>
            <a:off x="4966461" y="2004186"/>
            <a:ext cx="281940" cy="208279"/>
          </a:xfrm>
          <a:prstGeom prst="rect">
            <a:avLst/>
          </a:prstGeom>
        </p:spPr>
        <p:txBody>
          <a:bodyPr vert="horz" wrap="square" lIns="0" tIns="12700" rIns="0" bIns="0" rtlCol="0">
            <a:spAutoFit/>
          </a:bodyPr>
          <a:lstStyle/>
          <a:p>
            <a:pPr marL="12700">
              <a:lnSpc>
                <a:spcPct val="100000"/>
              </a:lnSpc>
              <a:spcBef>
                <a:spcPts val="100"/>
              </a:spcBef>
            </a:pPr>
            <a:r>
              <a:rPr sz="1200" spc="70" dirty="0">
                <a:latin typeface="Gill Sans MT"/>
                <a:cs typeface="Gill Sans MT"/>
              </a:rPr>
              <a:t>386</a:t>
            </a:r>
            <a:endParaRPr sz="1200">
              <a:latin typeface="Gill Sans MT"/>
              <a:cs typeface="Gill Sans MT"/>
            </a:endParaRPr>
          </a:p>
        </p:txBody>
      </p:sp>
      <p:sp>
        <p:nvSpPr>
          <p:cNvPr id="106" name="object 106"/>
          <p:cNvSpPr/>
          <p:nvPr/>
        </p:nvSpPr>
        <p:spPr>
          <a:xfrm>
            <a:off x="7932419" y="1970532"/>
            <a:ext cx="658495" cy="289560"/>
          </a:xfrm>
          <a:custGeom>
            <a:avLst/>
            <a:gdLst/>
            <a:ahLst/>
            <a:cxnLst/>
            <a:rect l="l" t="t" r="r" b="b"/>
            <a:pathLst>
              <a:path w="658495" h="289560">
                <a:moveTo>
                  <a:pt x="610107" y="0"/>
                </a:moveTo>
                <a:lnTo>
                  <a:pt x="48259" y="0"/>
                </a:lnTo>
                <a:lnTo>
                  <a:pt x="29467" y="3790"/>
                </a:lnTo>
                <a:lnTo>
                  <a:pt x="14128" y="14128"/>
                </a:lnTo>
                <a:lnTo>
                  <a:pt x="3790" y="29467"/>
                </a:lnTo>
                <a:lnTo>
                  <a:pt x="0" y="48259"/>
                </a:lnTo>
                <a:lnTo>
                  <a:pt x="0" y="241300"/>
                </a:lnTo>
                <a:lnTo>
                  <a:pt x="3790" y="260092"/>
                </a:lnTo>
                <a:lnTo>
                  <a:pt x="14128" y="275431"/>
                </a:lnTo>
                <a:lnTo>
                  <a:pt x="29467" y="285769"/>
                </a:lnTo>
                <a:lnTo>
                  <a:pt x="48259" y="289559"/>
                </a:lnTo>
                <a:lnTo>
                  <a:pt x="610107" y="289559"/>
                </a:lnTo>
                <a:lnTo>
                  <a:pt x="628900" y="285769"/>
                </a:lnTo>
                <a:lnTo>
                  <a:pt x="644239" y="275431"/>
                </a:lnTo>
                <a:lnTo>
                  <a:pt x="654577" y="260092"/>
                </a:lnTo>
                <a:lnTo>
                  <a:pt x="658368" y="241300"/>
                </a:lnTo>
                <a:lnTo>
                  <a:pt x="658368" y="48259"/>
                </a:lnTo>
                <a:lnTo>
                  <a:pt x="654577" y="29467"/>
                </a:lnTo>
                <a:lnTo>
                  <a:pt x="644239" y="14128"/>
                </a:lnTo>
                <a:lnTo>
                  <a:pt x="628900" y="3790"/>
                </a:lnTo>
                <a:lnTo>
                  <a:pt x="610107" y="0"/>
                </a:lnTo>
                <a:close/>
              </a:path>
            </a:pathLst>
          </a:custGeom>
          <a:solidFill>
            <a:srgbClr val="FFC000"/>
          </a:solidFill>
        </p:spPr>
        <p:txBody>
          <a:bodyPr wrap="square" lIns="0" tIns="0" rIns="0" bIns="0" rtlCol="0"/>
          <a:lstStyle/>
          <a:p>
            <a:endParaRPr/>
          </a:p>
        </p:txBody>
      </p:sp>
      <p:sp>
        <p:nvSpPr>
          <p:cNvPr id="107" name="object 107"/>
          <p:cNvSpPr/>
          <p:nvPr/>
        </p:nvSpPr>
        <p:spPr>
          <a:xfrm>
            <a:off x="7932419" y="1970532"/>
            <a:ext cx="658495" cy="289560"/>
          </a:xfrm>
          <a:custGeom>
            <a:avLst/>
            <a:gdLst/>
            <a:ahLst/>
            <a:cxnLst/>
            <a:rect l="l" t="t" r="r" b="b"/>
            <a:pathLst>
              <a:path w="658495" h="289560">
                <a:moveTo>
                  <a:pt x="0" y="48259"/>
                </a:moveTo>
                <a:lnTo>
                  <a:pt x="3790" y="29467"/>
                </a:lnTo>
                <a:lnTo>
                  <a:pt x="14128" y="14128"/>
                </a:lnTo>
                <a:lnTo>
                  <a:pt x="29467" y="3790"/>
                </a:lnTo>
                <a:lnTo>
                  <a:pt x="48259" y="0"/>
                </a:lnTo>
                <a:lnTo>
                  <a:pt x="610107" y="0"/>
                </a:lnTo>
                <a:lnTo>
                  <a:pt x="628900" y="3790"/>
                </a:lnTo>
                <a:lnTo>
                  <a:pt x="644239" y="14128"/>
                </a:lnTo>
                <a:lnTo>
                  <a:pt x="654577" y="29467"/>
                </a:lnTo>
                <a:lnTo>
                  <a:pt x="658368" y="48259"/>
                </a:lnTo>
                <a:lnTo>
                  <a:pt x="658368" y="241300"/>
                </a:lnTo>
                <a:lnTo>
                  <a:pt x="654577" y="260092"/>
                </a:lnTo>
                <a:lnTo>
                  <a:pt x="644239" y="275431"/>
                </a:lnTo>
                <a:lnTo>
                  <a:pt x="628900" y="285769"/>
                </a:lnTo>
                <a:lnTo>
                  <a:pt x="610107" y="289559"/>
                </a:lnTo>
                <a:lnTo>
                  <a:pt x="48259" y="289559"/>
                </a:lnTo>
                <a:lnTo>
                  <a:pt x="29467" y="285769"/>
                </a:lnTo>
                <a:lnTo>
                  <a:pt x="14128" y="275431"/>
                </a:lnTo>
                <a:lnTo>
                  <a:pt x="3790" y="260092"/>
                </a:lnTo>
                <a:lnTo>
                  <a:pt x="0" y="241300"/>
                </a:lnTo>
                <a:lnTo>
                  <a:pt x="0" y="48259"/>
                </a:lnTo>
                <a:close/>
              </a:path>
            </a:pathLst>
          </a:custGeom>
          <a:ln w="9144">
            <a:solidFill>
              <a:srgbClr val="000000"/>
            </a:solidFill>
          </a:ln>
        </p:spPr>
        <p:txBody>
          <a:bodyPr wrap="square" lIns="0" tIns="0" rIns="0" bIns="0" rtlCol="0"/>
          <a:lstStyle/>
          <a:p>
            <a:endParaRPr/>
          </a:p>
        </p:txBody>
      </p:sp>
      <p:sp>
        <p:nvSpPr>
          <p:cNvPr id="108" name="object 108"/>
          <p:cNvSpPr txBox="1"/>
          <p:nvPr/>
        </p:nvSpPr>
        <p:spPr>
          <a:xfrm>
            <a:off x="8160511" y="2017521"/>
            <a:ext cx="20637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Gill Sans MT"/>
                <a:cs typeface="Gill Sans MT"/>
              </a:rPr>
              <a:t>K7</a:t>
            </a:r>
            <a:endParaRPr sz="1200">
              <a:latin typeface="Gill Sans MT"/>
              <a:cs typeface="Gill Sans MT"/>
            </a:endParaRPr>
          </a:p>
        </p:txBody>
      </p:sp>
      <p:sp>
        <p:nvSpPr>
          <p:cNvPr id="109" name="object 109"/>
          <p:cNvSpPr/>
          <p:nvPr/>
        </p:nvSpPr>
        <p:spPr>
          <a:xfrm>
            <a:off x="4332732" y="1199388"/>
            <a:ext cx="0" cy="1426845"/>
          </a:xfrm>
          <a:custGeom>
            <a:avLst/>
            <a:gdLst/>
            <a:ahLst/>
            <a:cxnLst/>
            <a:rect l="l" t="t" r="r" b="b"/>
            <a:pathLst>
              <a:path h="1426845">
                <a:moveTo>
                  <a:pt x="0" y="0"/>
                </a:moveTo>
                <a:lnTo>
                  <a:pt x="0" y="1426464"/>
                </a:lnTo>
              </a:path>
            </a:pathLst>
          </a:custGeom>
          <a:ln w="9144">
            <a:solidFill>
              <a:srgbClr val="000000"/>
            </a:solidFill>
          </a:ln>
        </p:spPr>
        <p:txBody>
          <a:bodyPr wrap="square" lIns="0" tIns="0" rIns="0" bIns="0" rtlCol="0"/>
          <a:lstStyle/>
          <a:p>
            <a:endParaRPr/>
          </a:p>
        </p:txBody>
      </p:sp>
      <p:sp>
        <p:nvSpPr>
          <p:cNvPr id="110" name="object 110"/>
          <p:cNvSpPr/>
          <p:nvPr/>
        </p:nvSpPr>
        <p:spPr>
          <a:xfrm>
            <a:off x="4332732" y="2912364"/>
            <a:ext cx="0" cy="2903855"/>
          </a:xfrm>
          <a:custGeom>
            <a:avLst/>
            <a:gdLst/>
            <a:ahLst/>
            <a:cxnLst/>
            <a:rect l="l" t="t" r="r" b="b"/>
            <a:pathLst>
              <a:path h="2903854">
                <a:moveTo>
                  <a:pt x="0" y="0"/>
                </a:moveTo>
                <a:lnTo>
                  <a:pt x="0" y="2903537"/>
                </a:lnTo>
              </a:path>
            </a:pathLst>
          </a:custGeom>
          <a:ln w="9144">
            <a:solidFill>
              <a:srgbClr val="000000"/>
            </a:solidFill>
          </a:ln>
        </p:spPr>
        <p:txBody>
          <a:bodyPr wrap="square" lIns="0" tIns="0" rIns="0" bIns="0" rtlCol="0"/>
          <a:lstStyle/>
          <a:p>
            <a:endParaRPr/>
          </a:p>
        </p:txBody>
      </p:sp>
      <p:sp>
        <p:nvSpPr>
          <p:cNvPr id="111" name="object 111"/>
          <p:cNvSpPr/>
          <p:nvPr/>
        </p:nvSpPr>
        <p:spPr>
          <a:xfrm>
            <a:off x="3034283" y="1199388"/>
            <a:ext cx="0" cy="4617085"/>
          </a:xfrm>
          <a:custGeom>
            <a:avLst/>
            <a:gdLst/>
            <a:ahLst/>
            <a:cxnLst/>
            <a:rect l="l" t="t" r="r" b="b"/>
            <a:pathLst>
              <a:path h="4617085">
                <a:moveTo>
                  <a:pt x="0" y="4616513"/>
                </a:moveTo>
                <a:lnTo>
                  <a:pt x="0" y="0"/>
                </a:lnTo>
              </a:path>
            </a:pathLst>
          </a:custGeom>
          <a:ln w="9144">
            <a:solidFill>
              <a:srgbClr val="000000"/>
            </a:solidFill>
          </a:ln>
        </p:spPr>
        <p:txBody>
          <a:bodyPr wrap="square" lIns="0" tIns="0" rIns="0" bIns="0" rtlCol="0"/>
          <a:lstStyle/>
          <a:p>
            <a:endParaRPr/>
          </a:p>
        </p:txBody>
      </p:sp>
      <p:sp>
        <p:nvSpPr>
          <p:cNvPr id="112" name="object 112"/>
          <p:cNvSpPr/>
          <p:nvPr/>
        </p:nvSpPr>
        <p:spPr>
          <a:xfrm>
            <a:off x="4055364" y="1958339"/>
            <a:ext cx="658495" cy="287020"/>
          </a:xfrm>
          <a:custGeom>
            <a:avLst/>
            <a:gdLst/>
            <a:ahLst/>
            <a:cxnLst/>
            <a:rect l="l" t="t" r="r" b="b"/>
            <a:pathLst>
              <a:path w="658495" h="287019">
                <a:moveTo>
                  <a:pt x="610615" y="0"/>
                </a:moveTo>
                <a:lnTo>
                  <a:pt x="47751" y="0"/>
                </a:lnTo>
                <a:lnTo>
                  <a:pt x="29146" y="3746"/>
                </a:lnTo>
                <a:lnTo>
                  <a:pt x="13970" y="13970"/>
                </a:lnTo>
                <a:lnTo>
                  <a:pt x="3746" y="29146"/>
                </a:lnTo>
                <a:lnTo>
                  <a:pt x="0" y="47751"/>
                </a:lnTo>
                <a:lnTo>
                  <a:pt x="0" y="238760"/>
                </a:lnTo>
                <a:lnTo>
                  <a:pt x="3746" y="257365"/>
                </a:lnTo>
                <a:lnTo>
                  <a:pt x="13970" y="272541"/>
                </a:lnTo>
                <a:lnTo>
                  <a:pt x="29146" y="282765"/>
                </a:lnTo>
                <a:lnTo>
                  <a:pt x="47751" y="286512"/>
                </a:lnTo>
                <a:lnTo>
                  <a:pt x="610615" y="286512"/>
                </a:lnTo>
                <a:lnTo>
                  <a:pt x="629221" y="282765"/>
                </a:lnTo>
                <a:lnTo>
                  <a:pt x="644398" y="272541"/>
                </a:lnTo>
                <a:lnTo>
                  <a:pt x="654621" y="257365"/>
                </a:lnTo>
                <a:lnTo>
                  <a:pt x="658368" y="238760"/>
                </a:lnTo>
                <a:lnTo>
                  <a:pt x="658368" y="47751"/>
                </a:lnTo>
                <a:lnTo>
                  <a:pt x="654621" y="29146"/>
                </a:lnTo>
                <a:lnTo>
                  <a:pt x="644398" y="13970"/>
                </a:lnTo>
                <a:lnTo>
                  <a:pt x="629221" y="3746"/>
                </a:lnTo>
                <a:lnTo>
                  <a:pt x="610615" y="0"/>
                </a:lnTo>
                <a:close/>
              </a:path>
            </a:pathLst>
          </a:custGeom>
          <a:solidFill>
            <a:srgbClr val="FFC000"/>
          </a:solidFill>
        </p:spPr>
        <p:txBody>
          <a:bodyPr wrap="square" lIns="0" tIns="0" rIns="0" bIns="0" rtlCol="0"/>
          <a:lstStyle/>
          <a:p>
            <a:endParaRPr/>
          </a:p>
        </p:txBody>
      </p:sp>
      <p:sp>
        <p:nvSpPr>
          <p:cNvPr id="113" name="object 113"/>
          <p:cNvSpPr/>
          <p:nvPr/>
        </p:nvSpPr>
        <p:spPr>
          <a:xfrm>
            <a:off x="4055364" y="1958339"/>
            <a:ext cx="658495" cy="287020"/>
          </a:xfrm>
          <a:custGeom>
            <a:avLst/>
            <a:gdLst/>
            <a:ahLst/>
            <a:cxnLst/>
            <a:rect l="l" t="t" r="r" b="b"/>
            <a:pathLst>
              <a:path w="658495" h="287019">
                <a:moveTo>
                  <a:pt x="0" y="47751"/>
                </a:moveTo>
                <a:lnTo>
                  <a:pt x="3746" y="29146"/>
                </a:lnTo>
                <a:lnTo>
                  <a:pt x="13970" y="13970"/>
                </a:lnTo>
                <a:lnTo>
                  <a:pt x="29146" y="3746"/>
                </a:lnTo>
                <a:lnTo>
                  <a:pt x="47751" y="0"/>
                </a:lnTo>
                <a:lnTo>
                  <a:pt x="610615" y="0"/>
                </a:lnTo>
                <a:lnTo>
                  <a:pt x="629221" y="3746"/>
                </a:lnTo>
                <a:lnTo>
                  <a:pt x="644398" y="13970"/>
                </a:lnTo>
                <a:lnTo>
                  <a:pt x="654621" y="29146"/>
                </a:lnTo>
                <a:lnTo>
                  <a:pt x="658368" y="47751"/>
                </a:lnTo>
                <a:lnTo>
                  <a:pt x="658368" y="238760"/>
                </a:lnTo>
                <a:lnTo>
                  <a:pt x="654621" y="257365"/>
                </a:lnTo>
                <a:lnTo>
                  <a:pt x="644398" y="272541"/>
                </a:lnTo>
                <a:lnTo>
                  <a:pt x="629221" y="282765"/>
                </a:lnTo>
                <a:lnTo>
                  <a:pt x="610615" y="286512"/>
                </a:lnTo>
                <a:lnTo>
                  <a:pt x="47751" y="286512"/>
                </a:lnTo>
                <a:lnTo>
                  <a:pt x="29146" y="282765"/>
                </a:lnTo>
                <a:lnTo>
                  <a:pt x="13970" y="272541"/>
                </a:lnTo>
                <a:lnTo>
                  <a:pt x="3746" y="257365"/>
                </a:lnTo>
                <a:lnTo>
                  <a:pt x="0" y="238760"/>
                </a:lnTo>
                <a:lnTo>
                  <a:pt x="0" y="47751"/>
                </a:lnTo>
                <a:close/>
              </a:path>
            </a:pathLst>
          </a:custGeom>
          <a:ln w="9143">
            <a:solidFill>
              <a:srgbClr val="000000"/>
            </a:solidFill>
          </a:ln>
        </p:spPr>
        <p:txBody>
          <a:bodyPr wrap="square" lIns="0" tIns="0" rIns="0" bIns="0" rtlCol="0"/>
          <a:lstStyle/>
          <a:p>
            <a:endParaRPr/>
          </a:p>
        </p:txBody>
      </p:sp>
      <p:sp>
        <p:nvSpPr>
          <p:cNvPr id="114" name="object 114"/>
          <p:cNvSpPr txBox="1"/>
          <p:nvPr/>
        </p:nvSpPr>
        <p:spPr>
          <a:xfrm>
            <a:off x="4243578" y="2003552"/>
            <a:ext cx="281940" cy="208279"/>
          </a:xfrm>
          <a:prstGeom prst="rect">
            <a:avLst/>
          </a:prstGeom>
        </p:spPr>
        <p:txBody>
          <a:bodyPr vert="horz" wrap="square" lIns="0" tIns="12700" rIns="0" bIns="0" rtlCol="0">
            <a:spAutoFit/>
          </a:bodyPr>
          <a:lstStyle/>
          <a:p>
            <a:pPr marL="12700">
              <a:lnSpc>
                <a:spcPct val="100000"/>
              </a:lnSpc>
              <a:spcBef>
                <a:spcPts val="100"/>
              </a:spcBef>
            </a:pPr>
            <a:r>
              <a:rPr sz="1200" spc="70" dirty="0">
                <a:latin typeface="Gill Sans MT"/>
                <a:cs typeface="Gill Sans MT"/>
              </a:rPr>
              <a:t>286</a:t>
            </a:r>
            <a:endParaRPr sz="1200">
              <a:latin typeface="Gill Sans MT"/>
              <a:cs typeface="Gill Sans MT"/>
            </a:endParaRPr>
          </a:p>
        </p:txBody>
      </p:sp>
      <p:sp>
        <p:nvSpPr>
          <p:cNvPr id="115" name="object 115"/>
          <p:cNvSpPr/>
          <p:nvPr/>
        </p:nvSpPr>
        <p:spPr>
          <a:xfrm>
            <a:off x="7411211" y="3872484"/>
            <a:ext cx="1000125" cy="289560"/>
          </a:xfrm>
          <a:custGeom>
            <a:avLst/>
            <a:gdLst/>
            <a:ahLst/>
            <a:cxnLst/>
            <a:rect l="l" t="t" r="r" b="b"/>
            <a:pathLst>
              <a:path w="1000125" h="289560">
                <a:moveTo>
                  <a:pt x="0" y="289560"/>
                </a:moveTo>
                <a:lnTo>
                  <a:pt x="999744" y="289560"/>
                </a:lnTo>
                <a:lnTo>
                  <a:pt x="999744" y="0"/>
                </a:lnTo>
                <a:lnTo>
                  <a:pt x="0" y="0"/>
                </a:lnTo>
                <a:lnTo>
                  <a:pt x="0" y="289560"/>
                </a:lnTo>
                <a:close/>
              </a:path>
            </a:pathLst>
          </a:custGeom>
          <a:solidFill>
            <a:srgbClr val="00AFEF"/>
          </a:solidFill>
        </p:spPr>
        <p:txBody>
          <a:bodyPr wrap="square" lIns="0" tIns="0" rIns="0" bIns="0" rtlCol="0"/>
          <a:lstStyle/>
          <a:p>
            <a:endParaRPr/>
          </a:p>
        </p:txBody>
      </p:sp>
      <p:sp>
        <p:nvSpPr>
          <p:cNvPr id="116" name="object 116"/>
          <p:cNvSpPr/>
          <p:nvPr/>
        </p:nvSpPr>
        <p:spPr>
          <a:xfrm>
            <a:off x="7411211" y="3872484"/>
            <a:ext cx="1000125" cy="289560"/>
          </a:xfrm>
          <a:custGeom>
            <a:avLst/>
            <a:gdLst/>
            <a:ahLst/>
            <a:cxnLst/>
            <a:rect l="l" t="t" r="r" b="b"/>
            <a:pathLst>
              <a:path w="1000125" h="289560">
                <a:moveTo>
                  <a:pt x="0" y="289560"/>
                </a:moveTo>
                <a:lnTo>
                  <a:pt x="999744" y="289560"/>
                </a:lnTo>
                <a:lnTo>
                  <a:pt x="999744" y="0"/>
                </a:lnTo>
                <a:lnTo>
                  <a:pt x="0" y="0"/>
                </a:lnTo>
                <a:lnTo>
                  <a:pt x="0" y="289560"/>
                </a:lnTo>
                <a:close/>
              </a:path>
            </a:pathLst>
          </a:custGeom>
          <a:ln w="9144">
            <a:solidFill>
              <a:srgbClr val="000000"/>
            </a:solidFill>
          </a:ln>
        </p:spPr>
        <p:txBody>
          <a:bodyPr wrap="square" lIns="0" tIns="0" rIns="0" bIns="0" rtlCol="0"/>
          <a:lstStyle/>
          <a:p>
            <a:endParaRPr/>
          </a:p>
        </p:txBody>
      </p:sp>
      <p:sp>
        <p:nvSpPr>
          <p:cNvPr id="117" name="object 117"/>
          <p:cNvSpPr txBox="1"/>
          <p:nvPr/>
        </p:nvSpPr>
        <p:spPr>
          <a:xfrm>
            <a:off x="7534147" y="3907028"/>
            <a:ext cx="753745" cy="208279"/>
          </a:xfrm>
          <a:prstGeom prst="rect">
            <a:avLst/>
          </a:prstGeom>
        </p:spPr>
        <p:txBody>
          <a:bodyPr vert="horz" wrap="square" lIns="0" tIns="12700" rIns="0" bIns="0" rtlCol="0">
            <a:spAutoFit/>
          </a:bodyPr>
          <a:lstStyle/>
          <a:p>
            <a:pPr marL="12700">
              <a:lnSpc>
                <a:spcPct val="100000"/>
              </a:lnSpc>
              <a:spcBef>
                <a:spcPts val="100"/>
              </a:spcBef>
            </a:pPr>
            <a:r>
              <a:rPr sz="1200" spc="65" dirty="0">
                <a:latin typeface="Gill Sans MT"/>
                <a:cs typeface="Gill Sans MT"/>
              </a:rPr>
              <a:t>e300/e500</a:t>
            </a:r>
            <a:endParaRPr sz="1200">
              <a:latin typeface="Gill Sans MT"/>
              <a:cs typeface="Gill Sans MT"/>
            </a:endParaRPr>
          </a:p>
        </p:txBody>
      </p:sp>
      <p:sp>
        <p:nvSpPr>
          <p:cNvPr id="118" name="object 118"/>
          <p:cNvSpPr/>
          <p:nvPr/>
        </p:nvSpPr>
        <p:spPr>
          <a:xfrm>
            <a:off x="7411211" y="3451859"/>
            <a:ext cx="1000125" cy="287020"/>
          </a:xfrm>
          <a:custGeom>
            <a:avLst/>
            <a:gdLst/>
            <a:ahLst/>
            <a:cxnLst/>
            <a:rect l="l" t="t" r="r" b="b"/>
            <a:pathLst>
              <a:path w="1000125" h="287020">
                <a:moveTo>
                  <a:pt x="0" y="286512"/>
                </a:moveTo>
                <a:lnTo>
                  <a:pt x="999744" y="286512"/>
                </a:lnTo>
                <a:lnTo>
                  <a:pt x="999744" y="0"/>
                </a:lnTo>
                <a:lnTo>
                  <a:pt x="0" y="0"/>
                </a:lnTo>
                <a:lnTo>
                  <a:pt x="0" y="286512"/>
                </a:lnTo>
                <a:close/>
              </a:path>
            </a:pathLst>
          </a:custGeom>
          <a:solidFill>
            <a:srgbClr val="00AFEF"/>
          </a:solidFill>
        </p:spPr>
        <p:txBody>
          <a:bodyPr wrap="square" lIns="0" tIns="0" rIns="0" bIns="0" rtlCol="0"/>
          <a:lstStyle/>
          <a:p>
            <a:endParaRPr/>
          </a:p>
        </p:txBody>
      </p:sp>
      <p:sp>
        <p:nvSpPr>
          <p:cNvPr id="119" name="object 119"/>
          <p:cNvSpPr/>
          <p:nvPr/>
        </p:nvSpPr>
        <p:spPr>
          <a:xfrm>
            <a:off x="7411211" y="3451859"/>
            <a:ext cx="1000125" cy="287020"/>
          </a:xfrm>
          <a:custGeom>
            <a:avLst/>
            <a:gdLst/>
            <a:ahLst/>
            <a:cxnLst/>
            <a:rect l="l" t="t" r="r" b="b"/>
            <a:pathLst>
              <a:path w="1000125" h="287020">
                <a:moveTo>
                  <a:pt x="0" y="286512"/>
                </a:moveTo>
                <a:lnTo>
                  <a:pt x="999744" y="286512"/>
                </a:lnTo>
                <a:lnTo>
                  <a:pt x="999744" y="0"/>
                </a:lnTo>
                <a:lnTo>
                  <a:pt x="0" y="0"/>
                </a:lnTo>
                <a:lnTo>
                  <a:pt x="0" y="286512"/>
                </a:lnTo>
                <a:close/>
              </a:path>
            </a:pathLst>
          </a:custGeom>
          <a:ln w="9144">
            <a:solidFill>
              <a:srgbClr val="000000"/>
            </a:solidFill>
          </a:ln>
        </p:spPr>
        <p:txBody>
          <a:bodyPr wrap="square" lIns="0" tIns="0" rIns="0" bIns="0" rtlCol="0"/>
          <a:lstStyle/>
          <a:p>
            <a:endParaRPr/>
          </a:p>
        </p:txBody>
      </p:sp>
      <p:sp>
        <p:nvSpPr>
          <p:cNvPr id="120" name="object 120"/>
          <p:cNvSpPr txBox="1"/>
          <p:nvPr/>
        </p:nvSpPr>
        <p:spPr>
          <a:xfrm>
            <a:off x="7567676" y="3484321"/>
            <a:ext cx="687070" cy="208915"/>
          </a:xfrm>
          <a:prstGeom prst="rect">
            <a:avLst/>
          </a:prstGeom>
        </p:spPr>
        <p:txBody>
          <a:bodyPr vert="horz" wrap="square" lIns="0" tIns="12700" rIns="0" bIns="0" rtlCol="0">
            <a:spAutoFit/>
          </a:bodyPr>
          <a:lstStyle/>
          <a:p>
            <a:pPr marL="12700">
              <a:lnSpc>
                <a:spcPct val="100000"/>
              </a:lnSpc>
              <a:spcBef>
                <a:spcPts val="100"/>
              </a:spcBef>
            </a:pPr>
            <a:r>
              <a:rPr sz="1200" spc="50" dirty="0">
                <a:latin typeface="Gill Sans MT"/>
                <a:cs typeface="Gill Sans MT"/>
              </a:rPr>
              <a:t>MPC7400</a:t>
            </a:r>
            <a:endParaRPr sz="1200">
              <a:latin typeface="Gill Sans MT"/>
              <a:cs typeface="Gill Sans MT"/>
            </a:endParaRPr>
          </a:p>
        </p:txBody>
      </p:sp>
      <p:sp>
        <p:nvSpPr>
          <p:cNvPr id="121" name="object 121"/>
          <p:cNvSpPr txBox="1"/>
          <p:nvPr/>
        </p:nvSpPr>
        <p:spPr>
          <a:xfrm>
            <a:off x="8651747" y="3872484"/>
            <a:ext cx="658495" cy="287020"/>
          </a:xfrm>
          <a:prstGeom prst="rect">
            <a:avLst/>
          </a:prstGeom>
          <a:solidFill>
            <a:srgbClr val="00AFEF"/>
          </a:solidFill>
          <a:ln w="9144">
            <a:solidFill>
              <a:srgbClr val="000000"/>
            </a:solidFill>
          </a:ln>
        </p:spPr>
        <p:txBody>
          <a:bodyPr vert="horz" wrap="square" lIns="0" tIns="58419" rIns="0" bIns="0" rtlCol="0">
            <a:spAutoFit/>
          </a:bodyPr>
          <a:lstStyle/>
          <a:p>
            <a:pPr marL="187325">
              <a:lnSpc>
                <a:spcPct val="100000"/>
              </a:lnSpc>
              <a:spcBef>
                <a:spcPts val="459"/>
              </a:spcBef>
            </a:pPr>
            <a:r>
              <a:rPr sz="1200" spc="60" dirty="0">
                <a:latin typeface="Gill Sans MT"/>
                <a:cs typeface="Gill Sans MT"/>
              </a:rPr>
              <a:t>e600</a:t>
            </a:r>
            <a:endParaRPr sz="1200">
              <a:latin typeface="Gill Sans MT"/>
              <a:cs typeface="Gill Sans MT"/>
            </a:endParaRPr>
          </a:p>
        </p:txBody>
      </p:sp>
      <p:sp>
        <p:nvSpPr>
          <p:cNvPr id="122" name="object 122"/>
          <p:cNvSpPr txBox="1"/>
          <p:nvPr/>
        </p:nvSpPr>
        <p:spPr>
          <a:xfrm>
            <a:off x="9572243" y="3872484"/>
            <a:ext cx="658495" cy="287020"/>
          </a:xfrm>
          <a:prstGeom prst="rect">
            <a:avLst/>
          </a:prstGeom>
          <a:solidFill>
            <a:srgbClr val="00AFEF"/>
          </a:solidFill>
          <a:ln w="9144">
            <a:solidFill>
              <a:srgbClr val="000000"/>
            </a:solidFill>
          </a:ln>
        </p:spPr>
        <p:txBody>
          <a:bodyPr vert="horz" wrap="square" lIns="0" tIns="58419" rIns="0" bIns="0" rtlCol="0">
            <a:spAutoFit/>
          </a:bodyPr>
          <a:lstStyle/>
          <a:p>
            <a:pPr marL="142875">
              <a:lnSpc>
                <a:spcPct val="100000"/>
              </a:lnSpc>
              <a:spcBef>
                <a:spcPts val="459"/>
              </a:spcBef>
            </a:pPr>
            <a:r>
              <a:rPr sz="1200" spc="-15" dirty="0">
                <a:latin typeface="Gill Sans MT"/>
                <a:cs typeface="Gill Sans MT"/>
              </a:rPr>
              <a:t>Pxxxx</a:t>
            </a:r>
            <a:endParaRPr sz="1200">
              <a:latin typeface="Gill Sans MT"/>
              <a:cs typeface="Gill Sans MT"/>
            </a:endParaRPr>
          </a:p>
        </p:txBody>
      </p:sp>
      <p:sp>
        <p:nvSpPr>
          <p:cNvPr id="123" name="object 123"/>
          <p:cNvSpPr/>
          <p:nvPr/>
        </p:nvSpPr>
        <p:spPr>
          <a:xfrm>
            <a:off x="7633716" y="3040379"/>
            <a:ext cx="1234440" cy="287020"/>
          </a:xfrm>
          <a:custGeom>
            <a:avLst/>
            <a:gdLst/>
            <a:ahLst/>
            <a:cxnLst/>
            <a:rect l="l" t="t" r="r" b="b"/>
            <a:pathLst>
              <a:path w="1234440" h="287020">
                <a:moveTo>
                  <a:pt x="0" y="286512"/>
                </a:moveTo>
                <a:lnTo>
                  <a:pt x="1234440" y="286512"/>
                </a:lnTo>
                <a:lnTo>
                  <a:pt x="1234440" y="0"/>
                </a:lnTo>
                <a:lnTo>
                  <a:pt x="0" y="0"/>
                </a:lnTo>
                <a:lnTo>
                  <a:pt x="0" y="286512"/>
                </a:lnTo>
                <a:close/>
              </a:path>
            </a:pathLst>
          </a:custGeom>
          <a:solidFill>
            <a:srgbClr val="5B9BD4"/>
          </a:solidFill>
        </p:spPr>
        <p:txBody>
          <a:bodyPr wrap="square" lIns="0" tIns="0" rIns="0" bIns="0" rtlCol="0"/>
          <a:lstStyle/>
          <a:p>
            <a:endParaRPr/>
          </a:p>
        </p:txBody>
      </p:sp>
      <p:sp>
        <p:nvSpPr>
          <p:cNvPr id="124" name="object 124"/>
          <p:cNvSpPr/>
          <p:nvPr/>
        </p:nvSpPr>
        <p:spPr>
          <a:xfrm>
            <a:off x="7633716" y="3040379"/>
            <a:ext cx="1234440" cy="287020"/>
          </a:xfrm>
          <a:custGeom>
            <a:avLst/>
            <a:gdLst/>
            <a:ahLst/>
            <a:cxnLst/>
            <a:rect l="l" t="t" r="r" b="b"/>
            <a:pathLst>
              <a:path w="1234440" h="287020">
                <a:moveTo>
                  <a:pt x="0" y="286512"/>
                </a:moveTo>
                <a:lnTo>
                  <a:pt x="1234440" y="286512"/>
                </a:lnTo>
                <a:lnTo>
                  <a:pt x="1234440" y="0"/>
                </a:lnTo>
                <a:lnTo>
                  <a:pt x="0" y="0"/>
                </a:lnTo>
                <a:lnTo>
                  <a:pt x="0" y="286512"/>
                </a:lnTo>
                <a:close/>
              </a:path>
            </a:pathLst>
          </a:custGeom>
          <a:ln w="9143">
            <a:solidFill>
              <a:srgbClr val="000000"/>
            </a:solidFill>
          </a:ln>
        </p:spPr>
        <p:txBody>
          <a:bodyPr wrap="square" lIns="0" tIns="0" rIns="0" bIns="0" rtlCol="0"/>
          <a:lstStyle/>
          <a:p>
            <a:endParaRPr/>
          </a:p>
        </p:txBody>
      </p:sp>
      <p:sp>
        <p:nvSpPr>
          <p:cNvPr id="125" name="object 125"/>
          <p:cNvSpPr txBox="1"/>
          <p:nvPr/>
        </p:nvSpPr>
        <p:spPr>
          <a:xfrm>
            <a:off x="7816088" y="3073095"/>
            <a:ext cx="869950" cy="208915"/>
          </a:xfrm>
          <a:prstGeom prst="rect">
            <a:avLst/>
          </a:prstGeom>
        </p:spPr>
        <p:txBody>
          <a:bodyPr vert="horz" wrap="square" lIns="0" tIns="12700" rIns="0" bIns="0" rtlCol="0">
            <a:spAutoFit/>
          </a:bodyPr>
          <a:lstStyle/>
          <a:p>
            <a:pPr marL="12700">
              <a:lnSpc>
                <a:spcPct val="100000"/>
              </a:lnSpc>
              <a:spcBef>
                <a:spcPts val="100"/>
              </a:spcBef>
            </a:pPr>
            <a:r>
              <a:rPr sz="1200" spc="15" dirty="0">
                <a:latin typeface="Gill Sans MT"/>
                <a:cs typeface="Gill Sans MT"/>
              </a:rPr>
              <a:t>PowerPC9xx</a:t>
            </a:r>
            <a:endParaRPr sz="1200">
              <a:latin typeface="Gill Sans MT"/>
              <a:cs typeface="Gill Sans MT"/>
            </a:endParaRPr>
          </a:p>
        </p:txBody>
      </p:sp>
      <p:sp>
        <p:nvSpPr>
          <p:cNvPr id="126" name="object 126"/>
          <p:cNvSpPr/>
          <p:nvPr/>
        </p:nvSpPr>
        <p:spPr>
          <a:xfrm>
            <a:off x="7085076" y="2622804"/>
            <a:ext cx="920750" cy="287020"/>
          </a:xfrm>
          <a:custGeom>
            <a:avLst/>
            <a:gdLst/>
            <a:ahLst/>
            <a:cxnLst/>
            <a:rect l="l" t="t" r="r" b="b"/>
            <a:pathLst>
              <a:path w="920750" h="287019">
                <a:moveTo>
                  <a:pt x="0" y="286512"/>
                </a:moveTo>
                <a:lnTo>
                  <a:pt x="920496" y="286512"/>
                </a:lnTo>
                <a:lnTo>
                  <a:pt x="920496" y="0"/>
                </a:lnTo>
                <a:lnTo>
                  <a:pt x="0" y="0"/>
                </a:lnTo>
                <a:lnTo>
                  <a:pt x="0" y="286512"/>
                </a:lnTo>
                <a:close/>
              </a:path>
            </a:pathLst>
          </a:custGeom>
          <a:solidFill>
            <a:srgbClr val="6F2F9F"/>
          </a:solidFill>
        </p:spPr>
        <p:txBody>
          <a:bodyPr wrap="square" lIns="0" tIns="0" rIns="0" bIns="0" rtlCol="0"/>
          <a:lstStyle/>
          <a:p>
            <a:endParaRPr/>
          </a:p>
        </p:txBody>
      </p:sp>
      <p:sp>
        <p:nvSpPr>
          <p:cNvPr id="127" name="object 127"/>
          <p:cNvSpPr/>
          <p:nvPr/>
        </p:nvSpPr>
        <p:spPr>
          <a:xfrm>
            <a:off x="7085076" y="2622804"/>
            <a:ext cx="920750" cy="287020"/>
          </a:xfrm>
          <a:custGeom>
            <a:avLst/>
            <a:gdLst/>
            <a:ahLst/>
            <a:cxnLst/>
            <a:rect l="l" t="t" r="r" b="b"/>
            <a:pathLst>
              <a:path w="920750" h="287019">
                <a:moveTo>
                  <a:pt x="0" y="286512"/>
                </a:moveTo>
                <a:lnTo>
                  <a:pt x="920496" y="286512"/>
                </a:lnTo>
                <a:lnTo>
                  <a:pt x="920496" y="0"/>
                </a:lnTo>
                <a:lnTo>
                  <a:pt x="0" y="0"/>
                </a:lnTo>
                <a:lnTo>
                  <a:pt x="0" y="286512"/>
                </a:lnTo>
                <a:close/>
              </a:path>
            </a:pathLst>
          </a:custGeom>
          <a:ln w="9144">
            <a:solidFill>
              <a:srgbClr val="000000"/>
            </a:solidFill>
          </a:ln>
        </p:spPr>
        <p:txBody>
          <a:bodyPr wrap="square" lIns="0" tIns="0" rIns="0" bIns="0" rtlCol="0"/>
          <a:lstStyle/>
          <a:p>
            <a:endParaRPr/>
          </a:p>
        </p:txBody>
      </p:sp>
      <p:sp>
        <p:nvSpPr>
          <p:cNvPr id="128" name="object 128"/>
          <p:cNvSpPr txBox="1"/>
          <p:nvPr/>
        </p:nvSpPr>
        <p:spPr>
          <a:xfrm>
            <a:off x="7225665" y="2655570"/>
            <a:ext cx="638175" cy="208279"/>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FFFFFF"/>
                </a:solidFill>
                <a:latin typeface="Gill Sans MT"/>
                <a:cs typeface="Gill Sans MT"/>
              </a:rPr>
              <a:t>P</a:t>
            </a:r>
            <a:r>
              <a:rPr sz="1200" spc="-55" dirty="0">
                <a:solidFill>
                  <a:srgbClr val="FFFFFF"/>
                </a:solidFill>
                <a:latin typeface="Gill Sans MT"/>
                <a:cs typeface="Gill Sans MT"/>
              </a:rPr>
              <a:t>O</a:t>
            </a:r>
            <a:r>
              <a:rPr sz="1200" spc="-105" dirty="0">
                <a:solidFill>
                  <a:srgbClr val="FFFFFF"/>
                </a:solidFill>
                <a:latin typeface="Gill Sans MT"/>
                <a:cs typeface="Gill Sans MT"/>
              </a:rPr>
              <a:t>W</a:t>
            </a:r>
            <a:r>
              <a:rPr sz="1200" spc="45" dirty="0">
                <a:solidFill>
                  <a:srgbClr val="FFFFFF"/>
                </a:solidFill>
                <a:latin typeface="Gill Sans MT"/>
                <a:cs typeface="Gill Sans MT"/>
              </a:rPr>
              <a:t>E</a:t>
            </a:r>
            <a:r>
              <a:rPr sz="1200" spc="15" dirty="0">
                <a:solidFill>
                  <a:srgbClr val="FFFFFF"/>
                </a:solidFill>
                <a:latin typeface="Gill Sans MT"/>
                <a:cs typeface="Gill Sans MT"/>
              </a:rPr>
              <a:t>R</a:t>
            </a:r>
            <a:r>
              <a:rPr sz="1200" spc="70" dirty="0">
                <a:solidFill>
                  <a:srgbClr val="FFFFFF"/>
                </a:solidFill>
                <a:latin typeface="Gill Sans MT"/>
                <a:cs typeface="Gill Sans MT"/>
              </a:rPr>
              <a:t>4</a:t>
            </a:r>
            <a:endParaRPr sz="1200">
              <a:latin typeface="Gill Sans MT"/>
              <a:cs typeface="Gill Sans MT"/>
            </a:endParaRPr>
          </a:p>
        </p:txBody>
      </p:sp>
      <p:sp>
        <p:nvSpPr>
          <p:cNvPr id="129" name="object 129"/>
          <p:cNvSpPr/>
          <p:nvPr/>
        </p:nvSpPr>
        <p:spPr>
          <a:xfrm>
            <a:off x="3796284" y="1488947"/>
            <a:ext cx="673735" cy="289560"/>
          </a:xfrm>
          <a:custGeom>
            <a:avLst/>
            <a:gdLst/>
            <a:ahLst/>
            <a:cxnLst/>
            <a:rect l="l" t="t" r="r" b="b"/>
            <a:pathLst>
              <a:path w="673735" h="289560">
                <a:moveTo>
                  <a:pt x="625348" y="0"/>
                </a:moveTo>
                <a:lnTo>
                  <a:pt x="48260" y="0"/>
                </a:lnTo>
                <a:lnTo>
                  <a:pt x="29467" y="3790"/>
                </a:lnTo>
                <a:lnTo>
                  <a:pt x="14128" y="14128"/>
                </a:lnTo>
                <a:lnTo>
                  <a:pt x="3790" y="29467"/>
                </a:lnTo>
                <a:lnTo>
                  <a:pt x="0" y="48260"/>
                </a:lnTo>
                <a:lnTo>
                  <a:pt x="0" y="241300"/>
                </a:lnTo>
                <a:lnTo>
                  <a:pt x="3790" y="260092"/>
                </a:lnTo>
                <a:lnTo>
                  <a:pt x="14128" y="275431"/>
                </a:lnTo>
                <a:lnTo>
                  <a:pt x="29467" y="285769"/>
                </a:lnTo>
                <a:lnTo>
                  <a:pt x="48260" y="289560"/>
                </a:lnTo>
                <a:lnTo>
                  <a:pt x="625348" y="289560"/>
                </a:lnTo>
                <a:lnTo>
                  <a:pt x="644140" y="285769"/>
                </a:lnTo>
                <a:lnTo>
                  <a:pt x="659479" y="275431"/>
                </a:lnTo>
                <a:lnTo>
                  <a:pt x="669817" y="260092"/>
                </a:lnTo>
                <a:lnTo>
                  <a:pt x="673607" y="241300"/>
                </a:lnTo>
                <a:lnTo>
                  <a:pt x="673607" y="48260"/>
                </a:lnTo>
                <a:lnTo>
                  <a:pt x="669817" y="29467"/>
                </a:lnTo>
                <a:lnTo>
                  <a:pt x="659479" y="14128"/>
                </a:lnTo>
                <a:lnTo>
                  <a:pt x="644140" y="3790"/>
                </a:lnTo>
                <a:lnTo>
                  <a:pt x="625348" y="0"/>
                </a:lnTo>
                <a:close/>
              </a:path>
            </a:pathLst>
          </a:custGeom>
          <a:solidFill>
            <a:srgbClr val="FFC1C1"/>
          </a:solidFill>
        </p:spPr>
        <p:txBody>
          <a:bodyPr wrap="square" lIns="0" tIns="0" rIns="0" bIns="0" rtlCol="0"/>
          <a:lstStyle/>
          <a:p>
            <a:endParaRPr/>
          </a:p>
        </p:txBody>
      </p:sp>
      <p:sp>
        <p:nvSpPr>
          <p:cNvPr id="130" name="object 130"/>
          <p:cNvSpPr/>
          <p:nvPr/>
        </p:nvSpPr>
        <p:spPr>
          <a:xfrm>
            <a:off x="3796284" y="1488947"/>
            <a:ext cx="673735" cy="289560"/>
          </a:xfrm>
          <a:custGeom>
            <a:avLst/>
            <a:gdLst/>
            <a:ahLst/>
            <a:cxnLst/>
            <a:rect l="l" t="t" r="r" b="b"/>
            <a:pathLst>
              <a:path w="673735" h="289560">
                <a:moveTo>
                  <a:pt x="0" y="48260"/>
                </a:moveTo>
                <a:lnTo>
                  <a:pt x="3790" y="29467"/>
                </a:lnTo>
                <a:lnTo>
                  <a:pt x="14128" y="14128"/>
                </a:lnTo>
                <a:lnTo>
                  <a:pt x="29467" y="3790"/>
                </a:lnTo>
                <a:lnTo>
                  <a:pt x="48260" y="0"/>
                </a:lnTo>
                <a:lnTo>
                  <a:pt x="625348" y="0"/>
                </a:lnTo>
                <a:lnTo>
                  <a:pt x="644140" y="3790"/>
                </a:lnTo>
                <a:lnTo>
                  <a:pt x="659479" y="14128"/>
                </a:lnTo>
                <a:lnTo>
                  <a:pt x="669817" y="29467"/>
                </a:lnTo>
                <a:lnTo>
                  <a:pt x="673607" y="48260"/>
                </a:lnTo>
                <a:lnTo>
                  <a:pt x="673607" y="241300"/>
                </a:lnTo>
                <a:lnTo>
                  <a:pt x="669817" y="260092"/>
                </a:lnTo>
                <a:lnTo>
                  <a:pt x="659479" y="275431"/>
                </a:lnTo>
                <a:lnTo>
                  <a:pt x="644140" y="285769"/>
                </a:lnTo>
                <a:lnTo>
                  <a:pt x="625348" y="289560"/>
                </a:lnTo>
                <a:lnTo>
                  <a:pt x="48260" y="289560"/>
                </a:lnTo>
                <a:lnTo>
                  <a:pt x="29467" y="285769"/>
                </a:lnTo>
                <a:lnTo>
                  <a:pt x="14128" y="275431"/>
                </a:lnTo>
                <a:lnTo>
                  <a:pt x="3790" y="260092"/>
                </a:lnTo>
                <a:lnTo>
                  <a:pt x="0" y="241300"/>
                </a:lnTo>
                <a:lnTo>
                  <a:pt x="0" y="48260"/>
                </a:lnTo>
                <a:close/>
              </a:path>
            </a:pathLst>
          </a:custGeom>
          <a:ln w="9144">
            <a:solidFill>
              <a:srgbClr val="000000"/>
            </a:solidFill>
          </a:ln>
        </p:spPr>
        <p:txBody>
          <a:bodyPr wrap="square" lIns="0" tIns="0" rIns="0" bIns="0" rtlCol="0"/>
          <a:lstStyle/>
          <a:p>
            <a:endParaRPr/>
          </a:p>
        </p:txBody>
      </p:sp>
      <p:sp>
        <p:nvSpPr>
          <p:cNvPr id="131" name="object 131"/>
          <p:cNvSpPr txBox="1"/>
          <p:nvPr/>
        </p:nvSpPr>
        <p:spPr>
          <a:xfrm>
            <a:off x="3907028" y="1534490"/>
            <a:ext cx="452120" cy="208915"/>
          </a:xfrm>
          <a:prstGeom prst="rect">
            <a:avLst/>
          </a:prstGeom>
        </p:spPr>
        <p:txBody>
          <a:bodyPr vert="horz" wrap="square" lIns="0" tIns="12700" rIns="0" bIns="0" rtlCol="0">
            <a:spAutoFit/>
          </a:bodyPr>
          <a:lstStyle/>
          <a:p>
            <a:pPr marL="12700">
              <a:lnSpc>
                <a:spcPct val="100000"/>
              </a:lnSpc>
              <a:spcBef>
                <a:spcPts val="100"/>
              </a:spcBef>
            </a:pPr>
            <a:r>
              <a:rPr sz="1200" spc="65" dirty="0">
                <a:latin typeface="Gill Sans MT"/>
                <a:cs typeface="Gill Sans MT"/>
              </a:rPr>
              <a:t>80286</a:t>
            </a:r>
            <a:endParaRPr sz="1200">
              <a:latin typeface="Gill Sans MT"/>
              <a:cs typeface="Gill Sans MT"/>
            </a:endParaRPr>
          </a:p>
        </p:txBody>
      </p:sp>
      <p:sp>
        <p:nvSpPr>
          <p:cNvPr id="132" name="object 132"/>
          <p:cNvSpPr/>
          <p:nvPr/>
        </p:nvSpPr>
        <p:spPr>
          <a:xfrm>
            <a:off x="3851147" y="2625851"/>
            <a:ext cx="868680" cy="287020"/>
          </a:xfrm>
          <a:custGeom>
            <a:avLst/>
            <a:gdLst/>
            <a:ahLst/>
            <a:cxnLst/>
            <a:rect l="l" t="t" r="r" b="b"/>
            <a:pathLst>
              <a:path w="868679" h="287019">
                <a:moveTo>
                  <a:pt x="0" y="286512"/>
                </a:moveTo>
                <a:lnTo>
                  <a:pt x="868679" y="286512"/>
                </a:lnTo>
                <a:lnTo>
                  <a:pt x="868679" y="0"/>
                </a:lnTo>
                <a:lnTo>
                  <a:pt x="0" y="0"/>
                </a:lnTo>
                <a:lnTo>
                  <a:pt x="0" y="286512"/>
                </a:lnTo>
                <a:close/>
              </a:path>
            </a:pathLst>
          </a:custGeom>
          <a:solidFill>
            <a:srgbClr val="6F2F9F"/>
          </a:solidFill>
        </p:spPr>
        <p:txBody>
          <a:bodyPr wrap="square" lIns="0" tIns="0" rIns="0" bIns="0" rtlCol="0"/>
          <a:lstStyle/>
          <a:p>
            <a:endParaRPr/>
          </a:p>
        </p:txBody>
      </p:sp>
      <p:sp>
        <p:nvSpPr>
          <p:cNvPr id="133" name="object 133"/>
          <p:cNvSpPr/>
          <p:nvPr/>
        </p:nvSpPr>
        <p:spPr>
          <a:xfrm>
            <a:off x="3851147" y="2625851"/>
            <a:ext cx="868680" cy="287020"/>
          </a:xfrm>
          <a:custGeom>
            <a:avLst/>
            <a:gdLst/>
            <a:ahLst/>
            <a:cxnLst/>
            <a:rect l="l" t="t" r="r" b="b"/>
            <a:pathLst>
              <a:path w="868679" h="287019">
                <a:moveTo>
                  <a:pt x="0" y="286512"/>
                </a:moveTo>
                <a:lnTo>
                  <a:pt x="868679" y="286512"/>
                </a:lnTo>
                <a:lnTo>
                  <a:pt x="868679" y="0"/>
                </a:lnTo>
                <a:lnTo>
                  <a:pt x="0" y="0"/>
                </a:lnTo>
                <a:lnTo>
                  <a:pt x="0" y="286512"/>
                </a:lnTo>
                <a:close/>
              </a:path>
            </a:pathLst>
          </a:custGeom>
          <a:ln w="9144">
            <a:solidFill>
              <a:srgbClr val="000000"/>
            </a:solidFill>
          </a:ln>
        </p:spPr>
        <p:txBody>
          <a:bodyPr wrap="square" lIns="0" tIns="0" rIns="0" bIns="0" rtlCol="0"/>
          <a:lstStyle/>
          <a:p>
            <a:endParaRPr/>
          </a:p>
        </p:txBody>
      </p:sp>
      <p:sp>
        <p:nvSpPr>
          <p:cNvPr id="134" name="object 134"/>
          <p:cNvSpPr txBox="1"/>
          <p:nvPr/>
        </p:nvSpPr>
        <p:spPr>
          <a:xfrm>
            <a:off x="3964304" y="2670505"/>
            <a:ext cx="638175"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FFFFFF"/>
                </a:solidFill>
                <a:latin typeface="Gill Sans MT"/>
                <a:cs typeface="Gill Sans MT"/>
              </a:rPr>
              <a:t>P</a:t>
            </a:r>
            <a:r>
              <a:rPr sz="1200" spc="-55" dirty="0">
                <a:solidFill>
                  <a:srgbClr val="FFFFFF"/>
                </a:solidFill>
                <a:latin typeface="Gill Sans MT"/>
                <a:cs typeface="Gill Sans MT"/>
              </a:rPr>
              <a:t>O</a:t>
            </a:r>
            <a:r>
              <a:rPr sz="1200" spc="-100" dirty="0">
                <a:solidFill>
                  <a:srgbClr val="FFFFFF"/>
                </a:solidFill>
                <a:latin typeface="Gill Sans MT"/>
                <a:cs typeface="Gill Sans MT"/>
              </a:rPr>
              <a:t>W</a:t>
            </a:r>
            <a:r>
              <a:rPr sz="1200" spc="40" dirty="0">
                <a:solidFill>
                  <a:srgbClr val="FFFFFF"/>
                </a:solidFill>
                <a:latin typeface="Gill Sans MT"/>
                <a:cs typeface="Gill Sans MT"/>
              </a:rPr>
              <a:t>E</a:t>
            </a:r>
            <a:r>
              <a:rPr sz="1200" spc="10" dirty="0">
                <a:solidFill>
                  <a:srgbClr val="FFFFFF"/>
                </a:solidFill>
                <a:latin typeface="Gill Sans MT"/>
                <a:cs typeface="Gill Sans MT"/>
              </a:rPr>
              <a:t>R</a:t>
            </a:r>
            <a:r>
              <a:rPr sz="1200" spc="70" dirty="0">
                <a:solidFill>
                  <a:srgbClr val="FFFFFF"/>
                </a:solidFill>
                <a:latin typeface="Gill Sans MT"/>
                <a:cs typeface="Gill Sans MT"/>
              </a:rPr>
              <a:t>1</a:t>
            </a:r>
            <a:endParaRPr sz="1200">
              <a:latin typeface="Gill Sans MT"/>
              <a:cs typeface="Gill Sans MT"/>
            </a:endParaRPr>
          </a:p>
        </p:txBody>
      </p:sp>
      <p:sp>
        <p:nvSpPr>
          <p:cNvPr id="135" name="object 135"/>
          <p:cNvSpPr/>
          <p:nvPr/>
        </p:nvSpPr>
        <p:spPr>
          <a:xfrm>
            <a:off x="1597152" y="1112519"/>
            <a:ext cx="463296" cy="304800"/>
          </a:xfrm>
          <a:prstGeom prst="rect">
            <a:avLst/>
          </a:prstGeom>
          <a:blipFill>
            <a:blip r:embed="rId2" cstate="print"/>
            <a:stretch>
              <a:fillRect/>
            </a:stretch>
          </a:blipFill>
        </p:spPr>
        <p:txBody>
          <a:bodyPr wrap="square" lIns="0" tIns="0" rIns="0" bIns="0" rtlCol="0"/>
          <a:lstStyle/>
          <a:p>
            <a:endParaRPr/>
          </a:p>
        </p:txBody>
      </p:sp>
      <p:sp>
        <p:nvSpPr>
          <p:cNvPr id="136" name="object 136"/>
          <p:cNvSpPr/>
          <p:nvPr/>
        </p:nvSpPr>
        <p:spPr>
          <a:xfrm>
            <a:off x="2938272" y="1905000"/>
            <a:ext cx="1124712" cy="432815"/>
          </a:xfrm>
          <a:prstGeom prst="rect">
            <a:avLst/>
          </a:prstGeom>
          <a:blipFill>
            <a:blip r:embed="rId3" cstate="print"/>
            <a:stretch>
              <a:fillRect/>
            </a:stretch>
          </a:blipFill>
        </p:spPr>
        <p:txBody>
          <a:bodyPr wrap="square" lIns="0" tIns="0" rIns="0" bIns="0" rtlCol="0"/>
          <a:lstStyle/>
          <a:p>
            <a:endParaRPr/>
          </a:p>
        </p:txBody>
      </p:sp>
      <p:sp>
        <p:nvSpPr>
          <p:cNvPr id="137" name="object 137"/>
          <p:cNvSpPr/>
          <p:nvPr/>
        </p:nvSpPr>
        <p:spPr>
          <a:xfrm>
            <a:off x="1766365" y="2642597"/>
            <a:ext cx="829350" cy="311344"/>
          </a:xfrm>
          <a:prstGeom prst="rect">
            <a:avLst/>
          </a:prstGeom>
          <a:blipFill>
            <a:blip r:embed="rId4" cstate="print"/>
            <a:stretch>
              <a:fillRect/>
            </a:stretch>
          </a:blipFill>
        </p:spPr>
        <p:txBody>
          <a:bodyPr wrap="square" lIns="0" tIns="0" rIns="0" bIns="0" rtlCol="0"/>
          <a:lstStyle/>
          <a:p>
            <a:endParaRPr/>
          </a:p>
        </p:txBody>
      </p:sp>
      <p:sp>
        <p:nvSpPr>
          <p:cNvPr id="138" name="object 138"/>
          <p:cNvSpPr/>
          <p:nvPr/>
        </p:nvSpPr>
        <p:spPr>
          <a:xfrm>
            <a:off x="3069335" y="3520440"/>
            <a:ext cx="1950719" cy="539496"/>
          </a:xfrm>
          <a:prstGeom prst="rect">
            <a:avLst/>
          </a:prstGeom>
          <a:blipFill>
            <a:blip r:embed="rId5" cstate="print"/>
            <a:stretch>
              <a:fillRect/>
            </a:stretch>
          </a:blipFill>
        </p:spPr>
        <p:txBody>
          <a:bodyPr wrap="square" lIns="0" tIns="0" rIns="0" bIns="0" rtlCol="0"/>
          <a:lstStyle/>
          <a:p>
            <a:endParaRPr/>
          </a:p>
        </p:txBody>
      </p:sp>
      <p:sp>
        <p:nvSpPr>
          <p:cNvPr id="139" name="object 139"/>
          <p:cNvSpPr/>
          <p:nvPr/>
        </p:nvSpPr>
        <p:spPr>
          <a:xfrm>
            <a:off x="3081527" y="5132832"/>
            <a:ext cx="1149096" cy="429768"/>
          </a:xfrm>
          <a:prstGeom prst="rect">
            <a:avLst/>
          </a:prstGeom>
          <a:blipFill>
            <a:blip r:embed="rId6" cstate="print"/>
            <a:stretch>
              <a:fillRect/>
            </a:stretch>
          </a:blipFill>
        </p:spPr>
        <p:txBody>
          <a:bodyPr wrap="square" lIns="0" tIns="0" rIns="0" bIns="0" rtlCol="0"/>
          <a:lstStyle/>
          <a:p>
            <a:endParaRPr/>
          </a:p>
        </p:txBody>
      </p:sp>
      <p:sp>
        <p:nvSpPr>
          <p:cNvPr id="140" name="object 140"/>
          <p:cNvSpPr/>
          <p:nvPr/>
        </p:nvSpPr>
        <p:spPr>
          <a:xfrm>
            <a:off x="2593848" y="4447032"/>
            <a:ext cx="1472184" cy="414527"/>
          </a:xfrm>
          <a:prstGeom prst="rect">
            <a:avLst/>
          </a:prstGeom>
          <a:blipFill>
            <a:blip r:embed="rId7" cstate="print"/>
            <a:stretch>
              <a:fillRect/>
            </a:stretch>
          </a:blipFill>
        </p:spPr>
        <p:txBody>
          <a:bodyPr wrap="square" lIns="0" tIns="0" rIns="0" bIns="0" rtlCol="0"/>
          <a:lstStyle/>
          <a:p>
            <a:endParaRPr/>
          </a:p>
        </p:txBody>
      </p:sp>
      <p:sp>
        <p:nvSpPr>
          <p:cNvPr id="141" name="object 141"/>
          <p:cNvSpPr/>
          <p:nvPr/>
        </p:nvSpPr>
        <p:spPr>
          <a:xfrm>
            <a:off x="9873995" y="5183123"/>
            <a:ext cx="1161415" cy="396240"/>
          </a:xfrm>
          <a:custGeom>
            <a:avLst/>
            <a:gdLst/>
            <a:ahLst/>
            <a:cxnLst/>
            <a:rect l="l" t="t" r="r" b="b"/>
            <a:pathLst>
              <a:path w="1161415" h="396239">
                <a:moveTo>
                  <a:pt x="580644" y="0"/>
                </a:moveTo>
                <a:lnTo>
                  <a:pt x="512929" y="1332"/>
                </a:lnTo>
                <a:lnTo>
                  <a:pt x="447509" y="5229"/>
                </a:lnTo>
                <a:lnTo>
                  <a:pt x="384819" y="11544"/>
                </a:lnTo>
                <a:lnTo>
                  <a:pt x="325294" y="20127"/>
                </a:lnTo>
                <a:lnTo>
                  <a:pt x="269370" y="30831"/>
                </a:lnTo>
                <a:lnTo>
                  <a:pt x="217483" y="43507"/>
                </a:lnTo>
                <a:lnTo>
                  <a:pt x="170068" y="58007"/>
                </a:lnTo>
                <a:lnTo>
                  <a:pt x="127562" y="74182"/>
                </a:lnTo>
                <a:lnTo>
                  <a:pt x="90400" y="91885"/>
                </a:lnTo>
                <a:lnTo>
                  <a:pt x="33851" y="131280"/>
                </a:lnTo>
                <a:lnTo>
                  <a:pt x="3906" y="175004"/>
                </a:lnTo>
                <a:lnTo>
                  <a:pt x="0" y="198119"/>
                </a:lnTo>
                <a:lnTo>
                  <a:pt x="3906" y="221235"/>
                </a:lnTo>
                <a:lnTo>
                  <a:pt x="33851" y="264959"/>
                </a:lnTo>
                <a:lnTo>
                  <a:pt x="90400" y="304354"/>
                </a:lnTo>
                <a:lnTo>
                  <a:pt x="127562" y="322057"/>
                </a:lnTo>
                <a:lnTo>
                  <a:pt x="170068" y="338232"/>
                </a:lnTo>
                <a:lnTo>
                  <a:pt x="217483" y="352732"/>
                </a:lnTo>
                <a:lnTo>
                  <a:pt x="269370" y="365408"/>
                </a:lnTo>
                <a:lnTo>
                  <a:pt x="325294" y="376112"/>
                </a:lnTo>
                <a:lnTo>
                  <a:pt x="384819" y="384695"/>
                </a:lnTo>
                <a:lnTo>
                  <a:pt x="447509" y="391010"/>
                </a:lnTo>
                <a:lnTo>
                  <a:pt x="512929" y="394907"/>
                </a:lnTo>
                <a:lnTo>
                  <a:pt x="580644" y="396239"/>
                </a:lnTo>
                <a:lnTo>
                  <a:pt x="648358" y="394907"/>
                </a:lnTo>
                <a:lnTo>
                  <a:pt x="713778" y="391010"/>
                </a:lnTo>
                <a:lnTo>
                  <a:pt x="776468" y="384695"/>
                </a:lnTo>
                <a:lnTo>
                  <a:pt x="835993" y="376112"/>
                </a:lnTo>
                <a:lnTo>
                  <a:pt x="891917" y="365408"/>
                </a:lnTo>
                <a:lnTo>
                  <a:pt x="943804" y="352732"/>
                </a:lnTo>
                <a:lnTo>
                  <a:pt x="991219" y="338232"/>
                </a:lnTo>
                <a:lnTo>
                  <a:pt x="1033725" y="322057"/>
                </a:lnTo>
                <a:lnTo>
                  <a:pt x="1070887" y="304354"/>
                </a:lnTo>
                <a:lnTo>
                  <a:pt x="1127436" y="264959"/>
                </a:lnTo>
                <a:lnTo>
                  <a:pt x="1157381" y="221235"/>
                </a:lnTo>
                <a:lnTo>
                  <a:pt x="1161287" y="198119"/>
                </a:lnTo>
                <a:lnTo>
                  <a:pt x="1157381" y="175004"/>
                </a:lnTo>
                <a:lnTo>
                  <a:pt x="1127436" y="131280"/>
                </a:lnTo>
                <a:lnTo>
                  <a:pt x="1070887" y="91885"/>
                </a:lnTo>
                <a:lnTo>
                  <a:pt x="1033725" y="74182"/>
                </a:lnTo>
                <a:lnTo>
                  <a:pt x="991219" y="58007"/>
                </a:lnTo>
                <a:lnTo>
                  <a:pt x="943804" y="43507"/>
                </a:lnTo>
                <a:lnTo>
                  <a:pt x="891917" y="30831"/>
                </a:lnTo>
                <a:lnTo>
                  <a:pt x="835993" y="20127"/>
                </a:lnTo>
                <a:lnTo>
                  <a:pt x="776468" y="11544"/>
                </a:lnTo>
                <a:lnTo>
                  <a:pt x="713778" y="5229"/>
                </a:lnTo>
                <a:lnTo>
                  <a:pt x="648358" y="1332"/>
                </a:lnTo>
                <a:lnTo>
                  <a:pt x="580644" y="0"/>
                </a:lnTo>
                <a:close/>
              </a:path>
            </a:pathLst>
          </a:custGeom>
          <a:solidFill>
            <a:srgbClr val="5B9BD4"/>
          </a:solidFill>
        </p:spPr>
        <p:txBody>
          <a:bodyPr wrap="square" lIns="0" tIns="0" rIns="0" bIns="0" rtlCol="0"/>
          <a:lstStyle/>
          <a:p>
            <a:endParaRPr/>
          </a:p>
        </p:txBody>
      </p:sp>
      <p:sp>
        <p:nvSpPr>
          <p:cNvPr id="142" name="object 142"/>
          <p:cNvSpPr/>
          <p:nvPr/>
        </p:nvSpPr>
        <p:spPr>
          <a:xfrm>
            <a:off x="9873995" y="5183123"/>
            <a:ext cx="1161415" cy="396240"/>
          </a:xfrm>
          <a:custGeom>
            <a:avLst/>
            <a:gdLst/>
            <a:ahLst/>
            <a:cxnLst/>
            <a:rect l="l" t="t" r="r" b="b"/>
            <a:pathLst>
              <a:path w="1161415" h="396239">
                <a:moveTo>
                  <a:pt x="0" y="198119"/>
                </a:moveTo>
                <a:lnTo>
                  <a:pt x="15335" y="152675"/>
                </a:lnTo>
                <a:lnTo>
                  <a:pt x="59018" y="110967"/>
                </a:lnTo>
                <a:lnTo>
                  <a:pt x="127562" y="74182"/>
                </a:lnTo>
                <a:lnTo>
                  <a:pt x="170068" y="58007"/>
                </a:lnTo>
                <a:lnTo>
                  <a:pt x="217483" y="43507"/>
                </a:lnTo>
                <a:lnTo>
                  <a:pt x="269370" y="30831"/>
                </a:lnTo>
                <a:lnTo>
                  <a:pt x="325294" y="20127"/>
                </a:lnTo>
                <a:lnTo>
                  <a:pt x="384819" y="11544"/>
                </a:lnTo>
                <a:lnTo>
                  <a:pt x="447509" y="5229"/>
                </a:lnTo>
                <a:lnTo>
                  <a:pt x="512929" y="1332"/>
                </a:lnTo>
                <a:lnTo>
                  <a:pt x="580644" y="0"/>
                </a:lnTo>
                <a:lnTo>
                  <a:pt x="648358" y="1332"/>
                </a:lnTo>
                <a:lnTo>
                  <a:pt x="713778" y="5229"/>
                </a:lnTo>
                <a:lnTo>
                  <a:pt x="776468" y="11544"/>
                </a:lnTo>
                <a:lnTo>
                  <a:pt x="835993" y="20127"/>
                </a:lnTo>
                <a:lnTo>
                  <a:pt x="891917" y="30831"/>
                </a:lnTo>
                <a:lnTo>
                  <a:pt x="943804" y="43507"/>
                </a:lnTo>
                <a:lnTo>
                  <a:pt x="991219" y="58007"/>
                </a:lnTo>
                <a:lnTo>
                  <a:pt x="1033725" y="74182"/>
                </a:lnTo>
                <a:lnTo>
                  <a:pt x="1070887" y="91885"/>
                </a:lnTo>
                <a:lnTo>
                  <a:pt x="1127436" y="131280"/>
                </a:lnTo>
                <a:lnTo>
                  <a:pt x="1157381" y="175004"/>
                </a:lnTo>
                <a:lnTo>
                  <a:pt x="1161287" y="198119"/>
                </a:lnTo>
                <a:lnTo>
                  <a:pt x="1157381" y="221235"/>
                </a:lnTo>
                <a:lnTo>
                  <a:pt x="1127436" y="264959"/>
                </a:lnTo>
                <a:lnTo>
                  <a:pt x="1070887" y="304354"/>
                </a:lnTo>
                <a:lnTo>
                  <a:pt x="1033725" y="322057"/>
                </a:lnTo>
                <a:lnTo>
                  <a:pt x="991219" y="338232"/>
                </a:lnTo>
                <a:lnTo>
                  <a:pt x="943804" y="352732"/>
                </a:lnTo>
                <a:lnTo>
                  <a:pt x="891917" y="365408"/>
                </a:lnTo>
                <a:lnTo>
                  <a:pt x="835993" y="376112"/>
                </a:lnTo>
                <a:lnTo>
                  <a:pt x="776468" y="384695"/>
                </a:lnTo>
                <a:lnTo>
                  <a:pt x="713778" y="391010"/>
                </a:lnTo>
                <a:lnTo>
                  <a:pt x="648358" y="394907"/>
                </a:lnTo>
                <a:lnTo>
                  <a:pt x="580644" y="396239"/>
                </a:lnTo>
                <a:lnTo>
                  <a:pt x="512929" y="394907"/>
                </a:lnTo>
                <a:lnTo>
                  <a:pt x="447509" y="391010"/>
                </a:lnTo>
                <a:lnTo>
                  <a:pt x="384819" y="384695"/>
                </a:lnTo>
                <a:lnTo>
                  <a:pt x="325294" y="376112"/>
                </a:lnTo>
                <a:lnTo>
                  <a:pt x="269370" y="365408"/>
                </a:lnTo>
                <a:lnTo>
                  <a:pt x="217483" y="352732"/>
                </a:lnTo>
                <a:lnTo>
                  <a:pt x="170068" y="338232"/>
                </a:lnTo>
                <a:lnTo>
                  <a:pt x="127562" y="322057"/>
                </a:lnTo>
                <a:lnTo>
                  <a:pt x="90400" y="304354"/>
                </a:lnTo>
                <a:lnTo>
                  <a:pt x="33851" y="264959"/>
                </a:lnTo>
                <a:lnTo>
                  <a:pt x="3906" y="221235"/>
                </a:lnTo>
                <a:lnTo>
                  <a:pt x="0" y="198119"/>
                </a:lnTo>
                <a:close/>
              </a:path>
            </a:pathLst>
          </a:custGeom>
          <a:ln w="9144">
            <a:solidFill>
              <a:srgbClr val="000000"/>
            </a:solidFill>
          </a:ln>
        </p:spPr>
        <p:txBody>
          <a:bodyPr wrap="square" lIns="0" tIns="0" rIns="0" bIns="0" rtlCol="0"/>
          <a:lstStyle/>
          <a:p>
            <a:endParaRPr/>
          </a:p>
        </p:txBody>
      </p:sp>
      <p:sp>
        <p:nvSpPr>
          <p:cNvPr id="143" name="object 143"/>
          <p:cNvSpPr txBox="1"/>
          <p:nvPr/>
        </p:nvSpPr>
        <p:spPr>
          <a:xfrm>
            <a:off x="10194163" y="5284089"/>
            <a:ext cx="52324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Gill Sans MT"/>
                <a:cs typeface="Gill Sans MT"/>
              </a:rPr>
              <a:t>A</a:t>
            </a:r>
            <a:r>
              <a:rPr sz="1200" spc="15" dirty="0">
                <a:latin typeface="Gill Sans MT"/>
                <a:cs typeface="Gill Sans MT"/>
              </a:rPr>
              <a:t>R</a:t>
            </a:r>
            <a:r>
              <a:rPr sz="1200" spc="165" dirty="0">
                <a:latin typeface="Gill Sans MT"/>
                <a:cs typeface="Gill Sans MT"/>
              </a:rPr>
              <a:t>M</a:t>
            </a:r>
            <a:r>
              <a:rPr sz="1200" spc="70" dirty="0">
                <a:latin typeface="Gill Sans MT"/>
                <a:cs typeface="Gill Sans MT"/>
              </a:rPr>
              <a:t>v8</a:t>
            </a:r>
            <a:endParaRPr sz="1200">
              <a:latin typeface="Gill Sans MT"/>
              <a:cs typeface="Gill Sans MT"/>
            </a:endParaRPr>
          </a:p>
        </p:txBody>
      </p:sp>
      <p:sp>
        <p:nvSpPr>
          <p:cNvPr id="144" name="object 144"/>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lnSpc>
                  <a:spcPct val="100000"/>
                </a:lnSpc>
                <a:spcBef>
                  <a:spcPts val="60"/>
                </a:spcBef>
              </a:pPr>
              <a:t>4</a:t>
            </a:fld>
            <a:endParaRPr spc="75" dirty="0"/>
          </a:p>
        </p:txBody>
      </p:sp>
      <p:sp>
        <p:nvSpPr>
          <p:cNvPr id="145" name="object 145"/>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361645"/>
            <a:ext cx="4157979" cy="512445"/>
          </a:xfrm>
          <a:prstGeom prst="rect">
            <a:avLst/>
          </a:prstGeom>
        </p:spPr>
        <p:txBody>
          <a:bodyPr vert="horz" wrap="square" lIns="0" tIns="12065" rIns="0" bIns="0" rtlCol="0">
            <a:spAutoFit/>
          </a:bodyPr>
          <a:lstStyle/>
          <a:p>
            <a:pPr marL="12700">
              <a:lnSpc>
                <a:spcPct val="100000"/>
              </a:lnSpc>
              <a:spcBef>
                <a:spcPts val="95"/>
              </a:spcBef>
            </a:pPr>
            <a:r>
              <a:rPr sz="3200" spc="135" dirty="0">
                <a:solidFill>
                  <a:srgbClr val="000000"/>
                </a:solidFill>
                <a:latin typeface="Gill Sans MT"/>
                <a:cs typeface="Gill Sans MT"/>
              </a:rPr>
              <a:t>ARM</a:t>
            </a:r>
            <a:r>
              <a:rPr sz="3200" spc="-10" dirty="0">
                <a:solidFill>
                  <a:srgbClr val="000000"/>
                </a:solidFill>
                <a:latin typeface="Arial Unicode MS"/>
                <a:cs typeface="Arial Unicode MS"/>
              </a:rPr>
              <a:t>提供更多计算核心</a:t>
            </a:r>
            <a:endParaRPr sz="3200">
              <a:latin typeface="Arial Unicode MS"/>
              <a:cs typeface="Arial Unicode MS"/>
            </a:endParaRPr>
          </a:p>
        </p:txBody>
      </p:sp>
      <p:sp>
        <p:nvSpPr>
          <p:cNvPr id="3" name="object 3"/>
          <p:cNvSpPr txBox="1"/>
          <p:nvPr/>
        </p:nvSpPr>
        <p:spPr>
          <a:xfrm>
            <a:off x="799591" y="1282953"/>
            <a:ext cx="130175"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Wingdings"/>
                <a:cs typeface="Wingdings"/>
              </a:rPr>
              <a:t></a:t>
            </a:r>
            <a:endParaRPr sz="1100">
              <a:latin typeface="Wingdings"/>
              <a:cs typeface="Wingdings"/>
            </a:endParaRPr>
          </a:p>
        </p:txBody>
      </p:sp>
      <p:sp>
        <p:nvSpPr>
          <p:cNvPr id="4" name="object 4"/>
          <p:cNvSpPr txBox="1"/>
          <p:nvPr/>
        </p:nvSpPr>
        <p:spPr>
          <a:xfrm>
            <a:off x="799591" y="1828926"/>
            <a:ext cx="130175"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Wingdings"/>
                <a:cs typeface="Wingdings"/>
              </a:rPr>
              <a:t></a:t>
            </a:r>
            <a:endParaRPr sz="1100">
              <a:latin typeface="Wingdings"/>
              <a:cs typeface="Wingdings"/>
            </a:endParaRPr>
          </a:p>
        </p:txBody>
      </p:sp>
      <p:sp>
        <p:nvSpPr>
          <p:cNvPr id="5" name="object 5"/>
          <p:cNvSpPr txBox="1"/>
          <p:nvPr/>
        </p:nvSpPr>
        <p:spPr>
          <a:xfrm>
            <a:off x="799591" y="2374773"/>
            <a:ext cx="130175"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Wingdings"/>
                <a:cs typeface="Wingdings"/>
              </a:rPr>
              <a:t></a:t>
            </a:r>
            <a:endParaRPr sz="1100">
              <a:latin typeface="Wingdings"/>
              <a:cs typeface="Wingdings"/>
            </a:endParaRPr>
          </a:p>
        </p:txBody>
      </p:sp>
      <p:sp>
        <p:nvSpPr>
          <p:cNvPr id="6" name="object 6"/>
          <p:cNvSpPr txBox="1"/>
          <p:nvPr/>
        </p:nvSpPr>
        <p:spPr>
          <a:xfrm>
            <a:off x="1089152" y="1185418"/>
            <a:ext cx="7860030" cy="1454150"/>
          </a:xfrm>
          <a:prstGeom prst="rect">
            <a:avLst/>
          </a:prstGeom>
        </p:spPr>
        <p:txBody>
          <a:bodyPr vert="horz" wrap="square" lIns="0" tIns="13335" rIns="0" bIns="0" rtlCol="0">
            <a:spAutoFit/>
          </a:bodyPr>
          <a:lstStyle/>
          <a:p>
            <a:pPr marL="12700">
              <a:lnSpc>
                <a:spcPct val="100000"/>
              </a:lnSpc>
              <a:spcBef>
                <a:spcPts val="105"/>
              </a:spcBef>
            </a:pPr>
            <a:r>
              <a:rPr sz="2200" spc="5" dirty="0">
                <a:latin typeface="Arial Unicode MS"/>
                <a:cs typeface="Arial Unicode MS"/>
              </a:rPr>
              <a:t>工艺、主频遇到瓶颈后</a:t>
            </a:r>
            <a:r>
              <a:rPr sz="2200" spc="-20" dirty="0">
                <a:latin typeface="Arial Unicode MS"/>
                <a:cs typeface="Arial Unicode MS"/>
              </a:rPr>
              <a:t>，</a:t>
            </a:r>
            <a:r>
              <a:rPr sz="2200" spc="5" dirty="0">
                <a:latin typeface="Arial Unicode MS"/>
                <a:cs typeface="Arial Unicode MS"/>
              </a:rPr>
              <a:t>开始</a:t>
            </a:r>
            <a:r>
              <a:rPr sz="2200" spc="-20" dirty="0">
                <a:latin typeface="Arial Unicode MS"/>
                <a:cs typeface="Arial Unicode MS"/>
              </a:rPr>
              <a:t>通</a:t>
            </a:r>
            <a:r>
              <a:rPr sz="2200" spc="5" dirty="0">
                <a:latin typeface="Arial Unicode MS"/>
                <a:cs typeface="Arial Unicode MS"/>
              </a:rPr>
              <a:t>过增</a:t>
            </a:r>
            <a:r>
              <a:rPr sz="2200" spc="-20" dirty="0">
                <a:latin typeface="Arial Unicode MS"/>
                <a:cs typeface="Arial Unicode MS"/>
              </a:rPr>
              <a:t>加</a:t>
            </a:r>
            <a:r>
              <a:rPr sz="2200" spc="5" dirty="0">
                <a:latin typeface="Arial Unicode MS"/>
                <a:cs typeface="Arial Unicode MS"/>
              </a:rPr>
              <a:t>核数</a:t>
            </a:r>
            <a:r>
              <a:rPr sz="2200" spc="-20" dirty="0">
                <a:latin typeface="Arial Unicode MS"/>
                <a:cs typeface="Arial Unicode MS"/>
              </a:rPr>
              <a:t>的</a:t>
            </a:r>
            <a:r>
              <a:rPr sz="2200" spc="5" dirty="0">
                <a:latin typeface="Arial Unicode MS"/>
                <a:cs typeface="Arial Unicode MS"/>
              </a:rPr>
              <a:t>方式</a:t>
            </a:r>
            <a:r>
              <a:rPr sz="2200" spc="-20" dirty="0">
                <a:latin typeface="Arial Unicode MS"/>
                <a:cs typeface="Arial Unicode MS"/>
              </a:rPr>
              <a:t>来</a:t>
            </a:r>
            <a:r>
              <a:rPr sz="2200" spc="5" dirty="0">
                <a:latin typeface="Arial Unicode MS"/>
                <a:cs typeface="Arial Unicode MS"/>
              </a:rPr>
              <a:t>提升</a:t>
            </a:r>
            <a:r>
              <a:rPr sz="2200" spc="-20" dirty="0">
                <a:latin typeface="Arial Unicode MS"/>
                <a:cs typeface="Arial Unicode MS"/>
              </a:rPr>
              <a:t>性</a:t>
            </a:r>
            <a:r>
              <a:rPr sz="2200" spc="5" dirty="0">
                <a:latin typeface="Arial Unicode MS"/>
                <a:cs typeface="Arial Unicode MS"/>
              </a:rPr>
              <a:t>能；</a:t>
            </a:r>
            <a:endParaRPr sz="2200">
              <a:latin typeface="Arial Unicode MS"/>
              <a:cs typeface="Arial Unicode MS"/>
            </a:endParaRPr>
          </a:p>
          <a:p>
            <a:pPr marL="12700">
              <a:lnSpc>
                <a:spcPct val="100000"/>
              </a:lnSpc>
              <a:spcBef>
                <a:spcPts val="1660"/>
              </a:spcBef>
            </a:pPr>
            <a:r>
              <a:rPr sz="2200" spc="5" dirty="0">
                <a:latin typeface="Arial Unicode MS"/>
                <a:cs typeface="Arial Unicode MS"/>
              </a:rPr>
              <a:t>芯片的物理尺寸有限</a:t>
            </a:r>
            <a:r>
              <a:rPr sz="2200" spc="10" dirty="0">
                <a:latin typeface="Arial Unicode MS"/>
                <a:cs typeface="Arial Unicode MS"/>
              </a:rPr>
              <a:t>制</a:t>
            </a:r>
            <a:r>
              <a:rPr sz="2200" spc="-20" dirty="0">
                <a:latin typeface="Arial Unicode MS"/>
                <a:cs typeface="Arial Unicode MS"/>
              </a:rPr>
              <a:t>，</a:t>
            </a:r>
            <a:r>
              <a:rPr sz="2200" spc="5" dirty="0">
                <a:latin typeface="Arial Unicode MS"/>
                <a:cs typeface="Arial Unicode MS"/>
              </a:rPr>
              <a:t>不能</a:t>
            </a:r>
            <a:r>
              <a:rPr sz="2200" spc="-20" dirty="0">
                <a:latin typeface="Arial Unicode MS"/>
                <a:cs typeface="Arial Unicode MS"/>
              </a:rPr>
              <a:t>无</a:t>
            </a:r>
            <a:r>
              <a:rPr sz="2200" spc="5" dirty="0">
                <a:latin typeface="Arial Unicode MS"/>
                <a:cs typeface="Arial Unicode MS"/>
              </a:rPr>
              <a:t>限制</a:t>
            </a:r>
            <a:r>
              <a:rPr sz="2200" spc="-20" dirty="0">
                <a:latin typeface="Arial Unicode MS"/>
                <a:cs typeface="Arial Unicode MS"/>
              </a:rPr>
              <a:t>的</a:t>
            </a:r>
            <a:r>
              <a:rPr sz="2200" spc="5" dirty="0">
                <a:latin typeface="Arial Unicode MS"/>
                <a:cs typeface="Arial Unicode MS"/>
              </a:rPr>
              <a:t>增加；</a:t>
            </a:r>
            <a:endParaRPr sz="2200">
              <a:latin typeface="Arial Unicode MS"/>
              <a:cs typeface="Arial Unicode MS"/>
            </a:endParaRPr>
          </a:p>
          <a:p>
            <a:pPr marL="12700">
              <a:lnSpc>
                <a:spcPct val="100000"/>
              </a:lnSpc>
              <a:spcBef>
                <a:spcPts val="1660"/>
              </a:spcBef>
            </a:pPr>
            <a:r>
              <a:rPr sz="3300" spc="150" baseline="-3787" dirty="0">
                <a:latin typeface="Gill Sans MT"/>
                <a:cs typeface="Gill Sans MT"/>
              </a:rPr>
              <a:t>ARM</a:t>
            </a:r>
            <a:r>
              <a:rPr sz="2200" spc="5" dirty="0">
                <a:latin typeface="Arial Unicode MS"/>
                <a:cs typeface="Arial Unicode MS"/>
              </a:rPr>
              <a:t>的众核横向扩展空间</a:t>
            </a:r>
            <a:r>
              <a:rPr sz="2200" spc="-20" dirty="0">
                <a:latin typeface="Arial Unicode MS"/>
                <a:cs typeface="Arial Unicode MS"/>
              </a:rPr>
              <a:t>优</a:t>
            </a:r>
            <a:r>
              <a:rPr sz="2200" spc="5" dirty="0">
                <a:latin typeface="Arial Unicode MS"/>
                <a:cs typeface="Arial Unicode MS"/>
              </a:rPr>
              <a:t>势明</a:t>
            </a:r>
            <a:r>
              <a:rPr sz="2200" spc="-40" dirty="0">
                <a:latin typeface="Arial Unicode MS"/>
                <a:cs typeface="Arial Unicode MS"/>
              </a:rPr>
              <a:t>显</a:t>
            </a:r>
            <a:r>
              <a:rPr sz="2200" spc="5" dirty="0">
                <a:latin typeface="Arial Unicode MS"/>
                <a:cs typeface="Arial Unicode MS"/>
              </a:rPr>
              <a:t>。</a:t>
            </a:r>
            <a:endParaRPr sz="2200">
              <a:latin typeface="Arial Unicode MS"/>
              <a:cs typeface="Arial Unicode MS"/>
            </a:endParaRPr>
          </a:p>
        </p:txBody>
      </p:sp>
      <p:sp>
        <p:nvSpPr>
          <p:cNvPr id="7" name="object 7"/>
          <p:cNvSpPr/>
          <p:nvPr/>
        </p:nvSpPr>
        <p:spPr>
          <a:xfrm>
            <a:off x="6690359" y="3995928"/>
            <a:ext cx="862965" cy="866140"/>
          </a:xfrm>
          <a:custGeom>
            <a:avLst/>
            <a:gdLst/>
            <a:ahLst/>
            <a:cxnLst/>
            <a:rect l="l" t="t" r="r" b="b"/>
            <a:pathLst>
              <a:path w="862965" h="866139">
                <a:moveTo>
                  <a:pt x="718820" y="0"/>
                </a:moveTo>
                <a:lnTo>
                  <a:pt x="143764" y="0"/>
                </a:lnTo>
                <a:lnTo>
                  <a:pt x="98332" y="7331"/>
                </a:lnTo>
                <a:lnTo>
                  <a:pt x="58869" y="27744"/>
                </a:lnTo>
                <a:lnTo>
                  <a:pt x="27744" y="58869"/>
                </a:lnTo>
                <a:lnTo>
                  <a:pt x="7331" y="98332"/>
                </a:lnTo>
                <a:lnTo>
                  <a:pt x="0" y="143764"/>
                </a:lnTo>
                <a:lnTo>
                  <a:pt x="0" y="721868"/>
                </a:lnTo>
                <a:lnTo>
                  <a:pt x="7331" y="767299"/>
                </a:lnTo>
                <a:lnTo>
                  <a:pt x="27744" y="806762"/>
                </a:lnTo>
                <a:lnTo>
                  <a:pt x="58869" y="837887"/>
                </a:lnTo>
                <a:lnTo>
                  <a:pt x="98332" y="858300"/>
                </a:lnTo>
                <a:lnTo>
                  <a:pt x="143764" y="865632"/>
                </a:lnTo>
                <a:lnTo>
                  <a:pt x="718820" y="865632"/>
                </a:lnTo>
                <a:lnTo>
                  <a:pt x="764251" y="858300"/>
                </a:lnTo>
                <a:lnTo>
                  <a:pt x="803714" y="837887"/>
                </a:lnTo>
                <a:lnTo>
                  <a:pt x="834839" y="806762"/>
                </a:lnTo>
                <a:lnTo>
                  <a:pt x="855252" y="767299"/>
                </a:lnTo>
                <a:lnTo>
                  <a:pt x="862584" y="721868"/>
                </a:lnTo>
                <a:lnTo>
                  <a:pt x="862584" y="143764"/>
                </a:lnTo>
                <a:lnTo>
                  <a:pt x="855252" y="98332"/>
                </a:lnTo>
                <a:lnTo>
                  <a:pt x="834839" y="58869"/>
                </a:lnTo>
                <a:lnTo>
                  <a:pt x="803714" y="27744"/>
                </a:lnTo>
                <a:lnTo>
                  <a:pt x="764251" y="7331"/>
                </a:lnTo>
                <a:lnTo>
                  <a:pt x="718820" y="0"/>
                </a:lnTo>
                <a:close/>
              </a:path>
            </a:pathLst>
          </a:custGeom>
          <a:solidFill>
            <a:srgbClr val="C6000A"/>
          </a:solidFill>
        </p:spPr>
        <p:txBody>
          <a:bodyPr wrap="square" lIns="0" tIns="0" rIns="0" bIns="0" rtlCol="0"/>
          <a:lstStyle/>
          <a:p>
            <a:endParaRPr/>
          </a:p>
        </p:txBody>
      </p:sp>
      <p:sp>
        <p:nvSpPr>
          <p:cNvPr id="8" name="object 8"/>
          <p:cNvSpPr/>
          <p:nvPr/>
        </p:nvSpPr>
        <p:spPr>
          <a:xfrm>
            <a:off x="6690359" y="3995928"/>
            <a:ext cx="862965" cy="866140"/>
          </a:xfrm>
          <a:custGeom>
            <a:avLst/>
            <a:gdLst/>
            <a:ahLst/>
            <a:cxnLst/>
            <a:rect l="l" t="t" r="r" b="b"/>
            <a:pathLst>
              <a:path w="862965" h="866139">
                <a:moveTo>
                  <a:pt x="0" y="143764"/>
                </a:moveTo>
                <a:lnTo>
                  <a:pt x="7331" y="98332"/>
                </a:lnTo>
                <a:lnTo>
                  <a:pt x="27744" y="58869"/>
                </a:lnTo>
                <a:lnTo>
                  <a:pt x="58869" y="27744"/>
                </a:lnTo>
                <a:lnTo>
                  <a:pt x="98332" y="7331"/>
                </a:lnTo>
                <a:lnTo>
                  <a:pt x="143764" y="0"/>
                </a:lnTo>
                <a:lnTo>
                  <a:pt x="718820" y="0"/>
                </a:lnTo>
                <a:lnTo>
                  <a:pt x="764251" y="7331"/>
                </a:lnTo>
                <a:lnTo>
                  <a:pt x="803714" y="27744"/>
                </a:lnTo>
                <a:lnTo>
                  <a:pt x="834839" y="58869"/>
                </a:lnTo>
                <a:lnTo>
                  <a:pt x="855252" y="98332"/>
                </a:lnTo>
                <a:lnTo>
                  <a:pt x="862584" y="143764"/>
                </a:lnTo>
                <a:lnTo>
                  <a:pt x="862584" y="721868"/>
                </a:lnTo>
                <a:lnTo>
                  <a:pt x="855252" y="767299"/>
                </a:lnTo>
                <a:lnTo>
                  <a:pt x="834839" y="806762"/>
                </a:lnTo>
                <a:lnTo>
                  <a:pt x="803714" y="837887"/>
                </a:lnTo>
                <a:lnTo>
                  <a:pt x="764251" y="858300"/>
                </a:lnTo>
                <a:lnTo>
                  <a:pt x="718820" y="865632"/>
                </a:lnTo>
                <a:lnTo>
                  <a:pt x="143764" y="865632"/>
                </a:lnTo>
                <a:lnTo>
                  <a:pt x="98332" y="858300"/>
                </a:lnTo>
                <a:lnTo>
                  <a:pt x="58869" y="837887"/>
                </a:lnTo>
                <a:lnTo>
                  <a:pt x="27744" y="806762"/>
                </a:lnTo>
                <a:lnTo>
                  <a:pt x="7331" y="767299"/>
                </a:lnTo>
                <a:lnTo>
                  <a:pt x="0" y="721868"/>
                </a:lnTo>
                <a:lnTo>
                  <a:pt x="0" y="143764"/>
                </a:lnTo>
                <a:close/>
              </a:path>
            </a:pathLst>
          </a:custGeom>
          <a:ln w="12191">
            <a:solidFill>
              <a:srgbClr val="000000"/>
            </a:solidFill>
          </a:ln>
        </p:spPr>
        <p:txBody>
          <a:bodyPr wrap="square" lIns="0" tIns="0" rIns="0" bIns="0" rtlCol="0"/>
          <a:lstStyle/>
          <a:p>
            <a:endParaRPr/>
          </a:p>
        </p:txBody>
      </p:sp>
      <p:sp>
        <p:nvSpPr>
          <p:cNvPr id="9" name="object 9"/>
          <p:cNvSpPr/>
          <p:nvPr/>
        </p:nvSpPr>
        <p:spPr>
          <a:xfrm>
            <a:off x="7626095" y="4328159"/>
            <a:ext cx="777240" cy="158750"/>
          </a:xfrm>
          <a:custGeom>
            <a:avLst/>
            <a:gdLst/>
            <a:ahLst/>
            <a:cxnLst/>
            <a:rect l="l" t="t" r="r" b="b"/>
            <a:pathLst>
              <a:path w="777240" h="158750">
                <a:moveTo>
                  <a:pt x="697992" y="0"/>
                </a:moveTo>
                <a:lnTo>
                  <a:pt x="697992" y="39623"/>
                </a:lnTo>
                <a:lnTo>
                  <a:pt x="0" y="39623"/>
                </a:lnTo>
                <a:lnTo>
                  <a:pt x="0" y="118871"/>
                </a:lnTo>
                <a:lnTo>
                  <a:pt x="697992" y="118871"/>
                </a:lnTo>
                <a:lnTo>
                  <a:pt x="697992" y="158495"/>
                </a:lnTo>
                <a:lnTo>
                  <a:pt x="777239" y="79247"/>
                </a:lnTo>
                <a:lnTo>
                  <a:pt x="697992" y="0"/>
                </a:lnTo>
                <a:close/>
              </a:path>
            </a:pathLst>
          </a:custGeom>
          <a:solidFill>
            <a:srgbClr val="C6000A"/>
          </a:solidFill>
        </p:spPr>
        <p:txBody>
          <a:bodyPr wrap="square" lIns="0" tIns="0" rIns="0" bIns="0" rtlCol="0"/>
          <a:lstStyle/>
          <a:p>
            <a:endParaRPr/>
          </a:p>
        </p:txBody>
      </p:sp>
      <p:sp>
        <p:nvSpPr>
          <p:cNvPr id="10" name="object 10"/>
          <p:cNvSpPr/>
          <p:nvPr/>
        </p:nvSpPr>
        <p:spPr>
          <a:xfrm>
            <a:off x="9500616" y="4306823"/>
            <a:ext cx="777240" cy="158750"/>
          </a:xfrm>
          <a:custGeom>
            <a:avLst/>
            <a:gdLst/>
            <a:ahLst/>
            <a:cxnLst/>
            <a:rect l="l" t="t" r="r" b="b"/>
            <a:pathLst>
              <a:path w="777240" h="158750">
                <a:moveTo>
                  <a:pt x="697991" y="0"/>
                </a:moveTo>
                <a:lnTo>
                  <a:pt x="697991" y="39624"/>
                </a:lnTo>
                <a:lnTo>
                  <a:pt x="0" y="39624"/>
                </a:lnTo>
                <a:lnTo>
                  <a:pt x="0" y="118871"/>
                </a:lnTo>
                <a:lnTo>
                  <a:pt x="697991" y="118871"/>
                </a:lnTo>
                <a:lnTo>
                  <a:pt x="697991" y="158495"/>
                </a:lnTo>
                <a:lnTo>
                  <a:pt x="777239" y="79248"/>
                </a:lnTo>
                <a:lnTo>
                  <a:pt x="697991" y="0"/>
                </a:lnTo>
                <a:close/>
              </a:path>
            </a:pathLst>
          </a:custGeom>
          <a:solidFill>
            <a:srgbClr val="C6000A"/>
          </a:solidFill>
        </p:spPr>
        <p:txBody>
          <a:bodyPr wrap="square" lIns="0" tIns="0" rIns="0" bIns="0" rtlCol="0"/>
          <a:lstStyle/>
          <a:p>
            <a:endParaRPr/>
          </a:p>
        </p:txBody>
      </p:sp>
      <p:sp>
        <p:nvSpPr>
          <p:cNvPr id="11" name="object 11"/>
          <p:cNvSpPr/>
          <p:nvPr/>
        </p:nvSpPr>
        <p:spPr>
          <a:xfrm>
            <a:off x="8510016" y="3986784"/>
            <a:ext cx="866140" cy="866140"/>
          </a:xfrm>
          <a:custGeom>
            <a:avLst/>
            <a:gdLst/>
            <a:ahLst/>
            <a:cxnLst/>
            <a:rect l="l" t="t" r="r" b="b"/>
            <a:pathLst>
              <a:path w="866140" h="866139">
                <a:moveTo>
                  <a:pt x="0" y="144272"/>
                </a:moveTo>
                <a:lnTo>
                  <a:pt x="7359" y="98690"/>
                </a:lnTo>
                <a:lnTo>
                  <a:pt x="27850" y="59088"/>
                </a:lnTo>
                <a:lnTo>
                  <a:pt x="59088" y="27850"/>
                </a:lnTo>
                <a:lnTo>
                  <a:pt x="98690" y="7359"/>
                </a:lnTo>
                <a:lnTo>
                  <a:pt x="144272" y="0"/>
                </a:lnTo>
                <a:lnTo>
                  <a:pt x="721359" y="0"/>
                </a:lnTo>
                <a:lnTo>
                  <a:pt x="766941" y="7359"/>
                </a:lnTo>
                <a:lnTo>
                  <a:pt x="806543" y="27850"/>
                </a:lnTo>
                <a:lnTo>
                  <a:pt x="837781" y="59088"/>
                </a:lnTo>
                <a:lnTo>
                  <a:pt x="858272" y="98690"/>
                </a:lnTo>
                <a:lnTo>
                  <a:pt x="865631" y="144272"/>
                </a:lnTo>
                <a:lnTo>
                  <a:pt x="865631" y="721360"/>
                </a:lnTo>
                <a:lnTo>
                  <a:pt x="858272" y="766941"/>
                </a:lnTo>
                <a:lnTo>
                  <a:pt x="837781" y="806543"/>
                </a:lnTo>
                <a:lnTo>
                  <a:pt x="806543" y="837781"/>
                </a:lnTo>
                <a:lnTo>
                  <a:pt x="766941" y="858272"/>
                </a:lnTo>
                <a:lnTo>
                  <a:pt x="721359" y="865632"/>
                </a:lnTo>
                <a:lnTo>
                  <a:pt x="144272" y="865632"/>
                </a:lnTo>
                <a:lnTo>
                  <a:pt x="98690" y="858272"/>
                </a:lnTo>
                <a:lnTo>
                  <a:pt x="59088" y="837781"/>
                </a:lnTo>
                <a:lnTo>
                  <a:pt x="27850" y="806543"/>
                </a:lnTo>
                <a:lnTo>
                  <a:pt x="7359" y="766941"/>
                </a:lnTo>
                <a:lnTo>
                  <a:pt x="0" y="721360"/>
                </a:lnTo>
                <a:lnTo>
                  <a:pt x="0" y="144272"/>
                </a:lnTo>
                <a:close/>
              </a:path>
            </a:pathLst>
          </a:custGeom>
          <a:ln w="12192">
            <a:solidFill>
              <a:srgbClr val="000000"/>
            </a:solidFill>
          </a:ln>
        </p:spPr>
        <p:txBody>
          <a:bodyPr wrap="square" lIns="0" tIns="0" rIns="0" bIns="0" rtlCol="0"/>
          <a:lstStyle/>
          <a:p>
            <a:endParaRPr/>
          </a:p>
        </p:txBody>
      </p:sp>
      <p:sp>
        <p:nvSpPr>
          <p:cNvPr id="12" name="object 12"/>
          <p:cNvSpPr/>
          <p:nvPr/>
        </p:nvSpPr>
        <p:spPr>
          <a:xfrm>
            <a:off x="8619743" y="4142232"/>
            <a:ext cx="216407" cy="216407"/>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9061704" y="4139184"/>
            <a:ext cx="213360" cy="216408"/>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8622792" y="4462271"/>
            <a:ext cx="213359" cy="216407"/>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9061704" y="4468367"/>
            <a:ext cx="213360" cy="213359"/>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6867525" y="3693667"/>
            <a:ext cx="43497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Arial Unicode MS"/>
                <a:cs typeface="Arial Unicode MS"/>
              </a:rPr>
              <a:t>单核</a:t>
            </a:r>
            <a:endParaRPr sz="1600">
              <a:latin typeface="Arial Unicode MS"/>
              <a:cs typeface="Arial Unicode MS"/>
            </a:endParaRPr>
          </a:p>
        </p:txBody>
      </p:sp>
      <p:sp>
        <p:nvSpPr>
          <p:cNvPr id="17" name="object 17"/>
          <p:cNvSpPr txBox="1"/>
          <p:nvPr/>
        </p:nvSpPr>
        <p:spPr>
          <a:xfrm>
            <a:off x="8684132" y="3693667"/>
            <a:ext cx="434340"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Arial Unicode MS"/>
                <a:cs typeface="Arial Unicode MS"/>
              </a:rPr>
              <a:t>多核</a:t>
            </a:r>
            <a:endParaRPr sz="1600">
              <a:latin typeface="Arial Unicode MS"/>
              <a:cs typeface="Arial Unicode MS"/>
            </a:endParaRPr>
          </a:p>
        </p:txBody>
      </p:sp>
      <p:sp>
        <p:nvSpPr>
          <p:cNvPr id="18" name="object 18"/>
          <p:cNvSpPr txBox="1"/>
          <p:nvPr/>
        </p:nvSpPr>
        <p:spPr>
          <a:xfrm>
            <a:off x="10596498" y="3693667"/>
            <a:ext cx="434975" cy="270510"/>
          </a:xfrm>
          <a:prstGeom prst="rect">
            <a:avLst/>
          </a:prstGeom>
        </p:spPr>
        <p:txBody>
          <a:bodyPr vert="horz" wrap="square" lIns="0" tIns="13335" rIns="0" bIns="0" rtlCol="0">
            <a:spAutoFit/>
          </a:bodyPr>
          <a:lstStyle/>
          <a:p>
            <a:pPr marL="12700">
              <a:lnSpc>
                <a:spcPct val="100000"/>
              </a:lnSpc>
              <a:spcBef>
                <a:spcPts val="105"/>
              </a:spcBef>
            </a:pPr>
            <a:r>
              <a:rPr sz="1600" spc="5" dirty="0">
                <a:latin typeface="Arial Unicode MS"/>
                <a:cs typeface="Arial Unicode MS"/>
              </a:rPr>
              <a:t>众核</a:t>
            </a:r>
            <a:endParaRPr sz="1600">
              <a:latin typeface="Arial Unicode MS"/>
              <a:cs typeface="Arial Unicode MS"/>
            </a:endParaRPr>
          </a:p>
        </p:txBody>
      </p:sp>
      <p:sp>
        <p:nvSpPr>
          <p:cNvPr id="19" name="object 19"/>
          <p:cNvSpPr/>
          <p:nvPr/>
        </p:nvSpPr>
        <p:spPr>
          <a:xfrm>
            <a:off x="1011208" y="3020567"/>
            <a:ext cx="5520655" cy="2932175"/>
          </a:xfrm>
          <a:prstGeom prst="rect">
            <a:avLst/>
          </a:prstGeom>
          <a:blipFill>
            <a:blip r:embed="rId6" cstate="print"/>
            <a:stretch>
              <a:fillRect/>
            </a:stretch>
          </a:blipFill>
        </p:spPr>
        <p:txBody>
          <a:bodyPr wrap="square" lIns="0" tIns="0" rIns="0" bIns="0" rtlCol="0"/>
          <a:lstStyle/>
          <a:p>
            <a:endParaRPr/>
          </a:p>
        </p:txBody>
      </p:sp>
      <p:sp>
        <p:nvSpPr>
          <p:cNvPr id="20" name="object 20"/>
          <p:cNvSpPr txBox="1"/>
          <p:nvPr/>
        </p:nvSpPr>
        <p:spPr>
          <a:xfrm>
            <a:off x="1318513" y="4879975"/>
            <a:ext cx="1198880" cy="394335"/>
          </a:xfrm>
          <a:prstGeom prst="rect">
            <a:avLst/>
          </a:prstGeom>
        </p:spPr>
        <p:txBody>
          <a:bodyPr vert="horz" wrap="square" lIns="0" tIns="12700" rIns="0" bIns="0" rtlCol="0">
            <a:spAutoFit/>
          </a:bodyPr>
          <a:lstStyle/>
          <a:p>
            <a:pPr algn="ctr">
              <a:lnSpc>
                <a:spcPct val="100000"/>
              </a:lnSpc>
              <a:spcBef>
                <a:spcPts val="100"/>
              </a:spcBef>
            </a:pPr>
            <a:r>
              <a:rPr sz="1200" b="1" spc="20" dirty="0">
                <a:latin typeface="Microsoft JhengHei"/>
                <a:cs typeface="Microsoft JhengHei"/>
              </a:rPr>
              <a:t>单个</a:t>
            </a:r>
            <a:r>
              <a:rPr sz="1200" b="1" spc="10" dirty="0">
                <a:latin typeface="Arial"/>
                <a:cs typeface="Arial"/>
              </a:rPr>
              <a:t>ARM</a:t>
            </a:r>
            <a:r>
              <a:rPr sz="1200" b="1" dirty="0">
                <a:latin typeface="Microsoft JhengHei"/>
                <a:cs typeface="Microsoft JhengHei"/>
              </a:rPr>
              <a:t>核面积</a:t>
            </a:r>
            <a:endParaRPr sz="1200">
              <a:latin typeface="Microsoft JhengHei"/>
              <a:cs typeface="Microsoft JhengHei"/>
            </a:endParaRPr>
          </a:p>
          <a:p>
            <a:pPr algn="ctr">
              <a:lnSpc>
                <a:spcPct val="100000"/>
              </a:lnSpc>
              <a:spcBef>
                <a:spcPts val="20"/>
              </a:spcBef>
            </a:pPr>
            <a:r>
              <a:rPr sz="1200" b="1" spc="20" dirty="0">
                <a:latin typeface="Gill Sans MT"/>
                <a:cs typeface="Gill Sans MT"/>
              </a:rPr>
              <a:t>≈</a:t>
            </a:r>
            <a:r>
              <a:rPr sz="1200" b="1" spc="20" dirty="0">
                <a:latin typeface="Arial"/>
                <a:cs typeface="Arial"/>
              </a:rPr>
              <a:t>1.15mm</a:t>
            </a:r>
            <a:r>
              <a:rPr sz="1200" b="1" spc="30" baseline="24305" dirty="0">
                <a:latin typeface="Arial"/>
                <a:cs typeface="Arial"/>
              </a:rPr>
              <a:t>2</a:t>
            </a:r>
            <a:endParaRPr sz="1200" baseline="24305">
              <a:latin typeface="Arial"/>
              <a:cs typeface="Arial"/>
            </a:endParaRPr>
          </a:p>
        </p:txBody>
      </p:sp>
      <p:sp>
        <p:nvSpPr>
          <p:cNvPr id="21" name="object 21"/>
          <p:cNvSpPr txBox="1"/>
          <p:nvPr/>
        </p:nvSpPr>
        <p:spPr>
          <a:xfrm>
            <a:off x="3201289" y="3347084"/>
            <a:ext cx="1119505" cy="394335"/>
          </a:xfrm>
          <a:prstGeom prst="rect">
            <a:avLst/>
          </a:prstGeom>
        </p:spPr>
        <p:txBody>
          <a:bodyPr vert="horz" wrap="square" lIns="0" tIns="12700" rIns="0" bIns="0" rtlCol="0">
            <a:spAutoFit/>
          </a:bodyPr>
          <a:lstStyle/>
          <a:p>
            <a:pPr algn="ctr">
              <a:lnSpc>
                <a:spcPct val="100000"/>
              </a:lnSpc>
              <a:spcBef>
                <a:spcPts val="100"/>
              </a:spcBef>
            </a:pPr>
            <a:r>
              <a:rPr sz="1200" b="1" spc="25" dirty="0">
                <a:latin typeface="Microsoft JhengHei"/>
                <a:cs typeface="Microsoft JhengHei"/>
              </a:rPr>
              <a:t>单</a:t>
            </a:r>
            <a:r>
              <a:rPr sz="1200" b="1" spc="20" dirty="0">
                <a:latin typeface="Microsoft JhengHei"/>
                <a:cs typeface="Microsoft JhengHei"/>
              </a:rPr>
              <a:t>个</a:t>
            </a:r>
            <a:r>
              <a:rPr sz="1200" b="1" spc="5" dirty="0">
                <a:latin typeface="Arial"/>
                <a:cs typeface="Arial"/>
              </a:rPr>
              <a:t>X86</a:t>
            </a:r>
            <a:r>
              <a:rPr sz="1200" b="1" dirty="0">
                <a:latin typeface="Microsoft JhengHei"/>
                <a:cs typeface="Microsoft JhengHei"/>
              </a:rPr>
              <a:t>核面积</a:t>
            </a:r>
            <a:endParaRPr sz="1200">
              <a:latin typeface="Microsoft JhengHei"/>
              <a:cs typeface="Microsoft JhengHei"/>
            </a:endParaRPr>
          </a:p>
          <a:p>
            <a:pPr marL="3175" algn="ctr">
              <a:lnSpc>
                <a:spcPct val="100000"/>
              </a:lnSpc>
              <a:spcBef>
                <a:spcPts val="25"/>
              </a:spcBef>
            </a:pPr>
            <a:r>
              <a:rPr sz="1200" b="1" spc="30" dirty="0">
                <a:latin typeface="Gill Sans MT"/>
                <a:cs typeface="Gill Sans MT"/>
              </a:rPr>
              <a:t>≈</a:t>
            </a:r>
            <a:r>
              <a:rPr sz="1200" b="1" spc="30" dirty="0">
                <a:latin typeface="Arial"/>
                <a:cs typeface="Arial"/>
              </a:rPr>
              <a:t>8mm</a:t>
            </a:r>
            <a:r>
              <a:rPr sz="1200" b="1" spc="44" baseline="24305" dirty="0">
                <a:latin typeface="Arial"/>
                <a:cs typeface="Arial"/>
              </a:rPr>
              <a:t>2</a:t>
            </a:r>
            <a:endParaRPr sz="1200" baseline="24305">
              <a:latin typeface="Arial"/>
              <a:cs typeface="Arial"/>
            </a:endParaRPr>
          </a:p>
        </p:txBody>
      </p:sp>
      <p:sp>
        <p:nvSpPr>
          <p:cNvPr id="22" name="object 22"/>
          <p:cNvSpPr/>
          <p:nvPr/>
        </p:nvSpPr>
        <p:spPr>
          <a:xfrm>
            <a:off x="10402823" y="3986784"/>
            <a:ext cx="862965" cy="866140"/>
          </a:xfrm>
          <a:custGeom>
            <a:avLst/>
            <a:gdLst/>
            <a:ahLst/>
            <a:cxnLst/>
            <a:rect l="l" t="t" r="r" b="b"/>
            <a:pathLst>
              <a:path w="862965" h="866139">
                <a:moveTo>
                  <a:pt x="0" y="143764"/>
                </a:moveTo>
                <a:lnTo>
                  <a:pt x="7331" y="98332"/>
                </a:lnTo>
                <a:lnTo>
                  <a:pt x="27744" y="58869"/>
                </a:lnTo>
                <a:lnTo>
                  <a:pt x="58869" y="27744"/>
                </a:lnTo>
                <a:lnTo>
                  <a:pt x="98332" y="7331"/>
                </a:lnTo>
                <a:lnTo>
                  <a:pt x="143764" y="0"/>
                </a:lnTo>
                <a:lnTo>
                  <a:pt x="718820" y="0"/>
                </a:lnTo>
                <a:lnTo>
                  <a:pt x="764251" y="7331"/>
                </a:lnTo>
                <a:lnTo>
                  <a:pt x="803714" y="27744"/>
                </a:lnTo>
                <a:lnTo>
                  <a:pt x="834839" y="58869"/>
                </a:lnTo>
                <a:lnTo>
                  <a:pt x="855252" y="98332"/>
                </a:lnTo>
                <a:lnTo>
                  <a:pt x="862583" y="143764"/>
                </a:lnTo>
                <a:lnTo>
                  <a:pt x="862583" y="721868"/>
                </a:lnTo>
                <a:lnTo>
                  <a:pt x="855252" y="767299"/>
                </a:lnTo>
                <a:lnTo>
                  <a:pt x="834839" y="806762"/>
                </a:lnTo>
                <a:lnTo>
                  <a:pt x="803714" y="837887"/>
                </a:lnTo>
                <a:lnTo>
                  <a:pt x="764251" y="858300"/>
                </a:lnTo>
                <a:lnTo>
                  <a:pt x="718820" y="865632"/>
                </a:lnTo>
                <a:lnTo>
                  <a:pt x="143764" y="865632"/>
                </a:lnTo>
                <a:lnTo>
                  <a:pt x="98332" y="858300"/>
                </a:lnTo>
                <a:lnTo>
                  <a:pt x="58869" y="837887"/>
                </a:lnTo>
                <a:lnTo>
                  <a:pt x="27744" y="806762"/>
                </a:lnTo>
                <a:lnTo>
                  <a:pt x="7331" y="767299"/>
                </a:lnTo>
                <a:lnTo>
                  <a:pt x="0" y="721868"/>
                </a:lnTo>
                <a:lnTo>
                  <a:pt x="0" y="143764"/>
                </a:lnTo>
                <a:close/>
              </a:path>
            </a:pathLst>
          </a:custGeom>
          <a:ln w="12192">
            <a:solidFill>
              <a:srgbClr val="000000"/>
            </a:solidFill>
          </a:ln>
        </p:spPr>
        <p:txBody>
          <a:bodyPr wrap="square" lIns="0" tIns="0" rIns="0" bIns="0" rtlCol="0"/>
          <a:lstStyle/>
          <a:p>
            <a:endParaRPr/>
          </a:p>
        </p:txBody>
      </p:sp>
      <p:sp>
        <p:nvSpPr>
          <p:cNvPr id="23" name="object 23"/>
          <p:cNvSpPr/>
          <p:nvPr/>
        </p:nvSpPr>
        <p:spPr>
          <a:xfrm>
            <a:off x="10451592" y="4044696"/>
            <a:ext cx="170687" cy="173735"/>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10649711" y="4044696"/>
            <a:ext cx="170688" cy="173735"/>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10853928" y="4044696"/>
            <a:ext cx="170688" cy="173735"/>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11052047" y="4044696"/>
            <a:ext cx="170688" cy="173735"/>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10451592" y="4242815"/>
            <a:ext cx="170687" cy="173735"/>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10649711" y="4242815"/>
            <a:ext cx="170688" cy="173735"/>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10853928" y="4242815"/>
            <a:ext cx="170688" cy="173735"/>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11052047" y="4242815"/>
            <a:ext cx="170688" cy="173735"/>
          </a:xfrm>
          <a:prstGeom prst="rect">
            <a:avLst/>
          </a:prstGeom>
          <a:blipFill>
            <a:blip r:embed="rId10" cstate="print"/>
            <a:stretch>
              <a:fillRect/>
            </a:stretch>
          </a:blipFill>
        </p:spPr>
        <p:txBody>
          <a:bodyPr wrap="square" lIns="0" tIns="0" rIns="0" bIns="0" rtlCol="0"/>
          <a:lstStyle/>
          <a:p>
            <a:endParaRPr/>
          </a:p>
        </p:txBody>
      </p:sp>
      <p:sp>
        <p:nvSpPr>
          <p:cNvPr id="31" name="object 31"/>
          <p:cNvSpPr/>
          <p:nvPr/>
        </p:nvSpPr>
        <p:spPr>
          <a:xfrm>
            <a:off x="10457688" y="4443984"/>
            <a:ext cx="158750" cy="161925"/>
          </a:xfrm>
          <a:custGeom>
            <a:avLst/>
            <a:gdLst/>
            <a:ahLst/>
            <a:cxnLst/>
            <a:rect l="l" t="t" r="r" b="b"/>
            <a:pathLst>
              <a:path w="158750" h="161925">
                <a:moveTo>
                  <a:pt x="132079" y="0"/>
                </a:moveTo>
                <a:lnTo>
                  <a:pt x="26415" y="0"/>
                </a:lnTo>
                <a:lnTo>
                  <a:pt x="16127" y="2073"/>
                </a:lnTo>
                <a:lnTo>
                  <a:pt x="7731" y="7731"/>
                </a:lnTo>
                <a:lnTo>
                  <a:pt x="2073" y="16127"/>
                </a:lnTo>
                <a:lnTo>
                  <a:pt x="0" y="26416"/>
                </a:lnTo>
                <a:lnTo>
                  <a:pt x="0" y="135128"/>
                </a:lnTo>
                <a:lnTo>
                  <a:pt x="2073" y="145416"/>
                </a:lnTo>
                <a:lnTo>
                  <a:pt x="7731" y="153812"/>
                </a:lnTo>
                <a:lnTo>
                  <a:pt x="16127" y="159470"/>
                </a:lnTo>
                <a:lnTo>
                  <a:pt x="26415" y="161544"/>
                </a:lnTo>
                <a:lnTo>
                  <a:pt x="132079" y="161544"/>
                </a:lnTo>
                <a:lnTo>
                  <a:pt x="142368" y="159470"/>
                </a:lnTo>
                <a:lnTo>
                  <a:pt x="150764" y="153812"/>
                </a:lnTo>
                <a:lnTo>
                  <a:pt x="156422" y="145416"/>
                </a:lnTo>
                <a:lnTo>
                  <a:pt x="158495" y="135128"/>
                </a:lnTo>
                <a:lnTo>
                  <a:pt x="158495" y="26416"/>
                </a:lnTo>
                <a:lnTo>
                  <a:pt x="156422" y="16127"/>
                </a:lnTo>
                <a:lnTo>
                  <a:pt x="150764" y="7731"/>
                </a:lnTo>
                <a:lnTo>
                  <a:pt x="142368" y="2073"/>
                </a:lnTo>
                <a:lnTo>
                  <a:pt x="132079" y="0"/>
                </a:lnTo>
                <a:close/>
              </a:path>
            </a:pathLst>
          </a:custGeom>
          <a:solidFill>
            <a:srgbClr val="5B9BD4">
              <a:alpha val="9019"/>
            </a:srgbClr>
          </a:solidFill>
        </p:spPr>
        <p:txBody>
          <a:bodyPr wrap="square" lIns="0" tIns="0" rIns="0" bIns="0" rtlCol="0"/>
          <a:lstStyle/>
          <a:p>
            <a:endParaRPr/>
          </a:p>
        </p:txBody>
      </p:sp>
      <p:sp>
        <p:nvSpPr>
          <p:cNvPr id="32" name="object 32"/>
          <p:cNvSpPr/>
          <p:nvPr/>
        </p:nvSpPr>
        <p:spPr>
          <a:xfrm>
            <a:off x="10457688" y="4443984"/>
            <a:ext cx="158750" cy="161925"/>
          </a:xfrm>
          <a:custGeom>
            <a:avLst/>
            <a:gdLst/>
            <a:ahLst/>
            <a:cxnLst/>
            <a:rect l="l" t="t" r="r" b="b"/>
            <a:pathLst>
              <a:path w="158750" h="161925">
                <a:moveTo>
                  <a:pt x="0" y="26416"/>
                </a:moveTo>
                <a:lnTo>
                  <a:pt x="2073" y="16127"/>
                </a:lnTo>
                <a:lnTo>
                  <a:pt x="7731" y="7731"/>
                </a:lnTo>
                <a:lnTo>
                  <a:pt x="16127" y="2073"/>
                </a:lnTo>
                <a:lnTo>
                  <a:pt x="26415" y="0"/>
                </a:lnTo>
                <a:lnTo>
                  <a:pt x="132079" y="0"/>
                </a:lnTo>
                <a:lnTo>
                  <a:pt x="142368" y="2073"/>
                </a:lnTo>
                <a:lnTo>
                  <a:pt x="150764" y="7731"/>
                </a:lnTo>
                <a:lnTo>
                  <a:pt x="156422" y="16127"/>
                </a:lnTo>
                <a:lnTo>
                  <a:pt x="158495" y="26416"/>
                </a:lnTo>
                <a:lnTo>
                  <a:pt x="158495" y="135128"/>
                </a:lnTo>
                <a:lnTo>
                  <a:pt x="156422" y="145416"/>
                </a:lnTo>
                <a:lnTo>
                  <a:pt x="150764" y="153812"/>
                </a:lnTo>
                <a:lnTo>
                  <a:pt x="142368" y="159470"/>
                </a:lnTo>
                <a:lnTo>
                  <a:pt x="132079" y="161544"/>
                </a:lnTo>
                <a:lnTo>
                  <a:pt x="26415" y="161544"/>
                </a:lnTo>
                <a:lnTo>
                  <a:pt x="16127" y="159470"/>
                </a:lnTo>
                <a:lnTo>
                  <a:pt x="7731" y="153812"/>
                </a:lnTo>
                <a:lnTo>
                  <a:pt x="2073" y="145416"/>
                </a:lnTo>
                <a:lnTo>
                  <a:pt x="0" y="135128"/>
                </a:lnTo>
                <a:lnTo>
                  <a:pt x="0" y="26416"/>
                </a:lnTo>
                <a:close/>
              </a:path>
            </a:pathLst>
          </a:custGeom>
          <a:ln w="12192">
            <a:solidFill>
              <a:srgbClr val="000000"/>
            </a:solidFill>
          </a:ln>
        </p:spPr>
        <p:txBody>
          <a:bodyPr wrap="square" lIns="0" tIns="0" rIns="0" bIns="0" rtlCol="0"/>
          <a:lstStyle/>
          <a:p>
            <a:endParaRPr/>
          </a:p>
        </p:txBody>
      </p:sp>
      <p:sp>
        <p:nvSpPr>
          <p:cNvPr id="33" name="object 33"/>
          <p:cNvSpPr/>
          <p:nvPr/>
        </p:nvSpPr>
        <p:spPr>
          <a:xfrm>
            <a:off x="10479023" y="4468367"/>
            <a:ext cx="40005" cy="40005"/>
          </a:xfrm>
          <a:custGeom>
            <a:avLst/>
            <a:gdLst/>
            <a:ahLst/>
            <a:cxnLst/>
            <a:rect l="l" t="t" r="r" b="b"/>
            <a:pathLst>
              <a:path w="40004" h="40004">
                <a:moveTo>
                  <a:pt x="36702" y="0"/>
                </a:moveTo>
                <a:lnTo>
                  <a:pt x="2921" y="0"/>
                </a:lnTo>
                <a:lnTo>
                  <a:pt x="0" y="2920"/>
                </a:lnTo>
                <a:lnTo>
                  <a:pt x="0" y="36702"/>
                </a:lnTo>
                <a:lnTo>
                  <a:pt x="2921" y="39623"/>
                </a:lnTo>
                <a:lnTo>
                  <a:pt x="36702" y="39623"/>
                </a:lnTo>
                <a:lnTo>
                  <a:pt x="39624" y="36702"/>
                </a:lnTo>
                <a:lnTo>
                  <a:pt x="39624" y="2920"/>
                </a:lnTo>
                <a:lnTo>
                  <a:pt x="36702" y="0"/>
                </a:lnTo>
                <a:close/>
              </a:path>
            </a:pathLst>
          </a:custGeom>
          <a:solidFill>
            <a:srgbClr val="C6000A"/>
          </a:solidFill>
        </p:spPr>
        <p:txBody>
          <a:bodyPr wrap="square" lIns="0" tIns="0" rIns="0" bIns="0" rtlCol="0"/>
          <a:lstStyle/>
          <a:p>
            <a:endParaRPr/>
          </a:p>
        </p:txBody>
      </p:sp>
      <p:sp>
        <p:nvSpPr>
          <p:cNvPr id="34" name="object 34"/>
          <p:cNvSpPr/>
          <p:nvPr/>
        </p:nvSpPr>
        <p:spPr>
          <a:xfrm>
            <a:off x="10558271" y="4468367"/>
            <a:ext cx="40005" cy="40005"/>
          </a:xfrm>
          <a:custGeom>
            <a:avLst/>
            <a:gdLst/>
            <a:ahLst/>
            <a:cxnLst/>
            <a:rect l="l" t="t" r="r" b="b"/>
            <a:pathLst>
              <a:path w="40004" h="40004">
                <a:moveTo>
                  <a:pt x="36702" y="0"/>
                </a:moveTo>
                <a:lnTo>
                  <a:pt x="2921" y="0"/>
                </a:lnTo>
                <a:lnTo>
                  <a:pt x="0" y="2920"/>
                </a:lnTo>
                <a:lnTo>
                  <a:pt x="0" y="36702"/>
                </a:lnTo>
                <a:lnTo>
                  <a:pt x="2921" y="39623"/>
                </a:lnTo>
                <a:lnTo>
                  <a:pt x="36702" y="39623"/>
                </a:lnTo>
                <a:lnTo>
                  <a:pt x="39624" y="36702"/>
                </a:lnTo>
                <a:lnTo>
                  <a:pt x="39624" y="2920"/>
                </a:lnTo>
                <a:lnTo>
                  <a:pt x="36702" y="0"/>
                </a:lnTo>
                <a:close/>
              </a:path>
            </a:pathLst>
          </a:custGeom>
          <a:solidFill>
            <a:srgbClr val="C6000A"/>
          </a:solidFill>
        </p:spPr>
        <p:txBody>
          <a:bodyPr wrap="square" lIns="0" tIns="0" rIns="0" bIns="0" rtlCol="0"/>
          <a:lstStyle/>
          <a:p>
            <a:endParaRPr/>
          </a:p>
        </p:txBody>
      </p:sp>
      <p:sp>
        <p:nvSpPr>
          <p:cNvPr id="35" name="object 35"/>
          <p:cNvSpPr/>
          <p:nvPr/>
        </p:nvSpPr>
        <p:spPr>
          <a:xfrm>
            <a:off x="10479023" y="4532376"/>
            <a:ext cx="40005" cy="40005"/>
          </a:xfrm>
          <a:custGeom>
            <a:avLst/>
            <a:gdLst/>
            <a:ahLst/>
            <a:cxnLst/>
            <a:rect l="l" t="t" r="r" b="b"/>
            <a:pathLst>
              <a:path w="40004" h="40004">
                <a:moveTo>
                  <a:pt x="36702" y="0"/>
                </a:moveTo>
                <a:lnTo>
                  <a:pt x="2921" y="0"/>
                </a:lnTo>
                <a:lnTo>
                  <a:pt x="0" y="2921"/>
                </a:lnTo>
                <a:lnTo>
                  <a:pt x="0" y="36703"/>
                </a:lnTo>
                <a:lnTo>
                  <a:pt x="2921" y="39624"/>
                </a:lnTo>
                <a:lnTo>
                  <a:pt x="36702" y="39624"/>
                </a:lnTo>
                <a:lnTo>
                  <a:pt x="39624" y="36703"/>
                </a:lnTo>
                <a:lnTo>
                  <a:pt x="39624" y="2921"/>
                </a:lnTo>
                <a:lnTo>
                  <a:pt x="36702" y="0"/>
                </a:lnTo>
                <a:close/>
              </a:path>
            </a:pathLst>
          </a:custGeom>
          <a:solidFill>
            <a:srgbClr val="C6000A"/>
          </a:solidFill>
        </p:spPr>
        <p:txBody>
          <a:bodyPr wrap="square" lIns="0" tIns="0" rIns="0" bIns="0" rtlCol="0"/>
          <a:lstStyle/>
          <a:p>
            <a:endParaRPr/>
          </a:p>
        </p:txBody>
      </p:sp>
      <p:sp>
        <p:nvSpPr>
          <p:cNvPr id="36" name="object 36"/>
          <p:cNvSpPr/>
          <p:nvPr/>
        </p:nvSpPr>
        <p:spPr>
          <a:xfrm>
            <a:off x="10558271" y="4532376"/>
            <a:ext cx="40005" cy="40005"/>
          </a:xfrm>
          <a:custGeom>
            <a:avLst/>
            <a:gdLst/>
            <a:ahLst/>
            <a:cxnLst/>
            <a:rect l="l" t="t" r="r" b="b"/>
            <a:pathLst>
              <a:path w="40004" h="40004">
                <a:moveTo>
                  <a:pt x="36702" y="0"/>
                </a:moveTo>
                <a:lnTo>
                  <a:pt x="2921" y="0"/>
                </a:lnTo>
                <a:lnTo>
                  <a:pt x="0" y="2921"/>
                </a:lnTo>
                <a:lnTo>
                  <a:pt x="0" y="36703"/>
                </a:lnTo>
                <a:lnTo>
                  <a:pt x="2921" y="39624"/>
                </a:lnTo>
                <a:lnTo>
                  <a:pt x="36702" y="39624"/>
                </a:lnTo>
                <a:lnTo>
                  <a:pt x="39624" y="36703"/>
                </a:lnTo>
                <a:lnTo>
                  <a:pt x="39624" y="2921"/>
                </a:lnTo>
                <a:lnTo>
                  <a:pt x="36702" y="0"/>
                </a:lnTo>
                <a:close/>
              </a:path>
            </a:pathLst>
          </a:custGeom>
          <a:solidFill>
            <a:srgbClr val="C6000A"/>
          </a:solidFill>
        </p:spPr>
        <p:txBody>
          <a:bodyPr wrap="square" lIns="0" tIns="0" rIns="0" bIns="0" rtlCol="0"/>
          <a:lstStyle/>
          <a:p>
            <a:endParaRPr/>
          </a:p>
        </p:txBody>
      </p:sp>
      <p:sp>
        <p:nvSpPr>
          <p:cNvPr id="37" name="object 37"/>
          <p:cNvSpPr/>
          <p:nvPr/>
        </p:nvSpPr>
        <p:spPr>
          <a:xfrm>
            <a:off x="10655807" y="4443984"/>
            <a:ext cx="158750" cy="161925"/>
          </a:xfrm>
          <a:custGeom>
            <a:avLst/>
            <a:gdLst/>
            <a:ahLst/>
            <a:cxnLst/>
            <a:rect l="l" t="t" r="r" b="b"/>
            <a:pathLst>
              <a:path w="158750" h="161925">
                <a:moveTo>
                  <a:pt x="132080" y="0"/>
                </a:moveTo>
                <a:lnTo>
                  <a:pt x="26416" y="0"/>
                </a:lnTo>
                <a:lnTo>
                  <a:pt x="16127" y="2073"/>
                </a:lnTo>
                <a:lnTo>
                  <a:pt x="7731" y="7731"/>
                </a:lnTo>
                <a:lnTo>
                  <a:pt x="2073" y="16127"/>
                </a:lnTo>
                <a:lnTo>
                  <a:pt x="0" y="26416"/>
                </a:lnTo>
                <a:lnTo>
                  <a:pt x="0" y="135128"/>
                </a:lnTo>
                <a:lnTo>
                  <a:pt x="2073" y="145416"/>
                </a:lnTo>
                <a:lnTo>
                  <a:pt x="7731" y="153812"/>
                </a:lnTo>
                <a:lnTo>
                  <a:pt x="16127" y="159470"/>
                </a:lnTo>
                <a:lnTo>
                  <a:pt x="26416" y="161544"/>
                </a:lnTo>
                <a:lnTo>
                  <a:pt x="132080" y="161544"/>
                </a:lnTo>
                <a:lnTo>
                  <a:pt x="142368" y="159470"/>
                </a:lnTo>
                <a:lnTo>
                  <a:pt x="150764" y="153812"/>
                </a:lnTo>
                <a:lnTo>
                  <a:pt x="156422" y="145416"/>
                </a:lnTo>
                <a:lnTo>
                  <a:pt x="158496" y="135128"/>
                </a:lnTo>
                <a:lnTo>
                  <a:pt x="158496" y="26416"/>
                </a:lnTo>
                <a:lnTo>
                  <a:pt x="156422" y="16127"/>
                </a:lnTo>
                <a:lnTo>
                  <a:pt x="150764" y="7731"/>
                </a:lnTo>
                <a:lnTo>
                  <a:pt x="142368" y="2073"/>
                </a:lnTo>
                <a:lnTo>
                  <a:pt x="132080" y="0"/>
                </a:lnTo>
                <a:close/>
              </a:path>
            </a:pathLst>
          </a:custGeom>
          <a:solidFill>
            <a:srgbClr val="5B9BD4">
              <a:alpha val="9019"/>
            </a:srgbClr>
          </a:solidFill>
        </p:spPr>
        <p:txBody>
          <a:bodyPr wrap="square" lIns="0" tIns="0" rIns="0" bIns="0" rtlCol="0"/>
          <a:lstStyle/>
          <a:p>
            <a:endParaRPr/>
          </a:p>
        </p:txBody>
      </p:sp>
      <p:sp>
        <p:nvSpPr>
          <p:cNvPr id="38" name="object 38"/>
          <p:cNvSpPr/>
          <p:nvPr/>
        </p:nvSpPr>
        <p:spPr>
          <a:xfrm>
            <a:off x="10655807" y="4443984"/>
            <a:ext cx="158750" cy="161925"/>
          </a:xfrm>
          <a:custGeom>
            <a:avLst/>
            <a:gdLst/>
            <a:ahLst/>
            <a:cxnLst/>
            <a:rect l="l" t="t" r="r" b="b"/>
            <a:pathLst>
              <a:path w="158750" h="161925">
                <a:moveTo>
                  <a:pt x="0" y="26416"/>
                </a:moveTo>
                <a:lnTo>
                  <a:pt x="2073" y="16127"/>
                </a:lnTo>
                <a:lnTo>
                  <a:pt x="7731" y="7731"/>
                </a:lnTo>
                <a:lnTo>
                  <a:pt x="16127" y="2073"/>
                </a:lnTo>
                <a:lnTo>
                  <a:pt x="26416" y="0"/>
                </a:lnTo>
                <a:lnTo>
                  <a:pt x="132080" y="0"/>
                </a:lnTo>
                <a:lnTo>
                  <a:pt x="142368" y="2073"/>
                </a:lnTo>
                <a:lnTo>
                  <a:pt x="150764" y="7731"/>
                </a:lnTo>
                <a:lnTo>
                  <a:pt x="156422" y="16127"/>
                </a:lnTo>
                <a:lnTo>
                  <a:pt x="158496" y="26416"/>
                </a:lnTo>
                <a:lnTo>
                  <a:pt x="158496" y="135128"/>
                </a:lnTo>
                <a:lnTo>
                  <a:pt x="156422" y="145416"/>
                </a:lnTo>
                <a:lnTo>
                  <a:pt x="150764" y="153812"/>
                </a:lnTo>
                <a:lnTo>
                  <a:pt x="142368" y="159470"/>
                </a:lnTo>
                <a:lnTo>
                  <a:pt x="132080" y="161544"/>
                </a:lnTo>
                <a:lnTo>
                  <a:pt x="26416" y="161544"/>
                </a:lnTo>
                <a:lnTo>
                  <a:pt x="16127" y="159470"/>
                </a:lnTo>
                <a:lnTo>
                  <a:pt x="7731" y="153812"/>
                </a:lnTo>
                <a:lnTo>
                  <a:pt x="2073" y="145416"/>
                </a:lnTo>
                <a:lnTo>
                  <a:pt x="0" y="135128"/>
                </a:lnTo>
                <a:lnTo>
                  <a:pt x="0" y="26416"/>
                </a:lnTo>
                <a:close/>
              </a:path>
            </a:pathLst>
          </a:custGeom>
          <a:ln w="12192">
            <a:solidFill>
              <a:srgbClr val="000000"/>
            </a:solidFill>
          </a:ln>
        </p:spPr>
        <p:txBody>
          <a:bodyPr wrap="square" lIns="0" tIns="0" rIns="0" bIns="0" rtlCol="0"/>
          <a:lstStyle/>
          <a:p>
            <a:endParaRPr/>
          </a:p>
        </p:txBody>
      </p:sp>
      <p:sp>
        <p:nvSpPr>
          <p:cNvPr id="39" name="object 39"/>
          <p:cNvSpPr/>
          <p:nvPr/>
        </p:nvSpPr>
        <p:spPr>
          <a:xfrm>
            <a:off x="10677143" y="4468367"/>
            <a:ext cx="40005" cy="40005"/>
          </a:xfrm>
          <a:custGeom>
            <a:avLst/>
            <a:gdLst/>
            <a:ahLst/>
            <a:cxnLst/>
            <a:rect l="l" t="t" r="r" b="b"/>
            <a:pathLst>
              <a:path w="40004" h="40004">
                <a:moveTo>
                  <a:pt x="36702" y="0"/>
                </a:moveTo>
                <a:lnTo>
                  <a:pt x="2921" y="0"/>
                </a:lnTo>
                <a:lnTo>
                  <a:pt x="0" y="2920"/>
                </a:lnTo>
                <a:lnTo>
                  <a:pt x="0" y="36702"/>
                </a:lnTo>
                <a:lnTo>
                  <a:pt x="2921" y="39623"/>
                </a:lnTo>
                <a:lnTo>
                  <a:pt x="36702" y="39623"/>
                </a:lnTo>
                <a:lnTo>
                  <a:pt x="39624" y="36702"/>
                </a:lnTo>
                <a:lnTo>
                  <a:pt x="39624" y="2920"/>
                </a:lnTo>
                <a:lnTo>
                  <a:pt x="36702" y="0"/>
                </a:lnTo>
                <a:close/>
              </a:path>
            </a:pathLst>
          </a:custGeom>
          <a:solidFill>
            <a:srgbClr val="C6000A"/>
          </a:solidFill>
        </p:spPr>
        <p:txBody>
          <a:bodyPr wrap="square" lIns="0" tIns="0" rIns="0" bIns="0" rtlCol="0"/>
          <a:lstStyle/>
          <a:p>
            <a:endParaRPr/>
          </a:p>
        </p:txBody>
      </p:sp>
      <p:sp>
        <p:nvSpPr>
          <p:cNvPr id="40" name="object 40"/>
          <p:cNvSpPr/>
          <p:nvPr/>
        </p:nvSpPr>
        <p:spPr>
          <a:xfrm>
            <a:off x="10759440" y="4468367"/>
            <a:ext cx="36830" cy="40005"/>
          </a:xfrm>
          <a:custGeom>
            <a:avLst/>
            <a:gdLst/>
            <a:ahLst/>
            <a:cxnLst/>
            <a:rect l="l" t="t" r="r" b="b"/>
            <a:pathLst>
              <a:path w="36829" h="40004">
                <a:moveTo>
                  <a:pt x="33908" y="0"/>
                </a:moveTo>
                <a:lnTo>
                  <a:pt x="2666" y="0"/>
                </a:lnTo>
                <a:lnTo>
                  <a:pt x="0" y="2666"/>
                </a:lnTo>
                <a:lnTo>
                  <a:pt x="0" y="36956"/>
                </a:lnTo>
                <a:lnTo>
                  <a:pt x="2666" y="39623"/>
                </a:lnTo>
                <a:lnTo>
                  <a:pt x="33908" y="39623"/>
                </a:lnTo>
                <a:lnTo>
                  <a:pt x="36575" y="36956"/>
                </a:lnTo>
                <a:lnTo>
                  <a:pt x="36575" y="2666"/>
                </a:lnTo>
                <a:lnTo>
                  <a:pt x="33908" y="0"/>
                </a:lnTo>
                <a:close/>
              </a:path>
            </a:pathLst>
          </a:custGeom>
          <a:solidFill>
            <a:srgbClr val="C6000A"/>
          </a:solidFill>
        </p:spPr>
        <p:txBody>
          <a:bodyPr wrap="square" lIns="0" tIns="0" rIns="0" bIns="0" rtlCol="0"/>
          <a:lstStyle/>
          <a:p>
            <a:endParaRPr/>
          </a:p>
        </p:txBody>
      </p:sp>
      <p:sp>
        <p:nvSpPr>
          <p:cNvPr id="41" name="object 41"/>
          <p:cNvSpPr/>
          <p:nvPr/>
        </p:nvSpPr>
        <p:spPr>
          <a:xfrm>
            <a:off x="10677143" y="4532376"/>
            <a:ext cx="40005" cy="40005"/>
          </a:xfrm>
          <a:custGeom>
            <a:avLst/>
            <a:gdLst/>
            <a:ahLst/>
            <a:cxnLst/>
            <a:rect l="l" t="t" r="r" b="b"/>
            <a:pathLst>
              <a:path w="40004" h="40004">
                <a:moveTo>
                  <a:pt x="36702" y="0"/>
                </a:moveTo>
                <a:lnTo>
                  <a:pt x="2921" y="0"/>
                </a:lnTo>
                <a:lnTo>
                  <a:pt x="0" y="2921"/>
                </a:lnTo>
                <a:lnTo>
                  <a:pt x="0" y="36703"/>
                </a:lnTo>
                <a:lnTo>
                  <a:pt x="2921" y="39624"/>
                </a:lnTo>
                <a:lnTo>
                  <a:pt x="36702" y="39624"/>
                </a:lnTo>
                <a:lnTo>
                  <a:pt x="39624" y="36703"/>
                </a:lnTo>
                <a:lnTo>
                  <a:pt x="39624" y="2921"/>
                </a:lnTo>
                <a:lnTo>
                  <a:pt x="36702" y="0"/>
                </a:lnTo>
                <a:close/>
              </a:path>
            </a:pathLst>
          </a:custGeom>
          <a:solidFill>
            <a:srgbClr val="C6000A"/>
          </a:solidFill>
        </p:spPr>
        <p:txBody>
          <a:bodyPr wrap="square" lIns="0" tIns="0" rIns="0" bIns="0" rtlCol="0"/>
          <a:lstStyle/>
          <a:p>
            <a:endParaRPr/>
          </a:p>
        </p:txBody>
      </p:sp>
      <p:sp>
        <p:nvSpPr>
          <p:cNvPr id="42" name="object 42"/>
          <p:cNvSpPr/>
          <p:nvPr/>
        </p:nvSpPr>
        <p:spPr>
          <a:xfrm>
            <a:off x="10759440" y="4532376"/>
            <a:ext cx="36830" cy="40005"/>
          </a:xfrm>
          <a:custGeom>
            <a:avLst/>
            <a:gdLst/>
            <a:ahLst/>
            <a:cxnLst/>
            <a:rect l="l" t="t" r="r" b="b"/>
            <a:pathLst>
              <a:path w="36829" h="40004">
                <a:moveTo>
                  <a:pt x="33908" y="0"/>
                </a:moveTo>
                <a:lnTo>
                  <a:pt x="2666" y="0"/>
                </a:lnTo>
                <a:lnTo>
                  <a:pt x="0" y="2667"/>
                </a:lnTo>
                <a:lnTo>
                  <a:pt x="0" y="36956"/>
                </a:lnTo>
                <a:lnTo>
                  <a:pt x="2666" y="39624"/>
                </a:lnTo>
                <a:lnTo>
                  <a:pt x="33908" y="39624"/>
                </a:lnTo>
                <a:lnTo>
                  <a:pt x="36575" y="36956"/>
                </a:lnTo>
                <a:lnTo>
                  <a:pt x="36575" y="2667"/>
                </a:lnTo>
                <a:lnTo>
                  <a:pt x="33908" y="0"/>
                </a:lnTo>
                <a:close/>
              </a:path>
            </a:pathLst>
          </a:custGeom>
          <a:solidFill>
            <a:srgbClr val="C6000A"/>
          </a:solidFill>
        </p:spPr>
        <p:txBody>
          <a:bodyPr wrap="square" lIns="0" tIns="0" rIns="0" bIns="0" rtlCol="0"/>
          <a:lstStyle/>
          <a:p>
            <a:endParaRPr/>
          </a:p>
        </p:txBody>
      </p:sp>
      <p:sp>
        <p:nvSpPr>
          <p:cNvPr id="43" name="object 43"/>
          <p:cNvSpPr/>
          <p:nvPr/>
        </p:nvSpPr>
        <p:spPr>
          <a:xfrm>
            <a:off x="10860023" y="4443984"/>
            <a:ext cx="158750" cy="161925"/>
          </a:xfrm>
          <a:custGeom>
            <a:avLst/>
            <a:gdLst/>
            <a:ahLst/>
            <a:cxnLst/>
            <a:rect l="l" t="t" r="r" b="b"/>
            <a:pathLst>
              <a:path w="158750" h="161925">
                <a:moveTo>
                  <a:pt x="132079" y="0"/>
                </a:moveTo>
                <a:lnTo>
                  <a:pt x="26416" y="0"/>
                </a:lnTo>
                <a:lnTo>
                  <a:pt x="16127" y="2073"/>
                </a:lnTo>
                <a:lnTo>
                  <a:pt x="7731" y="7731"/>
                </a:lnTo>
                <a:lnTo>
                  <a:pt x="2073" y="16127"/>
                </a:lnTo>
                <a:lnTo>
                  <a:pt x="0" y="26416"/>
                </a:lnTo>
                <a:lnTo>
                  <a:pt x="0" y="135128"/>
                </a:lnTo>
                <a:lnTo>
                  <a:pt x="2073" y="145416"/>
                </a:lnTo>
                <a:lnTo>
                  <a:pt x="7731" y="153812"/>
                </a:lnTo>
                <a:lnTo>
                  <a:pt x="16127" y="159470"/>
                </a:lnTo>
                <a:lnTo>
                  <a:pt x="26416" y="161544"/>
                </a:lnTo>
                <a:lnTo>
                  <a:pt x="132079" y="161544"/>
                </a:lnTo>
                <a:lnTo>
                  <a:pt x="142368" y="159470"/>
                </a:lnTo>
                <a:lnTo>
                  <a:pt x="150764" y="153812"/>
                </a:lnTo>
                <a:lnTo>
                  <a:pt x="156422" y="145416"/>
                </a:lnTo>
                <a:lnTo>
                  <a:pt x="158496" y="135128"/>
                </a:lnTo>
                <a:lnTo>
                  <a:pt x="158496" y="26416"/>
                </a:lnTo>
                <a:lnTo>
                  <a:pt x="156422" y="16127"/>
                </a:lnTo>
                <a:lnTo>
                  <a:pt x="150764" y="7731"/>
                </a:lnTo>
                <a:lnTo>
                  <a:pt x="142368" y="2073"/>
                </a:lnTo>
                <a:lnTo>
                  <a:pt x="132079" y="0"/>
                </a:lnTo>
                <a:close/>
              </a:path>
            </a:pathLst>
          </a:custGeom>
          <a:solidFill>
            <a:srgbClr val="5B9BD4">
              <a:alpha val="9019"/>
            </a:srgbClr>
          </a:solidFill>
        </p:spPr>
        <p:txBody>
          <a:bodyPr wrap="square" lIns="0" tIns="0" rIns="0" bIns="0" rtlCol="0"/>
          <a:lstStyle/>
          <a:p>
            <a:endParaRPr/>
          </a:p>
        </p:txBody>
      </p:sp>
      <p:sp>
        <p:nvSpPr>
          <p:cNvPr id="44" name="object 44"/>
          <p:cNvSpPr/>
          <p:nvPr/>
        </p:nvSpPr>
        <p:spPr>
          <a:xfrm>
            <a:off x="10860023" y="4443984"/>
            <a:ext cx="158750" cy="161925"/>
          </a:xfrm>
          <a:custGeom>
            <a:avLst/>
            <a:gdLst/>
            <a:ahLst/>
            <a:cxnLst/>
            <a:rect l="l" t="t" r="r" b="b"/>
            <a:pathLst>
              <a:path w="158750" h="161925">
                <a:moveTo>
                  <a:pt x="0" y="26416"/>
                </a:moveTo>
                <a:lnTo>
                  <a:pt x="2073" y="16127"/>
                </a:lnTo>
                <a:lnTo>
                  <a:pt x="7731" y="7731"/>
                </a:lnTo>
                <a:lnTo>
                  <a:pt x="16127" y="2073"/>
                </a:lnTo>
                <a:lnTo>
                  <a:pt x="26416" y="0"/>
                </a:lnTo>
                <a:lnTo>
                  <a:pt x="132079" y="0"/>
                </a:lnTo>
                <a:lnTo>
                  <a:pt x="142368" y="2073"/>
                </a:lnTo>
                <a:lnTo>
                  <a:pt x="150764" y="7731"/>
                </a:lnTo>
                <a:lnTo>
                  <a:pt x="156422" y="16127"/>
                </a:lnTo>
                <a:lnTo>
                  <a:pt x="158496" y="26416"/>
                </a:lnTo>
                <a:lnTo>
                  <a:pt x="158496" y="135128"/>
                </a:lnTo>
                <a:lnTo>
                  <a:pt x="156422" y="145416"/>
                </a:lnTo>
                <a:lnTo>
                  <a:pt x="150764" y="153812"/>
                </a:lnTo>
                <a:lnTo>
                  <a:pt x="142368" y="159470"/>
                </a:lnTo>
                <a:lnTo>
                  <a:pt x="132079" y="161544"/>
                </a:lnTo>
                <a:lnTo>
                  <a:pt x="26416" y="161544"/>
                </a:lnTo>
                <a:lnTo>
                  <a:pt x="16127" y="159470"/>
                </a:lnTo>
                <a:lnTo>
                  <a:pt x="7731" y="153812"/>
                </a:lnTo>
                <a:lnTo>
                  <a:pt x="2073" y="145416"/>
                </a:lnTo>
                <a:lnTo>
                  <a:pt x="0" y="135128"/>
                </a:lnTo>
                <a:lnTo>
                  <a:pt x="0" y="26416"/>
                </a:lnTo>
                <a:close/>
              </a:path>
            </a:pathLst>
          </a:custGeom>
          <a:ln w="12192">
            <a:solidFill>
              <a:srgbClr val="000000"/>
            </a:solidFill>
          </a:ln>
        </p:spPr>
        <p:txBody>
          <a:bodyPr wrap="square" lIns="0" tIns="0" rIns="0" bIns="0" rtlCol="0"/>
          <a:lstStyle/>
          <a:p>
            <a:endParaRPr/>
          </a:p>
        </p:txBody>
      </p:sp>
      <p:sp>
        <p:nvSpPr>
          <p:cNvPr id="45" name="object 45"/>
          <p:cNvSpPr/>
          <p:nvPr/>
        </p:nvSpPr>
        <p:spPr>
          <a:xfrm>
            <a:off x="10878311" y="4468367"/>
            <a:ext cx="40005" cy="40005"/>
          </a:xfrm>
          <a:custGeom>
            <a:avLst/>
            <a:gdLst/>
            <a:ahLst/>
            <a:cxnLst/>
            <a:rect l="l" t="t" r="r" b="b"/>
            <a:pathLst>
              <a:path w="40004" h="40004">
                <a:moveTo>
                  <a:pt x="36703" y="0"/>
                </a:moveTo>
                <a:lnTo>
                  <a:pt x="2921" y="0"/>
                </a:lnTo>
                <a:lnTo>
                  <a:pt x="0" y="2920"/>
                </a:lnTo>
                <a:lnTo>
                  <a:pt x="0" y="36702"/>
                </a:lnTo>
                <a:lnTo>
                  <a:pt x="2921" y="39623"/>
                </a:lnTo>
                <a:lnTo>
                  <a:pt x="36703" y="39623"/>
                </a:lnTo>
                <a:lnTo>
                  <a:pt x="39624" y="36702"/>
                </a:lnTo>
                <a:lnTo>
                  <a:pt x="39624" y="2920"/>
                </a:lnTo>
                <a:lnTo>
                  <a:pt x="36703" y="0"/>
                </a:lnTo>
                <a:close/>
              </a:path>
            </a:pathLst>
          </a:custGeom>
          <a:solidFill>
            <a:srgbClr val="C6000A"/>
          </a:solidFill>
        </p:spPr>
        <p:txBody>
          <a:bodyPr wrap="square" lIns="0" tIns="0" rIns="0" bIns="0" rtlCol="0"/>
          <a:lstStyle/>
          <a:p>
            <a:endParaRPr/>
          </a:p>
        </p:txBody>
      </p:sp>
      <p:sp>
        <p:nvSpPr>
          <p:cNvPr id="46" name="object 46"/>
          <p:cNvSpPr/>
          <p:nvPr/>
        </p:nvSpPr>
        <p:spPr>
          <a:xfrm>
            <a:off x="10960607" y="4468367"/>
            <a:ext cx="40005" cy="40005"/>
          </a:xfrm>
          <a:custGeom>
            <a:avLst/>
            <a:gdLst/>
            <a:ahLst/>
            <a:cxnLst/>
            <a:rect l="l" t="t" r="r" b="b"/>
            <a:pathLst>
              <a:path w="40004" h="40004">
                <a:moveTo>
                  <a:pt x="36702" y="0"/>
                </a:moveTo>
                <a:lnTo>
                  <a:pt x="2921" y="0"/>
                </a:lnTo>
                <a:lnTo>
                  <a:pt x="0" y="2920"/>
                </a:lnTo>
                <a:lnTo>
                  <a:pt x="0" y="36702"/>
                </a:lnTo>
                <a:lnTo>
                  <a:pt x="2921" y="39623"/>
                </a:lnTo>
                <a:lnTo>
                  <a:pt x="36702" y="39623"/>
                </a:lnTo>
                <a:lnTo>
                  <a:pt x="39624" y="36702"/>
                </a:lnTo>
                <a:lnTo>
                  <a:pt x="39624" y="2920"/>
                </a:lnTo>
                <a:lnTo>
                  <a:pt x="36702" y="0"/>
                </a:lnTo>
                <a:close/>
              </a:path>
            </a:pathLst>
          </a:custGeom>
          <a:solidFill>
            <a:srgbClr val="C6000A"/>
          </a:solidFill>
        </p:spPr>
        <p:txBody>
          <a:bodyPr wrap="square" lIns="0" tIns="0" rIns="0" bIns="0" rtlCol="0"/>
          <a:lstStyle/>
          <a:p>
            <a:endParaRPr/>
          </a:p>
        </p:txBody>
      </p:sp>
      <p:sp>
        <p:nvSpPr>
          <p:cNvPr id="47" name="object 47"/>
          <p:cNvSpPr/>
          <p:nvPr/>
        </p:nvSpPr>
        <p:spPr>
          <a:xfrm>
            <a:off x="10878311" y="4532376"/>
            <a:ext cx="40005" cy="40005"/>
          </a:xfrm>
          <a:custGeom>
            <a:avLst/>
            <a:gdLst/>
            <a:ahLst/>
            <a:cxnLst/>
            <a:rect l="l" t="t" r="r" b="b"/>
            <a:pathLst>
              <a:path w="40004" h="40004">
                <a:moveTo>
                  <a:pt x="36703" y="0"/>
                </a:moveTo>
                <a:lnTo>
                  <a:pt x="2921" y="0"/>
                </a:lnTo>
                <a:lnTo>
                  <a:pt x="0" y="2921"/>
                </a:lnTo>
                <a:lnTo>
                  <a:pt x="0" y="36703"/>
                </a:lnTo>
                <a:lnTo>
                  <a:pt x="2921" y="39624"/>
                </a:lnTo>
                <a:lnTo>
                  <a:pt x="36703" y="39624"/>
                </a:lnTo>
                <a:lnTo>
                  <a:pt x="39624" y="36703"/>
                </a:lnTo>
                <a:lnTo>
                  <a:pt x="39624" y="2921"/>
                </a:lnTo>
                <a:lnTo>
                  <a:pt x="36703" y="0"/>
                </a:lnTo>
                <a:close/>
              </a:path>
            </a:pathLst>
          </a:custGeom>
          <a:solidFill>
            <a:srgbClr val="C6000A"/>
          </a:solidFill>
        </p:spPr>
        <p:txBody>
          <a:bodyPr wrap="square" lIns="0" tIns="0" rIns="0" bIns="0" rtlCol="0"/>
          <a:lstStyle/>
          <a:p>
            <a:endParaRPr/>
          </a:p>
        </p:txBody>
      </p:sp>
      <p:sp>
        <p:nvSpPr>
          <p:cNvPr id="48" name="object 48"/>
          <p:cNvSpPr/>
          <p:nvPr/>
        </p:nvSpPr>
        <p:spPr>
          <a:xfrm>
            <a:off x="10960607" y="4532376"/>
            <a:ext cx="40005" cy="40005"/>
          </a:xfrm>
          <a:custGeom>
            <a:avLst/>
            <a:gdLst/>
            <a:ahLst/>
            <a:cxnLst/>
            <a:rect l="l" t="t" r="r" b="b"/>
            <a:pathLst>
              <a:path w="40004" h="40004">
                <a:moveTo>
                  <a:pt x="36702" y="0"/>
                </a:moveTo>
                <a:lnTo>
                  <a:pt x="2921" y="0"/>
                </a:lnTo>
                <a:lnTo>
                  <a:pt x="0" y="2921"/>
                </a:lnTo>
                <a:lnTo>
                  <a:pt x="0" y="36703"/>
                </a:lnTo>
                <a:lnTo>
                  <a:pt x="2921" y="39624"/>
                </a:lnTo>
                <a:lnTo>
                  <a:pt x="36702" y="39624"/>
                </a:lnTo>
                <a:lnTo>
                  <a:pt x="39624" y="36703"/>
                </a:lnTo>
                <a:lnTo>
                  <a:pt x="39624" y="2921"/>
                </a:lnTo>
                <a:lnTo>
                  <a:pt x="36702" y="0"/>
                </a:lnTo>
                <a:close/>
              </a:path>
            </a:pathLst>
          </a:custGeom>
          <a:solidFill>
            <a:srgbClr val="C6000A"/>
          </a:solidFill>
        </p:spPr>
        <p:txBody>
          <a:bodyPr wrap="square" lIns="0" tIns="0" rIns="0" bIns="0" rtlCol="0"/>
          <a:lstStyle/>
          <a:p>
            <a:endParaRPr/>
          </a:p>
        </p:txBody>
      </p:sp>
      <p:sp>
        <p:nvSpPr>
          <p:cNvPr id="49" name="object 49"/>
          <p:cNvSpPr/>
          <p:nvPr/>
        </p:nvSpPr>
        <p:spPr>
          <a:xfrm>
            <a:off x="11058143" y="4443984"/>
            <a:ext cx="158750" cy="161925"/>
          </a:xfrm>
          <a:custGeom>
            <a:avLst/>
            <a:gdLst/>
            <a:ahLst/>
            <a:cxnLst/>
            <a:rect l="l" t="t" r="r" b="b"/>
            <a:pathLst>
              <a:path w="158750" h="161925">
                <a:moveTo>
                  <a:pt x="132079" y="0"/>
                </a:moveTo>
                <a:lnTo>
                  <a:pt x="26415" y="0"/>
                </a:lnTo>
                <a:lnTo>
                  <a:pt x="16127" y="2073"/>
                </a:lnTo>
                <a:lnTo>
                  <a:pt x="7731" y="7731"/>
                </a:lnTo>
                <a:lnTo>
                  <a:pt x="2073" y="16127"/>
                </a:lnTo>
                <a:lnTo>
                  <a:pt x="0" y="26416"/>
                </a:lnTo>
                <a:lnTo>
                  <a:pt x="0" y="135128"/>
                </a:lnTo>
                <a:lnTo>
                  <a:pt x="2073" y="145416"/>
                </a:lnTo>
                <a:lnTo>
                  <a:pt x="7731" y="153812"/>
                </a:lnTo>
                <a:lnTo>
                  <a:pt x="16127" y="159470"/>
                </a:lnTo>
                <a:lnTo>
                  <a:pt x="26415" y="161544"/>
                </a:lnTo>
                <a:lnTo>
                  <a:pt x="132079" y="161544"/>
                </a:lnTo>
                <a:lnTo>
                  <a:pt x="142368" y="159470"/>
                </a:lnTo>
                <a:lnTo>
                  <a:pt x="150764" y="153812"/>
                </a:lnTo>
                <a:lnTo>
                  <a:pt x="156422" y="145416"/>
                </a:lnTo>
                <a:lnTo>
                  <a:pt x="158496" y="135128"/>
                </a:lnTo>
                <a:lnTo>
                  <a:pt x="158496" y="26416"/>
                </a:lnTo>
                <a:lnTo>
                  <a:pt x="156422" y="16127"/>
                </a:lnTo>
                <a:lnTo>
                  <a:pt x="150764" y="7731"/>
                </a:lnTo>
                <a:lnTo>
                  <a:pt x="142368" y="2073"/>
                </a:lnTo>
                <a:lnTo>
                  <a:pt x="132079" y="0"/>
                </a:lnTo>
                <a:close/>
              </a:path>
            </a:pathLst>
          </a:custGeom>
          <a:solidFill>
            <a:srgbClr val="5B9BD4">
              <a:alpha val="9019"/>
            </a:srgbClr>
          </a:solidFill>
        </p:spPr>
        <p:txBody>
          <a:bodyPr wrap="square" lIns="0" tIns="0" rIns="0" bIns="0" rtlCol="0"/>
          <a:lstStyle/>
          <a:p>
            <a:endParaRPr/>
          </a:p>
        </p:txBody>
      </p:sp>
      <p:sp>
        <p:nvSpPr>
          <p:cNvPr id="50" name="object 50"/>
          <p:cNvSpPr/>
          <p:nvPr/>
        </p:nvSpPr>
        <p:spPr>
          <a:xfrm>
            <a:off x="11058143" y="4443984"/>
            <a:ext cx="158750" cy="161925"/>
          </a:xfrm>
          <a:custGeom>
            <a:avLst/>
            <a:gdLst/>
            <a:ahLst/>
            <a:cxnLst/>
            <a:rect l="l" t="t" r="r" b="b"/>
            <a:pathLst>
              <a:path w="158750" h="161925">
                <a:moveTo>
                  <a:pt x="0" y="26416"/>
                </a:moveTo>
                <a:lnTo>
                  <a:pt x="2073" y="16127"/>
                </a:lnTo>
                <a:lnTo>
                  <a:pt x="7731" y="7731"/>
                </a:lnTo>
                <a:lnTo>
                  <a:pt x="16127" y="2073"/>
                </a:lnTo>
                <a:lnTo>
                  <a:pt x="26415" y="0"/>
                </a:lnTo>
                <a:lnTo>
                  <a:pt x="132079" y="0"/>
                </a:lnTo>
                <a:lnTo>
                  <a:pt x="142368" y="2073"/>
                </a:lnTo>
                <a:lnTo>
                  <a:pt x="150764" y="7731"/>
                </a:lnTo>
                <a:lnTo>
                  <a:pt x="156422" y="16127"/>
                </a:lnTo>
                <a:lnTo>
                  <a:pt x="158496" y="26416"/>
                </a:lnTo>
                <a:lnTo>
                  <a:pt x="158496" y="135128"/>
                </a:lnTo>
                <a:lnTo>
                  <a:pt x="156422" y="145416"/>
                </a:lnTo>
                <a:lnTo>
                  <a:pt x="150764" y="153812"/>
                </a:lnTo>
                <a:lnTo>
                  <a:pt x="142368" y="159470"/>
                </a:lnTo>
                <a:lnTo>
                  <a:pt x="132079" y="161544"/>
                </a:lnTo>
                <a:lnTo>
                  <a:pt x="26415" y="161544"/>
                </a:lnTo>
                <a:lnTo>
                  <a:pt x="16127" y="159470"/>
                </a:lnTo>
                <a:lnTo>
                  <a:pt x="7731" y="153812"/>
                </a:lnTo>
                <a:lnTo>
                  <a:pt x="2073" y="145416"/>
                </a:lnTo>
                <a:lnTo>
                  <a:pt x="0" y="135128"/>
                </a:lnTo>
                <a:lnTo>
                  <a:pt x="0" y="26416"/>
                </a:lnTo>
                <a:close/>
              </a:path>
            </a:pathLst>
          </a:custGeom>
          <a:ln w="12192">
            <a:solidFill>
              <a:srgbClr val="000000"/>
            </a:solidFill>
          </a:ln>
        </p:spPr>
        <p:txBody>
          <a:bodyPr wrap="square" lIns="0" tIns="0" rIns="0" bIns="0" rtlCol="0"/>
          <a:lstStyle/>
          <a:p>
            <a:endParaRPr/>
          </a:p>
        </p:txBody>
      </p:sp>
      <p:sp>
        <p:nvSpPr>
          <p:cNvPr id="51" name="object 51"/>
          <p:cNvSpPr/>
          <p:nvPr/>
        </p:nvSpPr>
        <p:spPr>
          <a:xfrm>
            <a:off x="11079480" y="4468367"/>
            <a:ext cx="40005" cy="40005"/>
          </a:xfrm>
          <a:custGeom>
            <a:avLst/>
            <a:gdLst/>
            <a:ahLst/>
            <a:cxnLst/>
            <a:rect l="l" t="t" r="r" b="b"/>
            <a:pathLst>
              <a:path w="40004" h="40004">
                <a:moveTo>
                  <a:pt x="36702" y="0"/>
                </a:moveTo>
                <a:lnTo>
                  <a:pt x="2921" y="0"/>
                </a:lnTo>
                <a:lnTo>
                  <a:pt x="0" y="2920"/>
                </a:lnTo>
                <a:lnTo>
                  <a:pt x="0" y="36702"/>
                </a:lnTo>
                <a:lnTo>
                  <a:pt x="2921" y="39623"/>
                </a:lnTo>
                <a:lnTo>
                  <a:pt x="36702" y="39623"/>
                </a:lnTo>
                <a:lnTo>
                  <a:pt x="39624" y="36702"/>
                </a:lnTo>
                <a:lnTo>
                  <a:pt x="39624" y="2920"/>
                </a:lnTo>
                <a:lnTo>
                  <a:pt x="36702" y="0"/>
                </a:lnTo>
                <a:close/>
              </a:path>
            </a:pathLst>
          </a:custGeom>
          <a:solidFill>
            <a:srgbClr val="C6000A"/>
          </a:solidFill>
        </p:spPr>
        <p:txBody>
          <a:bodyPr wrap="square" lIns="0" tIns="0" rIns="0" bIns="0" rtlCol="0"/>
          <a:lstStyle/>
          <a:p>
            <a:endParaRPr/>
          </a:p>
        </p:txBody>
      </p:sp>
      <p:sp>
        <p:nvSpPr>
          <p:cNvPr id="52" name="object 52"/>
          <p:cNvSpPr/>
          <p:nvPr/>
        </p:nvSpPr>
        <p:spPr>
          <a:xfrm>
            <a:off x="11158728" y="4468367"/>
            <a:ext cx="40005" cy="40005"/>
          </a:xfrm>
          <a:custGeom>
            <a:avLst/>
            <a:gdLst/>
            <a:ahLst/>
            <a:cxnLst/>
            <a:rect l="l" t="t" r="r" b="b"/>
            <a:pathLst>
              <a:path w="40004" h="40004">
                <a:moveTo>
                  <a:pt x="36702" y="0"/>
                </a:moveTo>
                <a:lnTo>
                  <a:pt x="2921" y="0"/>
                </a:lnTo>
                <a:lnTo>
                  <a:pt x="0" y="2920"/>
                </a:lnTo>
                <a:lnTo>
                  <a:pt x="0" y="36702"/>
                </a:lnTo>
                <a:lnTo>
                  <a:pt x="2921" y="39623"/>
                </a:lnTo>
                <a:lnTo>
                  <a:pt x="36702" y="39623"/>
                </a:lnTo>
                <a:lnTo>
                  <a:pt x="39624" y="36702"/>
                </a:lnTo>
                <a:lnTo>
                  <a:pt x="39624" y="2920"/>
                </a:lnTo>
                <a:lnTo>
                  <a:pt x="36702" y="0"/>
                </a:lnTo>
                <a:close/>
              </a:path>
            </a:pathLst>
          </a:custGeom>
          <a:solidFill>
            <a:srgbClr val="C6000A"/>
          </a:solidFill>
        </p:spPr>
        <p:txBody>
          <a:bodyPr wrap="square" lIns="0" tIns="0" rIns="0" bIns="0" rtlCol="0"/>
          <a:lstStyle/>
          <a:p>
            <a:endParaRPr/>
          </a:p>
        </p:txBody>
      </p:sp>
      <p:sp>
        <p:nvSpPr>
          <p:cNvPr id="53" name="object 53"/>
          <p:cNvSpPr/>
          <p:nvPr/>
        </p:nvSpPr>
        <p:spPr>
          <a:xfrm>
            <a:off x="11079480" y="4532376"/>
            <a:ext cx="40005" cy="40005"/>
          </a:xfrm>
          <a:custGeom>
            <a:avLst/>
            <a:gdLst/>
            <a:ahLst/>
            <a:cxnLst/>
            <a:rect l="l" t="t" r="r" b="b"/>
            <a:pathLst>
              <a:path w="40004" h="40004">
                <a:moveTo>
                  <a:pt x="36702" y="0"/>
                </a:moveTo>
                <a:lnTo>
                  <a:pt x="2921" y="0"/>
                </a:lnTo>
                <a:lnTo>
                  <a:pt x="0" y="2921"/>
                </a:lnTo>
                <a:lnTo>
                  <a:pt x="0" y="36703"/>
                </a:lnTo>
                <a:lnTo>
                  <a:pt x="2921" y="39624"/>
                </a:lnTo>
                <a:lnTo>
                  <a:pt x="36702" y="39624"/>
                </a:lnTo>
                <a:lnTo>
                  <a:pt x="39624" y="36703"/>
                </a:lnTo>
                <a:lnTo>
                  <a:pt x="39624" y="2921"/>
                </a:lnTo>
                <a:lnTo>
                  <a:pt x="36702" y="0"/>
                </a:lnTo>
                <a:close/>
              </a:path>
            </a:pathLst>
          </a:custGeom>
          <a:solidFill>
            <a:srgbClr val="C6000A"/>
          </a:solidFill>
        </p:spPr>
        <p:txBody>
          <a:bodyPr wrap="square" lIns="0" tIns="0" rIns="0" bIns="0" rtlCol="0"/>
          <a:lstStyle/>
          <a:p>
            <a:endParaRPr/>
          </a:p>
        </p:txBody>
      </p:sp>
      <p:sp>
        <p:nvSpPr>
          <p:cNvPr id="54" name="object 54"/>
          <p:cNvSpPr/>
          <p:nvPr/>
        </p:nvSpPr>
        <p:spPr>
          <a:xfrm>
            <a:off x="11158728" y="4532376"/>
            <a:ext cx="40005" cy="40005"/>
          </a:xfrm>
          <a:custGeom>
            <a:avLst/>
            <a:gdLst/>
            <a:ahLst/>
            <a:cxnLst/>
            <a:rect l="l" t="t" r="r" b="b"/>
            <a:pathLst>
              <a:path w="40004" h="40004">
                <a:moveTo>
                  <a:pt x="36702" y="0"/>
                </a:moveTo>
                <a:lnTo>
                  <a:pt x="2921" y="0"/>
                </a:lnTo>
                <a:lnTo>
                  <a:pt x="0" y="2921"/>
                </a:lnTo>
                <a:lnTo>
                  <a:pt x="0" y="36703"/>
                </a:lnTo>
                <a:lnTo>
                  <a:pt x="2921" y="39624"/>
                </a:lnTo>
                <a:lnTo>
                  <a:pt x="36702" y="39624"/>
                </a:lnTo>
                <a:lnTo>
                  <a:pt x="39624" y="36703"/>
                </a:lnTo>
                <a:lnTo>
                  <a:pt x="39624" y="2921"/>
                </a:lnTo>
                <a:lnTo>
                  <a:pt x="36702" y="0"/>
                </a:lnTo>
                <a:close/>
              </a:path>
            </a:pathLst>
          </a:custGeom>
          <a:solidFill>
            <a:srgbClr val="C6000A"/>
          </a:solidFill>
        </p:spPr>
        <p:txBody>
          <a:bodyPr wrap="square" lIns="0" tIns="0" rIns="0" bIns="0" rtlCol="0"/>
          <a:lstStyle/>
          <a:p>
            <a:endParaRPr/>
          </a:p>
        </p:txBody>
      </p:sp>
      <p:sp>
        <p:nvSpPr>
          <p:cNvPr id="55" name="object 55"/>
          <p:cNvSpPr/>
          <p:nvPr/>
        </p:nvSpPr>
        <p:spPr>
          <a:xfrm>
            <a:off x="10457688" y="4632959"/>
            <a:ext cx="158750" cy="165100"/>
          </a:xfrm>
          <a:custGeom>
            <a:avLst/>
            <a:gdLst/>
            <a:ahLst/>
            <a:cxnLst/>
            <a:rect l="l" t="t" r="r" b="b"/>
            <a:pathLst>
              <a:path w="158750" h="165100">
                <a:moveTo>
                  <a:pt x="132079" y="0"/>
                </a:moveTo>
                <a:lnTo>
                  <a:pt x="26415" y="0"/>
                </a:lnTo>
                <a:lnTo>
                  <a:pt x="16127" y="2073"/>
                </a:lnTo>
                <a:lnTo>
                  <a:pt x="7731" y="7731"/>
                </a:lnTo>
                <a:lnTo>
                  <a:pt x="2073" y="16127"/>
                </a:lnTo>
                <a:lnTo>
                  <a:pt x="0" y="26415"/>
                </a:lnTo>
                <a:lnTo>
                  <a:pt x="0" y="138175"/>
                </a:lnTo>
                <a:lnTo>
                  <a:pt x="2073" y="148464"/>
                </a:lnTo>
                <a:lnTo>
                  <a:pt x="7731" y="156860"/>
                </a:lnTo>
                <a:lnTo>
                  <a:pt x="16127" y="162518"/>
                </a:lnTo>
                <a:lnTo>
                  <a:pt x="26415" y="164591"/>
                </a:lnTo>
                <a:lnTo>
                  <a:pt x="132079" y="164591"/>
                </a:lnTo>
                <a:lnTo>
                  <a:pt x="142368" y="162518"/>
                </a:lnTo>
                <a:lnTo>
                  <a:pt x="150764" y="156860"/>
                </a:lnTo>
                <a:lnTo>
                  <a:pt x="156422" y="148464"/>
                </a:lnTo>
                <a:lnTo>
                  <a:pt x="158495" y="138175"/>
                </a:lnTo>
                <a:lnTo>
                  <a:pt x="158495" y="26415"/>
                </a:lnTo>
                <a:lnTo>
                  <a:pt x="156422" y="16127"/>
                </a:lnTo>
                <a:lnTo>
                  <a:pt x="150764" y="7731"/>
                </a:lnTo>
                <a:lnTo>
                  <a:pt x="142368" y="2073"/>
                </a:lnTo>
                <a:lnTo>
                  <a:pt x="132079" y="0"/>
                </a:lnTo>
                <a:close/>
              </a:path>
            </a:pathLst>
          </a:custGeom>
          <a:solidFill>
            <a:srgbClr val="C6000A"/>
          </a:solidFill>
        </p:spPr>
        <p:txBody>
          <a:bodyPr wrap="square" lIns="0" tIns="0" rIns="0" bIns="0" rtlCol="0"/>
          <a:lstStyle/>
          <a:p>
            <a:endParaRPr/>
          </a:p>
        </p:txBody>
      </p:sp>
      <p:sp>
        <p:nvSpPr>
          <p:cNvPr id="56" name="object 56"/>
          <p:cNvSpPr/>
          <p:nvPr/>
        </p:nvSpPr>
        <p:spPr>
          <a:xfrm>
            <a:off x="10457688" y="4632959"/>
            <a:ext cx="158750" cy="165100"/>
          </a:xfrm>
          <a:custGeom>
            <a:avLst/>
            <a:gdLst/>
            <a:ahLst/>
            <a:cxnLst/>
            <a:rect l="l" t="t" r="r" b="b"/>
            <a:pathLst>
              <a:path w="158750" h="165100">
                <a:moveTo>
                  <a:pt x="0" y="26415"/>
                </a:moveTo>
                <a:lnTo>
                  <a:pt x="2073" y="16127"/>
                </a:lnTo>
                <a:lnTo>
                  <a:pt x="7731" y="7731"/>
                </a:lnTo>
                <a:lnTo>
                  <a:pt x="16127" y="2073"/>
                </a:lnTo>
                <a:lnTo>
                  <a:pt x="26415" y="0"/>
                </a:lnTo>
                <a:lnTo>
                  <a:pt x="132079" y="0"/>
                </a:lnTo>
                <a:lnTo>
                  <a:pt x="142368" y="2073"/>
                </a:lnTo>
                <a:lnTo>
                  <a:pt x="150764" y="7731"/>
                </a:lnTo>
                <a:lnTo>
                  <a:pt x="156422" y="16127"/>
                </a:lnTo>
                <a:lnTo>
                  <a:pt x="158495" y="26415"/>
                </a:lnTo>
                <a:lnTo>
                  <a:pt x="158495" y="138175"/>
                </a:lnTo>
                <a:lnTo>
                  <a:pt x="156422" y="148464"/>
                </a:lnTo>
                <a:lnTo>
                  <a:pt x="150764" y="156860"/>
                </a:lnTo>
                <a:lnTo>
                  <a:pt x="142368" y="162518"/>
                </a:lnTo>
                <a:lnTo>
                  <a:pt x="132079" y="164591"/>
                </a:lnTo>
                <a:lnTo>
                  <a:pt x="26415" y="164591"/>
                </a:lnTo>
                <a:lnTo>
                  <a:pt x="16127" y="162518"/>
                </a:lnTo>
                <a:lnTo>
                  <a:pt x="7731" y="156860"/>
                </a:lnTo>
                <a:lnTo>
                  <a:pt x="2073" y="148464"/>
                </a:lnTo>
                <a:lnTo>
                  <a:pt x="0" y="138175"/>
                </a:lnTo>
                <a:lnTo>
                  <a:pt x="0" y="26415"/>
                </a:lnTo>
                <a:close/>
              </a:path>
            </a:pathLst>
          </a:custGeom>
          <a:ln w="12192">
            <a:solidFill>
              <a:srgbClr val="000000"/>
            </a:solidFill>
          </a:ln>
        </p:spPr>
        <p:txBody>
          <a:bodyPr wrap="square" lIns="0" tIns="0" rIns="0" bIns="0" rtlCol="0"/>
          <a:lstStyle/>
          <a:p>
            <a:endParaRPr/>
          </a:p>
        </p:txBody>
      </p:sp>
      <p:sp>
        <p:nvSpPr>
          <p:cNvPr id="57" name="object 57"/>
          <p:cNvSpPr/>
          <p:nvPr/>
        </p:nvSpPr>
        <p:spPr>
          <a:xfrm>
            <a:off x="10655807" y="4632959"/>
            <a:ext cx="158750" cy="165100"/>
          </a:xfrm>
          <a:custGeom>
            <a:avLst/>
            <a:gdLst/>
            <a:ahLst/>
            <a:cxnLst/>
            <a:rect l="l" t="t" r="r" b="b"/>
            <a:pathLst>
              <a:path w="158750" h="165100">
                <a:moveTo>
                  <a:pt x="132080" y="0"/>
                </a:moveTo>
                <a:lnTo>
                  <a:pt x="26416" y="0"/>
                </a:lnTo>
                <a:lnTo>
                  <a:pt x="16127" y="2073"/>
                </a:lnTo>
                <a:lnTo>
                  <a:pt x="7731" y="7731"/>
                </a:lnTo>
                <a:lnTo>
                  <a:pt x="2073" y="16127"/>
                </a:lnTo>
                <a:lnTo>
                  <a:pt x="0" y="26415"/>
                </a:lnTo>
                <a:lnTo>
                  <a:pt x="0" y="138175"/>
                </a:lnTo>
                <a:lnTo>
                  <a:pt x="2073" y="148464"/>
                </a:lnTo>
                <a:lnTo>
                  <a:pt x="7731" y="156860"/>
                </a:lnTo>
                <a:lnTo>
                  <a:pt x="16127" y="162518"/>
                </a:lnTo>
                <a:lnTo>
                  <a:pt x="26416" y="164591"/>
                </a:lnTo>
                <a:lnTo>
                  <a:pt x="132080" y="164591"/>
                </a:lnTo>
                <a:lnTo>
                  <a:pt x="142368" y="162518"/>
                </a:lnTo>
                <a:lnTo>
                  <a:pt x="150764" y="156860"/>
                </a:lnTo>
                <a:lnTo>
                  <a:pt x="156422" y="148464"/>
                </a:lnTo>
                <a:lnTo>
                  <a:pt x="158496" y="138175"/>
                </a:lnTo>
                <a:lnTo>
                  <a:pt x="158496" y="26415"/>
                </a:lnTo>
                <a:lnTo>
                  <a:pt x="156422" y="16127"/>
                </a:lnTo>
                <a:lnTo>
                  <a:pt x="150764" y="7731"/>
                </a:lnTo>
                <a:lnTo>
                  <a:pt x="142368" y="2073"/>
                </a:lnTo>
                <a:lnTo>
                  <a:pt x="132080" y="0"/>
                </a:lnTo>
                <a:close/>
              </a:path>
            </a:pathLst>
          </a:custGeom>
          <a:solidFill>
            <a:srgbClr val="C00000"/>
          </a:solidFill>
        </p:spPr>
        <p:txBody>
          <a:bodyPr wrap="square" lIns="0" tIns="0" rIns="0" bIns="0" rtlCol="0"/>
          <a:lstStyle/>
          <a:p>
            <a:endParaRPr/>
          </a:p>
        </p:txBody>
      </p:sp>
      <p:sp>
        <p:nvSpPr>
          <p:cNvPr id="58" name="object 58"/>
          <p:cNvSpPr/>
          <p:nvPr/>
        </p:nvSpPr>
        <p:spPr>
          <a:xfrm>
            <a:off x="10655807" y="4632959"/>
            <a:ext cx="158750" cy="165100"/>
          </a:xfrm>
          <a:custGeom>
            <a:avLst/>
            <a:gdLst/>
            <a:ahLst/>
            <a:cxnLst/>
            <a:rect l="l" t="t" r="r" b="b"/>
            <a:pathLst>
              <a:path w="158750" h="165100">
                <a:moveTo>
                  <a:pt x="0" y="26415"/>
                </a:moveTo>
                <a:lnTo>
                  <a:pt x="2073" y="16127"/>
                </a:lnTo>
                <a:lnTo>
                  <a:pt x="7731" y="7731"/>
                </a:lnTo>
                <a:lnTo>
                  <a:pt x="16127" y="2073"/>
                </a:lnTo>
                <a:lnTo>
                  <a:pt x="26416" y="0"/>
                </a:lnTo>
                <a:lnTo>
                  <a:pt x="132080" y="0"/>
                </a:lnTo>
                <a:lnTo>
                  <a:pt x="142368" y="2073"/>
                </a:lnTo>
                <a:lnTo>
                  <a:pt x="150764" y="7731"/>
                </a:lnTo>
                <a:lnTo>
                  <a:pt x="156422" y="16127"/>
                </a:lnTo>
                <a:lnTo>
                  <a:pt x="158496" y="26415"/>
                </a:lnTo>
                <a:lnTo>
                  <a:pt x="158496" y="138175"/>
                </a:lnTo>
                <a:lnTo>
                  <a:pt x="156422" y="148464"/>
                </a:lnTo>
                <a:lnTo>
                  <a:pt x="150764" y="156860"/>
                </a:lnTo>
                <a:lnTo>
                  <a:pt x="142368" y="162518"/>
                </a:lnTo>
                <a:lnTo>
                  <a:pt x="132080" y="164591"/>
                </a:lnTo>
                <a:lnTo>
                  <a:pt x="26416" y="164591"/>
                </a:lnTo>
                <a:lnTo>
                  <a:pt x="16127" y="162518"/>
                </a:lnTo>
                <a:lnTo>
                  <a:pt x="7731" y="156860"/>
                </a:lnTo>
                <a:lnTo>
                  <a:pt x="2073" y="148464"/>
                </a:lnTo>
                <a:lnTo>
                  <a:pt x="0" y="138175"/>
                </a:lnTo>
                <a:lnTo>
                  <a:pt x="0" y="26415"/>
                </a:lnTo>
                <a:close/>
              </a:path>
            </a:pathLst>
          </a:custGeom>
          <a:ln w="12192">
            <a:solidFill>
              <a:srgbClr val="000000"/>
            </a:solidFill>
          </a:ln>
        </p:spPr>
        <p:txBody>
          <a:bodyPr wrap="square" lIns="0" tIns="0" rIns="0" bIns="0" rtlCol="0"/>
          <a:lstStyle/>
          <a:p>
            <a:endParaRPr/>
          </a:p>
        </p:txBody>
      </p:sp>
      <p:sp>
        <p:nvSpPr>
          <p:cNvPr id="59" name="object 59"/>
          <p:cNvSpPr/>
          <p:nvPr/>
        </p:nvSpPr>
        <p:spPr>
          <a:xfrm>
            <a:off x="10677143" y="4660391"/>
            <a:ext cx="40005" cy="40005"/>
          </a:xfrm>
          <a:custGeom>
            <a:avLst/>
            <a:gdLst/>
            <a:ahLst/>
            <a:cxnLst/>
            <a:rect l="l" t="t" r="r" b="b"/>
            <a:pathLst>
              <a:path w="40004" h="40004">
                <a:moveTo>
                  <a:pt x="36702" y="0"/>
                </a:moveTo>
                <a:lnTo>
                  <a:pt x="2921" y="0"/>
                </a:lnTo>
                <a:lnTo>
                  <a:pt x="0" y="2920"/>
                </a:lnTo>
                <a:lnTo>
                  <a:pt x="0" y="36702"/>
                </a:lnTo>
                <a:lnTo>
                  <a:pt x="2921" y="39623"/>
                </a:lnTo>
                <a:lnTo>
                  <a:pt x="36702" y="39623"/>
                </a:lnTo>
                <a:lnTo>
                  <a:pt x="39624" y="36702"/>
                </a:lnTo>
                <a:lnTo>
                  <a:pt x="39624" y="2920"/>
                </a:lnTo>
                <a:lnTo>
                  <a:pt x="36702" y="0"/>
                </a:lnTo>
                <a:close/>
              </a:path>
            </a:pathLst>
          </a:custGeom>
          <a:solidFill>
            <a:srgbClr val="C00000"/>
          </a:solidFill>
        </p:spPr>
        <p:txBody>
          <a:bodyPr wrap="square" lIns="0" tIns="0" rIns="0" bIns="0" rtlCol="0"/>
          <a:lstStyle/>
          <a:p>
            <a:endParaRPr/>
          </a:p>
        </p:txBody>
      </p:sp>
      <p:sp>
        <p:nvSpPr>
          <p:cNvPr id="60" name="object 60"/>
          <p:cNvSpPr/>
          <p:nvPr/>
        </p:nvSpPr>
        <p:spPr>
          <a:xfrm>
            <a:off x="10759440" y="4660391"/>
            <a:ext cx="36830" cy="40005"/>
          </a:xfrm>
          <a:custGeom>
            <a:avLst/>
            <a:gdLst/>
            <a:ahLst/>
            <a:cxnLst/>
            <a:rect l="l" t="t" r="r" b="b"/>
            <a:pathLst>
              <a:path w="36829" h="40004">
                <a:moveTo>
                  <a:pt x="33908" y="0"/>
                </a:moveTo>
                <a:lnTo>
                  <a:pt x="2666" y="0"/>
                </a:lnTo>
                <a:lnTo>
                  <a:pt x="0" y="2666"/>
                </a:lnTo>
                <a:lnTo>
                  <a:pt x="0" y="36956"/>
                </a:lnTo>
                <a:lnTo>
                  <a:pt x="2666" y="39623"/>
                </a:lnTo>
                <a:lnTo>
                  <a:pt x="33908" y="39623"/>
                </a:lnTo>
                <a:lnTo>
                  <a:pt x="36575" y="36956"/>
                </a:lnTo>
                <a:lnTo>
                  <a:pt x="36575" y="2666"/>
                </a:lnTo>
                <a:lnTo>
                  <a:pt x="33908" y="0"/>
                </a:lnTo>
                <a:close/>
              </a:path>
            </a:pathLst>
          </a:custGeom>
          <a:solidFill>
            <a:srgbClr val="C00000"/>
          </a:solidFill>
        </p:spPr>
        <p:txBody>
          <a:bodyPr wrap="square" lIns="0" tIns="0" rIns="0" bIns="0" rtlCol="0"/>
          <a:lstStyle/>
          <a:p>
            <a:endParaRPr/>
          </a:p>
        </p:txBody>
      </p:sp>
      <p:sp>
        <p:nvSpPr>
          <p:cNvPr id="61" name="object 61"/>
          <p:cNvSpPr/>
          <p:nvPr/>
        </p:nvSpPr>
        <p:spPr>
          <a:xfrm>
            <a:off x="10677143" y="4724400"/>
            <a:ext cx="40005" cy="40005"/>
          </a:xfrm>
          <a:custGeom>
            <a:avLst/>
            <a:gdLst/>
            <a:ahLst/>
            <a:cxnLst/>
            <a:rect l="l" t="t" r="r" b="b"/>
            <a:pathLst>
              <a:path w="40004" h="40004">
                <a:moveTo>
                  <a:pt x="36702" y="0"/>
                </a:moveTo>
                <a:lnTo>
                  <a:pt x="2921" y="0"/>
                </a:lnTo>
                <a:lnTo>
                  <a:pt x="0" y="2920"/>
                </a:lnTo>
                <a:lnTo>
                  <a:pt x="0" y="36702"/>
                </a:lnTo>
                <a:lnTo>
                  <a:pt x="2921" y="39624"/>
                </a:lnTo>
                <a:lnTo>
                  <a:pt x="36702" y="39624"/>
                </a:lnTo>
                <a:lnTo>
                  <a:pt x="39624" y="36702"/>
                </a:lnTo>
                <a:lnTo>
                  <a:pt x="39624" y="2920"/>
                </a:lnTo>
                <a:lnTo>
                  <a:pt x="36702" y="0"/>
                </a:lnTo>
                <a:close/>
              </a:path>
            </a:pathLst>
          </a:custGeom>
          <a:solidFill>
            <a:srgbClr val="C00000"/>
          </a:solidFill>
        </p:spPr>
        <p:txBody>
          <a:bodyPr wrap="square" lIns="0" tIns="0" rIns="0" bIns="0" rtlCol="0"/>
          <a:lstStyle/>
          <a:p>
            <a:endParaRPr/>
          </a:p>
        </p:txBody>
      </p:sp>
      <p:sp>
        <p:nvSpPr>
          <p:cNvPr id="62" name="object 62"/>
          <p:cNvSpPr/>
          <p:nvPr/>
        </p:nvSpPr>
        <p:spPr>
          <a:xfrm>
            <a:off x="10759440" y="4724400"/>
            <a:ext cx="36830" cy="40005"/>
          </a:xfrm>
          <a:custGeom>
            <a:avLst/>
            <a:gdLst/>
            <a:ahLst/>
            <a:cxnLst/>
            <a:rect l="l" t="t" r="r" b="b"/>
            <a:pathLst>
              <a:path w="36829" h="40004">
                <a:moveTo>
                  <a:pt x="33908" y="0"/>
                </a:moveTo>
                <a:lnTo>
                  <a:pt x="2666" y="0"/>
                </a:lnTo>
                <a:lnTo>
                  <a:pt x="0" y="2667"/>
                </a:lnTo>
                <a:lnTo>
                  <a:pt x="0" y="36956"/>
                </a:lnTo>
                <a:lnTo>
                  <a:pt x="2666" y="39624"/>
                </a:lnTo>
                <a:lnTo>
                  <a:pt x="33908" y="39624"/>
                </a:lnTo>
                <a:lnTo>
                  <a:pt x="36575" y="36956"/>
                </a:lnTo>
                <a:lnTo>
                  <a:pt x="36575" y="2667"/>
                </a:lnTo>
                <a:lnTo>
                  <a:pt x="33908" y="0"/>
                </a:lnTo>
                <a:close/>
              </a:path>
            </a:pathLst>
          </a:custGeom>
          <a:solidFill>
            <a:srgbClr val="C00000"/>
          </a:solidFill>
        </p:spPr>
        <p:txBody>
          <a:bodyPr wrap="square" lIns="0" tIns="0" rIns="0" bIns="0" rtlCol="0"/>
          <a:lstStyle/>
          <a:p>
            <a:endParaRPr/>
          </a:p>
        </p:txBody>
      </p:sp>
      <p:sp>
        <p:nvSpPr>
          <p:cNvPr id="63" name="object 63"/>
          <p:cNvSpPr/>
          <p:nvPr/>
        </p:nvSpPr>
        <p:spPr>
          <a:xfrm>
            <a:off x="10860023" y="4632959"/>
            <a:ext cx="158750" cy="165100"/>
          </a:xfrm>
          <a:custGeom>
            <a:avLst/>
            <a:gdLst/>
            <a:ahLst/>
            <a:cxnLst/>
            <a:rect l="l" t="t" r="r" b="b"/>
            <a:pathLst>
              <a:path w="158750" h="165100">
                <a:moveTo>
                  <a:pt x="132079" y="0"/>
                </a:moveTo>
                <a:lnTo>
                  <a:pt x="26416" y="0"/>
                </a:lnTo>
                <a:lnTo>
                  <a:pt x="16127" y="2073"/>
                </a:lnTo>
                <a:lnTo>
                  <a:pt x="7731" y="7731"/>
                </a:lnTo>
                <a:lnTo>
                  <a:pt x="2073" y="16127"/>
                </a:lnTo>
                <a:lnTo>
                  <a:pt x="0" y="26415"/>
                </a:lnTo>
                <a:lnTo>
                  <a:pt x="0" y="138175"/>
                </a:lnTo>
                <a:lnTo>
                  <a:pt x="2073" y="148464"/>
                </a:lnTo>
                <a:lnTo>
                  <a:pt x="7731" y="156860"/>
                </a:lnTo>
                <a:lnTo>
                  <a:pt x="16127" y="162518"/>
                </a:lnTo>
                <a:lnTo>
                  <a:pt x="26416" y="164591"/>
                </a:lnTo>
                <a:lnTo>
                  <a:pt x="132079" y="164591"/>
                </a:lnTo>
                <a:lnTo>
                  <a:pt x="142368" y="162518"/>
                </a:lnTo>
                <a:lnTo>
                  <a:pt x="150764" y="156860"/>
                </a:lnTo>
                <a:lnTo>
                  <a:pt x="156422" y="148464"/>
                </a:lnTo>
                <a:lnTo>
                  <a:pt x="158496" y="138175"/>
                </a:lnTo>
                <a:lnTo>
                  <a:pt x="158496" y="26415"/>
                </a:lnTo>
                <a:lnTo>
                  <a:pt x="156422" y="16127"/>
                </a:lnTo>
                <a:lnTo>
                  <a:pt x="150764" y="7731"/>
                </a:lnTo>
                <a:lnTo>
                  <a:pt x="142368" y="2073"/>
                </a:lnTo>
                <a:lnTo>
                  <a:pt x="132079" y="0"/>
                </a:lnTo>
                <a:close/>
              </a:path>
            </a:pathLst>
          </a:custGeom>
          <a:solidFill>
            <a:srgbClr val="C00000"/>
          </a:solidFill>
        </p:spPr>
        <p:txBody>
          <a:bodyPr wrap="square" lIns="0" tIns="0" rIns="0" bIns="0" rtlCol="0"/>
          <a:lstStyle/>
          <a:p>
            <a:endParaRPr/>
          </a:p>
        </p:txBody>
      </p:sp>
      <p:sp>
        <p:nvSpPr>
          <p:cNvPr id="64" name="object 64"/>
          <p:cNvSpPr/>
          <p:nvPr/>
        </p:nvSpPr>
        <p:spPr>
          <a:xfrm>
            <a:off x="10860023" y="4632959"/>
            <a:ext cx="158750" cy="165100"/>
          </a:xfrm>
          <a:custGeom>
            <a:avLst/>
            <a:gdLst/>
            <a:ahLst/>
            <a:cxnLst/>
            <a:rect l="l" t="t" r="r" b="b"/>
            <a:pathLst>
              <a:path w="158750" h="165100">
                <a:moveTo>
                  <a:pt x="0" y="26415"/>
                </a:moveTo>
                <a:lnTo>
                  <a:pt x="2073" y="16127"/>
                </a:lnTo>
                <a:lnTo>
                  <a:pt x="7731" y="7731"/>
                </a:lnTo>
                <a:lnTo>
                  <a:pt x="16127" y="2073"/>
                </a:lnTo>
                <a:lnTo>
                  <a:pt x="26416" y="0"/>
                </a:lnTo>
                <a:lnTo>
                  <a:pt x="132079" y="0"/>
                </a:lnTo>
                <a:lnTo>
                  <a:pt x="142368" y="2073"/>
                </a:lnTo>
                <a:lnTo>
                  <a:pt x="150764" y="7731"/>
                </a:lnTo>
                <a:lnTo>
                  <a:pt x="156422" y="16127"/>
                </a:lnTo>
                <a:lnTo>
                  <a:pt x="158496" y="26415"/>
                </a:lnTo>
                <a:lnTo>
                  <a:pt x="158496" y="138175"/>
                </a:lnTo>
                <a:lnTo>
                  <a:pt x="156422" y="148464"/>
                </a:lnTo>
                <a:lnTo>
                  <a:pt x="150764" y="156860"/>
                </a:lnTo>
                <a:lnTo>
                  <a:pt x="142368" y="162518"/>
                </a:lnTo>
                <a:lnTo>
                  <a:pt x="132079" y="164591"/>
                </a:lnTo>
                <a:lnTo>
                  <a:pt x="26416" y="164591"/>
                </a:lnTo>
                <a:lnTo>
                  <a:pt x="16127" y="162518"/>
                </a:lnTo>
                <a:lnTo>
                  <a:pt x="7731" y="156860"/>
                </a:lnTo>
                <a:lnTo>
                  <a:pt x="2073" y="148464"/>
                </a:lnTo>
                <a:lnTo>
                  <a:pt x="0" y="138175"/>
                </a:lnTo>
                <a:lnTo>
                  <a:pt x="0" y="26415"/>
                </a:lnTo>
                <a:close/>
              </a:path>
            </a:pathLst>
          </a:custGeom>
          <a:ln w="12192">
            <a:solidFill>
              <a:srgbClr val="000000"/>
            </a:solidFill>
          </a:ln>
        </p:spPr>
        <p:txBody>
          <a:bodyPr wrap="square" lIns="0" tIns="0" rIns="0" bIns="0" rtlCol="0"/>
          <a:lstStyle/>
          <a:p>
            <a:endParaRPr/>
          </a:p>
        </p:txBody>
      </p:sp>
      <p:sp>
        <p:nvSpPr>
          <p:cNvPr id="65" name="object 65"/>
          <p:cNvSpPr/>
          <p:nvPr/>
        </p:nvSpPr>
        <p:spPr>
          <a:xfrm>
            <a:off x="10878311" y="4660391"/>
            <a:ext cx="40005" cy="40005"/>
          </a:xfrm>
          <a:custGeom>
            <a:avLst/>
            <a:gdLst/>
            <a:ahLst/>
            <a:cxnLst/>
            <a:rect l="l" t="t" r="r" b="b"/>
            <a:pathLst>
              <a:path w="40004" h="40004">
                <a:moveTo>
                  <a:pt x="36703" y="0"/>
                </a:moveTo>
                <a:lnTo>
                  <a:pt x="2921" y="0"/>
                </a:lnTo>
                <a:lnTo>
                  <a:pt x="0" y="2920"/>
                </a:lnTo>
                <a:lnTo>
                  <a:pt x="0" y="36702"/>
                </a:lnTo>
                <a:lnTo>
                  <a:pt x="2921" y="39623"/>
                </a:lnTo>
                <a:lnTo>
                  <a:pt x="36703" y="39623"/>
                </a:lnTo>
                <a:lnTo>
                  <a:pt x="39624" y="36702"/>
                </a:lnTo>
                <a:lnTo>
                  <a:pt x="39624" y="2920"/>
                </a:lnTo>
                <a:lnTo>
                  <a:pt x="36703" y="0"/>
                </a:lnTo>
                <a:close/>
              </a:path>
            </a:pathLst>
          </a:custGeom>
          <a:solidFill>
            <a:srgbClr val="C00000"/>
          </a:solidFill>
        </p:spPr>
        <p:txBody>
          <a:bodyPr wrap="square" lIns="0" tIns="0" rIns="0" bIns="0" rtlCol="0"/>
          <a:lstStyle/>
          <a:p>
            <a:endParaRPr/>
          </a:p>
        </p:txBody>
      </p:sp>
      <p:sp>
        <p:nvSpPr>
          <p:cNvPr id="66" name="object 66"/>
          <p:cNvSpPr/>
          <p:nvPr/>
        </p:nvSpPr>
        <p:spPr>
          <a:xfrm>
            <a:off x="10960607" y="4660391"/>
            <a:ext cx="40005" cy="40005"/>
          </a:xfrm>
          <a:custGeom>
            <a:avLst/>
            <a:gdLst/>
            <a:ahLst/>
            <a:cxnLst/>
            <a:rect l="l" t="t" r="r" b="b"/>
            <a:pathLst>
              <a:path w="40004" h="40004">
                <a:moveTo>
                  <a:pt x="36702" y="0"/>
                </a:moveTo>
                <a:lnTo>
                  <a:pt x="2921" y="0"/>
                </a:lnTo>
                <a:lnTo>
                  <a:pt x="0" y="2920"/>
                </a:lnTo>
                <a:lnTo>
                  <a:pt x="0" y="36702"/>
                </a:lnTo>
                <a:lnTo>
                  <a:pt x="2921" y="39623"/>
                </a:lnTo>
                <a:lnTo>
                  <a:pt x="36702" y="39623"/>
                </a:lnTo>
                <a:lnTo>
                  <a:pt x="39624" y="36702"/>
                </a:lnTo>
                <a:lnTo>
                  <a:pt x="39624" y="2920"/>
                </a:lnTo>
                <a:lnTo>
                  <a:pt x="36702" y="0"/>
                </a:lnTo>
                <a:close/>
              </a:path>
            </a:pathLst>
          </a:custGeom>
          <a:solidFill>
            <a:srgbClr val="C00000"/>
          </a:solidFill>
        </p:spPr>
        <p:txBody>
          <a:bodyPr wrap="square" lIns="0" tIns="0" rIns="0" bIns="0" rtlCol="0"/>
          <a:lstStyle/>
          <a:p>
            <a:endParaRPr/>
          </a:p>
        </p:txBody>
      </p:sp>
      <p:sp>
        <p:nvSpPr>
          <p:cNvPr id="67" name="object 67"/>
          <p:cNvSpPr/>
          <p:nvPr/>
        </p:nvSpPr>
        <p:spPr>
          <a:xfrm>
            <a:off x="10878311" y="4724400"/>
            <a:ext cx="40005" cy="40005"/>
          </a:xfrm>
          <a:custGeom>
            <a:avLst/>
            <a:gdLst/>
            <a:ahLst/>
            <a:cxnLst/>
            <a:rect l="l" t="t" r="r" b="b"/>
            <a:pathLst>
              <a:path w="40004" h="40004">
                <a:moveTo>
                  <a:pt x="36703" y="0"/>
                </a:moveTo>
                <a:lnTo>
                  <a:pt x="2921" y="0"/>
                </a:lnTo>
                <a:lnTo>
                  <a:pt x="0" y="2920"/>
                </a:lnTo>
                <a:lnTo>
                  <a:pt x="0" y="36702"/>
                </a:lnTo>
                <a:lnTo>
                  <a:pt x="2921" y="39624"/>
                </a:lnTo>
                <a:lnTo>
                  <a:pt x="36703" y="39624"/>
                </a:lnTo>
                <a:lnTo>
                  <a:pt x="39624" y="36702"/>
                </a:lnTo>
                <a:lnTo>
                  <a:pt x="39624" y="2920"/>
                </a:lnTo>
                <a:lnTo>
                  <a:pt x="36703" y="0"/>
                </a:lnTo>
                <a:close/>
              </a:path>
            </a:pathLst>
          </a:custGeom>
          <a:solidFill>
            <a:srgbClr val="C00000"/>
          </a:solidFill>
        </p:spPr>
        <p:txBody>
          <a:bodyPr wrap="square" lIns="0" tIns="0" rIns="0" bIns="0" rtlCol="0"/>
          <a:lstStyle/>
          <a:p>
            <a:endParaRPr/>
          </a:p>
        </p:txBody>
      </p:sp>
      <p:sp>
        <p:nvSpPr>
          <p:cNvPr id="68" name="object 68"/>
          <p:cNvSpPr/>
          <p:nvPr/>
        </p:nvSpPr>
        <p:spPr>
          <a:xfrm>
            <a:off x="10960607" y="4724400"/>
            <a:ext cx="40005" cy="40005"/>
          </a:xfrm>
          <a:custGeom>
            <a:avLst/>
            <a:gdLst/>
            <a:ahLst/>
            <a:cxnLst/>
            <a:rect l="l" t="t" r="r" b="b"/>
            <a:pathLst>
              <a:path w="40004" h="40004">
                <a:moveTo>
                  <a:pt x="36702" y="0"/>
                </a:moveTo>
                <a:lnTo>
                  <a:pt x="2921" y="0"/>
                </a:lnTo>
                <a:lnTo>
                  <a:pt x="0" y="2920"/>
                </a:lnTo>
                <a:lnTo>
                  <a:pt x="0" y="36702"/>
                </a:lnTo>
                <a:lnTo>
                  <a:pt x="2921" y="39624"/>
                </a:lnTo>
                <a:lnTo>
                  <a:pt x="36702" y="39624"/>
                </a:lnTo>
                <a:lnTo>
                  <a:pt x="39624" y="36702"/>
                </a:lnTo>
                <a:lnTo>
                  <a:pt x="39624" y="2920"/>
                </a:lnTo>
                <a:lnTo>
                  <a:pt x="36702" y="0"/>
                </a:lnTo>
                <a:close/>
              </a:path>
            </a:pathLst>
          </a:custGeom>
          <a:solidFill>
            <a:srgbClr val="C00000"/>
          </a:solidFill>
        </p:spPr>
        <p:txBody>
          <a:bodyPr wrap="square" lIns="0" tIns="0" rIns="0" bIns="0" rtlCol="0"/>
          <a:lstStyle/>
          <a:p>
            <a:endParaRPr/>
          </a:p>
        </p:txBody>
      </p:sp>
      <p:sp>
        <p:nvSpPr>
          <p:cNvPr id="69" name="object 69"/>
          <p:cNvSpPr/>
          <p:nvPr/>
        </p:nvSpPr>
        <p:spPr>
          <a:xfrm>
            <a:off x="11058143" y="4632959"/>
            <a:ext cx="158750" cy="165100"/>
          </a:xfrm>
          <a:custGeom>
            <a:avLst/>
            <a:gdLst/>
            <a:ahLst/>
            <a:cxnLst/>
            <a:rect l="l" t="t" r="r" b="b"/>
            <a:pathLst>
              <a:path w="158750" h="165100">
                <a:moveTo>
                  <a:pt x="132079" y="0"/>
                </a:moveTo>
                <a:lnTo>
                  <a:pt x="26415" y="0"/>
                </a:lnTo>
                <a:lnTo>
                  <a:pt x="16127" y="2073"/>
                </a:lnTo>
                <a:lnTo>
                  <a:pt x="7731" y="7731"/>
                </a:lnTo>
                <a:lnTo>
                  <a:pt x="2073" y="16127"/>
                </a:lnTo>
                <a:lnTo>
                  <a:pt x="0" y="26415"/>
                </a:lnTo>
                <a:lnTo>
                  <a:pt x="0" y="138175"/>
                </a:lnTo>
                <a:lnTo>
                  <a:pt x="2073" y="148464"/>
                </a:lnTo>
                <a:lnTo>
                  <a:pt x="7731" y="156860"/>
                </a:lnTo>
                <a:lnTo>
                  <a:pt x="16127" y="162518"/>
                </a:lnTo>
                <a:lnTo>
                  <a:pt x="26415" y="164591"/>
                </a:lnTo>
                <a:lnTo>
                  <a:pt x="132079" y="164591"/>
                </a:lnTo>
                <a:lnTo>
                  <a:pt x="142368" y="162518"/>
                </a:lnTo>
                <a:lnTo>
                  <a:pt x="150764" y="156860"/>
                </a:lnTo>
                <a:lnTo>
                  <a:pt x="156422" y="148464"/>
                </a:lnTo>
                <a:lnTo>
                  <a:pt x="158496" y="138175"/>
                </a:lnTo>
                <a:lnTo>
                  <a:pt x="158496" y="26415"/>
                </a:lnTo>
                <a:lnTo>
                  <a:pt x="156422" y="16127"/>
                </a:lnTo>
                <a:lnTo>
                  <a:pt x="150764" y="7731"/>
                </a:lnTo>
                <a:lnTo>
                  <a:pt x="142368" y="2073"/>
                </a:lnTo>
                <a:lnTo>
                  <a:pt x="132079" y="0"/>
                </a:lnTo>
                <a:close/>
              </a:path>
            </a:pathLst>
          </a:custGeom>
          <a:solidFill>
            <a:srgbClr val="C00000"/>
          </a:solidFill>
        </p:spPr>
        <p:txBody>
          <a:bodyPr wrap="square" lIns="0" tIns="0" rIns="0" bIns="0" rtlCol="0"/>
          <a:lstStyle/>
          <a:p>
            <a:endParaRPr/>
          </a:p>
        </p:txBody>
      </p:sp>
      <p:sp>
        <p:nvSpPr>
          <p:cNvPr id="70" name="object 70"/>
          <p:cNvSpPr/>
          <p:nvPr/>
        </p:nvSpPr>
        <p:spPr>
          <a:xfrm>
            <a:off x="11058143" y="4632959"/>
            <a:ext cx="158750" cy="165100"/>
          </a:xfrm>
          <a:custGeom>
            <a:avLst/>
            <a:gdLst/>
            <a:ahLst/>
            <a:cxnLst/>
            <a:rect l="l" t="t" r="r" b="b"/>
            <a:pathLst>
              <a:path w="158750" h="165100">
                <a:moveTo>
                  <a:pt x="0" y="26415"/>
                </a:moveTo>
                <a:lnTo>
                  <a:pt x="2073" y="16127"/>
                </a:lnTo>
                <a:lnTo>
                  <a:pt x="7731" y="7731"/>
                </a:lnTo>
                <a:lnTo>
                  <a:pt x="16127" y="2073"/>
                </a:lnTo>
                <a:lnTo>
                  <a:pt x="26415" y="0"/>
                </a:lnTo>
                <a:lnTo>
                  <a:pt x="132079" y="0"/>
                </a:lnTo>
                <a:lnTo>
                  <a:pt x="142368" y="2073"/>
                </a:lnTo>
                <a:lnTo>
                  <a:pt x="150764" y="7731"/>
                </a:lnTo>
                <a:lnTo>
                  <a:pt x="156422" y="16127"/>
                </a:lnTo>
                <a:lnTo>
                  <a:pt x="158496" y="26415"/>
                </a:lnTo>
                <a:lnTo>
                  <a:pt x="158496" y="138175"/>
                </a:lnTo>
                <a:lnTo>
                  <a:pt x="156422" y="148464"/>
                </a:lnTo>
                <a:lnTo>
                  <a:pt x="150764" y="156860"/>
                </a:lnTo>
                <a:lnTo>
                  <a:pt x="142368" y="162518"/>
                </a:lnTo>
                <a:lnTo>
                  <a:pt x="132079" y="164591"/>
                </a:lnTo>
                <a:lnTo>
                  <a:pt x="26415" y="164591"/>
                </a:lnTo>
                <a:lnTo>
                  <a:pt x="16127" y="162518"/>
                </a:lnTo>
                <a:lnTo>
                  <a:pt x="7731" y="156860"/>
                </a:lnTo>
                <a:lnTo>
                  <a:pt x="2073" y="148464"/>
                </a:lnTo>
                <a:lnTo>
                  <a:pt x="0" y="138175"/>
                </a:lnTo>
                <a:lnTo>
                  <a:pt x="0" y="26415"/>
                </a:lnTo>
                <a:close/>
              </a:path>
            </a:pathLst>
          </a:custGeom>
          <a:ln w="12192">
            <a:solidFill>
              <a:srgbClr val="000000"/>
            </a:solidFill>
          </a:ln>
        </p:spPr>
        <p:txBody>
          <a:bodyPr wrap="square" lIns="0" tIns="0" rIns="0" bIns="0" rtlCol="0"/>
          <a:lstStyle/>
          <a:p>
            <a:endParaRPr/>
          </a:p>
        </p:txBody>
      </p:sp>
      <p:sp>
        <p:nvSpPr>
          <p:cNvPr id="71" name="object 71"/>
          <p:cNvSpPr/>
          <p:nvPr/>
        </p:nvSpPr>
        <p:spPr>
          <a:xfrm>
            <a:off x="11079480" y="4660391"/>
            <a:ext cx="40005" cy="40005"/>
          </a:xfrm>
          <a:custGeom>
            <a:avLst/>
            <a:gdLst/>
            <a:ahLst/>
            <a:cxnLst/>
            <a:rect l="l" t="t" r="r" b="b"/>
            <a:pathLst>
              <a:path w="40004" h="40004">
                <a:moveTo>
                  <a:pt x="36702" y="0"/>
                </a:moveTo>
                <a:lnTo>
                  <a:pt x="2921" y="0"/>
                </a:lnTo>
                <a:lnTo>
                  <a:pt x="0" y="2920"/>
                </a:lnTo>
                <a:lnTo>
                  <a:pt x="0" y="36702"/>
                </a:lnTo>
                <a:lnTo>
                  <a:pt x="2921" y="39623"/>
                </a:lnTo>
                <a:lnTo>
                  <a:pt x="36702" y="39623"/>
                </a:lnTo>
                <a:lnTo>
                  <a:pt x="39624" y="36702"/>
                </a:lnTo>
                <a:lnTo>
                  <a:pt x="39624" y="2920"/>
                </a:lnTo>
                <a:lnTo>
                  <a:pt x="36702" y="0"/>
                </a:lnTo>
                <a:close/>
              </a:path>
            </a:pathLst>
          </a:custGeom>
          <a:solidFill>
            <a:srgbClr val="C00000"/>
          </a:solidFill>
        </p:spPr>
        <p:txBody>
          <a:bodyPr wrap="square" lIns="0" tIns="0" rIns="0" bIns="0" rtlCol="0"/>
          <a:lstStyle/>
          <a:p>
            <a:endParaRPr/>
          </a:p>
        </p:txBody>
      </p:sp>
      <p:sp>
        <p:nvSpPr>
          <p:cNvPr id="72" name="object 72"/>
          <p:cNvSpPr/>
          <p:nvPr/>
        </p:nvSpPr>
        <p:spPr>
          <a:xfrm>
            <a:off x="11158728" y="4660391"/>
            <a:ext cx="40005" cy="40005"/>
          </a:xfrm>
          <a:custGeom>
            <a:avLst/>
            <a:gdLst/>
            <a:ahLst/>
            <a:cxnLst/>
            <a:rect l="l" t="t" r="r" b="b"/>
            <a:pathLst>
              <a:path w="40004" h="40004">
                <a:moveTo>
                  <a:pt x="36702" y="0"/>
                </a:moveTo>
                <a:lnTo>
                  <a:pt x="2921" y="0"/>
                </a:lnTo>
                <a:lnTo>
                  <a:pt x="0" y="2920"/>
                </a:lnTo>
                <a:lnTo>
                  <a:pt x="0" y="36702"/>
                </a:lnTo>
                <a:lnTo>
                  <a:pt x="2921" y="39623"/>
                </a:lnTo>
                <a:lnTo>
                  <a:pt x="36702" y="39623"/>
                </a:lnTo>
                <a:lnTo>
                  <a:pt x="39624" y="36702"/>
                </a:lnTo>
                <a:lnTo>
                  <a:pt x="39624" y="2920"/>
                </a:lnTo>
                <a:lnTo>
                  <a:pt x="36702" y="0"/>
                </a:lnTo>
                <a:close/>
              </a:path>
            </a:pathLst>
          </a:custGeom>
          <a:solidFill>
            <a:srgbClr val="C00000"/>
          </a:solidFill>
        </p:spPr>
        <p:txBody>
          <a:bodyPr wrap="square" lIns="0" tIns="0" rIns="0" bIns="0" rtlCol="0"/>
          <a:lstStyle/>
          <a:p>
            <a:endParaRPr/>
          </a:p>
        </p:txBody>
      </p:sp>
      <p:sp>
        <p:nvSpPr>
          <p:cNvPr id="73" name="object 73"/>
          <p:cNvSpPr/>
          <p:nvPr/>
        </p:nvSpPr>
        <p:spPr>
          <a:xfrm>
            <a:off x="11079480" y="4724400"/>
            <a:ext cx="40005" cy="40005"/>
          </a:xfrm>
          <a:custGeom>
            <a:avLst/>
            <a:gdLst/>
            <a:ahLst/>
            <a:cxnLst/>
            <a:rect l="l" t="t" r="r" b="b"/>
            <a:pathLst>
              <a:path w="40004" h="40004">
                <a:moveTo>
                  <a:pt x="36702" y="0"/>
                </a:moveTo>
                <a:lnTo>
                  <a:pt x="2921" y="0"/>
                </a:lnTo>
                <a:lnTo>
                  <a:pt x="0" y="2920"/>
                </a:lnTo>
                <a:lnTo>
                  <a:pt x="0" y="36702"/>
                </a:lnTo>
                <a:lnTo>
                  <a:pt x="2921" y="39624"/>
                </a:lnTo>
                <a:lnTo>
                  <a:pt x="36702" y="39624"/>
                </a:lnTo>
                <a:lnTo>
                  <a:pt x="39624" y="36702"/>
                </a:lnTo>
                <a:lnTo>
                  <a:pt x="39624" y="2920"/>
                </a:lnTo>
                <a:lnTo>
                  <a:pt x="36702" y="0"/>
                </a:lnTo>
                <a:close/>
              </a:path>
            </a:pathLst>
          </a:custGeom>
          <a:solidFill>
            <a:srgbClr val="C00000"/>
          </a:solidFill>
        </p:spPr>
        <p:txBody>
          <a:bodyPr wrap="square" lIns="0" tIns="0" rIns="0" bIns="0" rtlCol="0"/>
          <a:lstStyle/>
          <a:p>
            <a:endParaRPr/>
          </a:p>
        </p:txBody>
      </p:sp>
      <p:sp>
        <p:nvSpPr>
          <p:cNvPr id="74" name="object 74"/>
          <p:cNvSpPr/>
          <p:nvPr/>
        </p:nvSpPr>
        <p:spPr>
          <a:xfrm>
            <a:off x="11158728" y="4724400"/>
            <a:ext cx="40005" cy="40005"/>
          </a:xfrm>
          <a:custGeom>
            <a:avLst/>
            <a:gdLst/>
            <a:ahLst/>
            <a:cxnLst/>
            <a:rect l="l" t="t" r="r" b="b"/>
            <a:pathLst>
              <a:path w="40004" h="40004">
                <a:moveTo>
                  <a:pt x="36702" y="0"/>
                </a:moveTo>
                <a:lnTo>
                  <a:pt x="2921" y="0"/>
                </a:lnTo>
                <a:lnTo>
                  <a:pt x="0" y="2920"/>
                </a:lnTo>
                <a:lnTo>
                  <a:pt x="0" y="36702"/>
                </a:lnTo>
                <a:lnTo>
                  <a:pt x="2921" y="39624"/>
                </a:lnTo>
                <a:lnTo>
                  <a:pt x="36702" y="39624"/>
                </a:lnTo>
                <a:lnTo>
                  <a:pt x="39624" y="36702"/>
                </a:lnTo>
                <a:lnTo>
                  <a:pt x="39624" y="2920"/>
                </a:lnTo>
                <a:lnTo>
                  <a:pt x="36702" y="0"/>
                </a:lnTo>
                <a:close/>
              </a:path>
            </a:pathLst>
          </a:custGeom>
          <a:solidFill>
            <a:srgbClr val="C00000"/>
          </a:solidFill>
        </p:spPr>
        <p:txBody>
          <a:bodyPr wrap="square" lIns="0" tIns="0" rIns="0" bIns="0" rtlCol="0"/>
          <a:lstStyle/>
          <a:p>
            <a:endParaRPr/>
          </a:p>
        </p:txBody>
      </p:sp>
      <p:sp>
        <p:nvSpPr>
          <p:cNvPr id="75" name="object 75"/>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lnSpc>
                  <a:spcPct val="100000"/>
                </a:lnSpc>
                <a:spcBef>
                  <a:spcPts val="60"/>
                </a:spcBef>
              </a:pPr>
              <a:t>5</a:t>
            </a:fld>
            <a:endParaRPr spc="75" dirty="0"/>
          </a:p>
        </p:txBody>
      </p:sp>
      <p:sp>
        <p:nvSpPr>
          <p:cNvPr id="76" name="object 76"/>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361645"/>
            <a:ext cx="3639185" cy="512445"/>
          </a:xfrm>
          <a:prstGeom prst="rect">
            <a:avLst/>
          </a:prstGeom>
        </p:spPr>
        <p:txBody>
          <a:bodyPr vert="horz" wrap="square" lIns="0" tIns="12065" rIns="0" bIns="0" rtlCol="0">
            <a:spAutoFit/>
          </a:bodyPr>
          <a:lstStyle/>
          <a:p>
            <a:pPr marL="12700">
              <a:lnSpc>
                <a:spcPct val="100000"/>
              </a:lnSpc>
              <a:spcBef>
                <a:spcPts val="95"/>
              </a:spcBef>
            </a:pPr>
            <a:r>
              <a:rPr sz="3200" spc="135" dirty="0" err="1">
                <a:solidFill>
                  <a:srgbClr val="000000"/>
                </a:solidFill>
                <a:latin typeface="Gill Sans MT"/>
                <a:cs typeface="Gill Sans MT"/>
              </a:rPr>
              <a:t>ARM</a:t>
            </a:r>
            <a:r>
              <a:rPr sz="3200" spc="-10" dirty="0" err="1">
                <a:solidFill>
                  <a:srgbClr val="000000"/>
                </a:solidFill>
                <a:latin typeface="Arial Unicode MS"/>
                <a:cs typeface="Arial Unicode MS"/>
              </a:rPr>
              <a:t>架</a:t>
            </a:r>
            <a:r>
              <a:rPr sz="3200" spc="-15" dirty="0" err="1">
                <a:solidFill>
                  <a:srgbClr val="000000"/>
                </a:solidFill>
                <a:latin typeface="Arial Unicode MS"/>
                <a:cs typeface="Arial Unicode MS"/>
              </a:rPr>
              <a:t>构</a:t>
            </a:r>
            <a:r>
              <a:rPr sz="3200" spc="-10" dirty="0" err="1">
                <a:solidFill>
                  <a:srgbClr val="000000"/>
                </a:solidFill>
                <a:latin typeface="Arial Unicode MS"/>
                <a:cs typeface="Arial Unicode MS"/>
              </a:rPr>
              <a:t>发展史</a:t>
            </a:r>
            <a:r>
              <a:rPr sz="3200" spc="125" dirty="0">
                <a:solidFill>
                  <a:srgbClr val="000000"/>
                </a:solidFill>
                <a:latin typeface="Arial Unicode MS"/>
                <a:cs typeface="Arial Unicode MS"/>
              </a:rPr>
              <a:t> </a:t>
            </a:r>
            <a:r>
              <a:rPr sz="3200" spc="245" dirty="0">
                <a:solidFill>
                  <a:srgbClr val="000000"/>
                </a:solidFill>
                <a:latin typeface="Gill Sans MT"/>
                <a:cs typeface="Gill Sans MT"/>
              </a:rPr>
              <a:t>(</a:t>
            </a:r>
            <a:r>
              <a:rPr lang="en-US" sz="3200" spc="245" dirty="0">
                <a:solidFill>
                  <a:srgbClr val="000000"/>
                </a:solidFill>
                <a:latin typeface="Gill Sans MT"/>
                <a:cs typeface="Gill Sans MT"/>
              </a:rPr>
              <a:t>1</a:t>
            </a:r>
            <a:r>
              <a:rPr sz="3200" spc="245" dirty="0">
                <a:solidFill>
                  <a:srgbClr val="000000"/>
                </a:solidFill>
                <a:latin typeface="Gill Sans MT"/>
                <a:cs typeface="Gill Sans MT"/>
              </a:rPr>
              <a:t>)</a:t>
            </a:r>
            <a:endParaRPr sz="3200" dirty="0">
              <a:latin typeface="Gill Sans MT"/>
              <a:cs typeface="Gill Sans MT"/>
            </a:endParaRPr>
          </a:p>
        </p:txBody>
      </p:sp>
      <p:sp>
        <p:nvSpPr>
          <p:cNvPr id="3" name="object 3"/>
          <p:cNvSpPr/>
          <p:nvPr/>
        </p:nvSpPr>
        <p:spPr>
          <a:xfrm>
            <a:off x="1423416" y="1207007"/>
            <a:ext cx="8622792" cy="4876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850135" y="5684520"/>
            <a:ext cx="1445260" cy="262255"/>
          </a:xfrm>
          <a:custGeom>
            <a:avLst/>
            <a:gdLst/>
            <a:ahLst/>
            <a:cxnLst/>
            <a:rect l="l" t="t" r="r" b="b"/>
            <a:pathLst>
              <a:path w="1445260" h="262254">
                <a:moveTo>
                  <a:pt x="0" y="262127"/>
                </a:moveTo>
                <a:lnTo>
                  <a:pt x="1444752" y="262127"/>
                </a:lnTo>
                <a:lnTo>
                  <a:pt x="1444752" y="0"/>
                </a:lnTo>
                <a:lnTo>
                  <a:pt x="0" y="0"/>
                </a:lnTo>
                <a:lnTo>
                  <a:pt x="0" y="262127"/>
                </a:lnTo>
                <a:close/>
              </a:path>
            </a:pathLst>
          </a:custGeom>
          <a:solidFill>
            <a:srgbClr val="E3E2DE"/>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r>
              <a:rPr spc="75" dirty="0"/>
              <a:t>39</a:t>
            </a:r>
          </a:p>
        </p:txBody>
      </p:sp>
      <p:sp>
        <p:nvSpPr>
          <p:cNvPr id="6" name="object 6"/>
          <p:cNvSpPr txBox="1">
            <a:spLocks noGrp="1"/>
          </p:cNvSpPr>
          <p:nvPr>
            <p:ph type="ftr" sz="quarter" idx="5"/>
          </p:nvPr>
        </p:nvSpPr>
        <p:spPr>
          <a:prstGeom prst="rect">
            <a:avLst/>
          </a:prstGeom>
        </p:spPr>
        <p:txBody>
          <a:bodyPr vert="horz" wrap="square" lIns="0" tIns="8255" rIns="0" bIns="0" rtlCol="0">
            <a:spAutoFit/>
          </a:bodyPr>
          <a:lstStyle/>
          <a:p>
            <a:pPr marL="12700">
              <a:lnSpc>
                <a:spcPct val="100000"/>
              </a:lnSpc>
              <a:spcBef>
                <a:spcPts val="65"/>
              </a:spcBef>
            </a:pPr>
            <a:r>
              <a:rPr spc="80" dirty="0"/>
              <a:t>Huawei</a:t>
            </a:r>
            <a:r>
              <a:rPr spc="-45" dirty="0"/>
              <a:t> </a:t>
            </a:r>
            <a:r>
              <a:rPr spc="55" dirty="0"/>
              <a:t>Confidential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361645"/>
            <a:ext cx="3639185" cy="512445"/>
          </a:xfrm>
          <a:prstGeom prst="rect">
            <a:avLst/>
          </a:prstGeom>
        </p:spPr>
        <p:txBody>
          <a:bodyPr vert="horz" wrap="square" lIns="0" tIns="12065" rIns="0" bIns="0" rtlCol="0">
            <a:spAutoFit/>
          </a:bodyPr>
          <a:lstStyle/>
          <a:p>
            <a:pPr marL="12700">
              <a:lnSpc>
                <a:spcPct val="100000"/>
              </a:lnSpc>
              <a:spcBef>
                <a:spcPts val="95"/>
              </a:spcBef>
            </a:pPr>
            <a:r>
              <a:rPr sz="3200" spc="135" dirty="0" err="1">
                <a:solidFill>
                  <a:srgbClr val="000000"/>
                </a:solidFill>
                <a:latin typeface="Gill Sans MT"/>
                <a:cs typeface="Gill Sans MT"/>
              </a:rPr>
              <a:t>ARM</a:t>
            </a:r>
            <a:r>
              <a:rPr sz="3200" spc="-10" dirty="0" err="1">
                <a:solidFill>
                  <a:srgbClr val="000000"/>
                </a:solidFill>
                <a:latin typeface="Arial Unicode MS"/>
                <a:cs typeface="Arial Unicode MS"/>
              </a:rPr>
              <a:t>架构发展史</a:t>
            </a:r>
            <a:r>
              <a:rPr sz="3200" spc="120" dirty="0">
                <a:solidFill>
                  <a:srgbClr val="000000"/>
                </a:solidFill>
                <a:latin typeface="Arial Unicode MS"/>
                <a:cs typeface="Arial Unicode MS"/>
              </a:rPr>
              <a:t> </a:t>
            </a:r>
            <a:r>
              <a:rPr sz="3200" spc="245" dirty="0">
                <a:solidFill>
                  <a:srgbClr val="000000"/>
                </a:solidFill>
                <a:latin typeface="Gill Sans MT"/>
                <a:cs typeface="Gill Sans MT"/>
              </a:rPr>
              <a:t>(</a:t>
            </a:r>
            <a:r>
              <a:rPr lang="en-US" sz="3200" spc="245" dirty="0">
                <a:solidFill>
                  <a:srgbClr val="000000"/>
                </a:solidFill>
                <a:latin typeface="Gill Sans MT"/>
                <a:cs typeface="Gill Sans MT"/>
              </a:rPr>
              <a:t>2</a:t>
            </a:r>
            <a:r>
              <a:rPr sz="3200" spc="245" dirty="0">
                <a:solidFill>
                  <a:srgbClr val="000000"/>
                </a:solidFill>
                <a:latin typeface="Gill Sans MT"/>
                <a:cs typeface="Gill Sans MT"/>
              </a:rPr>
              <a:t>)</a:t>
            </a:r>
            <a:endParaRPr sz="3200" dirty="0">
              <a:latin typeface="Gill Sans MT"/>
              <a:cs typeface="Gill Sans MT"/>
            </a:endParaRPr>
          </a:p>
        </p:txBody>
      </p:sp>
      <p:sp>
        <p:nvSpPr>
          <p:cNvPr id="11" name="object 11"/>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spcBef>
                  <a:spcPts val="60"/>
                </a:spcBef>
              </a:pPr>
              <a:t>7</a:t>
            </a:fld>
            <a:endParaRPr spc="75" dirty="0"/>
          </a:p>
        </p:txBody>
      </p:sp>
      <p:sp>
        <p:nvSpPr>
          <p:cNvPr id="12" name="object 12"/>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
        <p:nvSpPr>
          <p:cNvPr id="3" name="object 3"/>
          <p:cNvSpPr txBox="1"/>
          <p:nvPr/>
        </p:nvSpPr>
        <p:spPr>
          <a:xfrm>
            <a:off x="799591" y="1340357"/>
            <a:ext cx="151130" cy="226695"/>
          </a:xfrm>
          <a:prstGeom prst="rect">
            <a:avLst/>
          </a:prstGeom>
        </p:spPr>
        <p:txBody>
          <a:bodyPr vert="horz" wrap="square" lIns="0" tIns="15240" rIns="0" bIns="0" rtlCol="0">
            <a:spAutoFit/>
          </a:bodyPr>
          <a:lstStyle/>
          <a:p>
            <a:pPr marL="12700">
              <a:lnSpc>
                <a:spcPct val="100000"/>
              </a:lnSpc>
              <a:spcBef>
                <a:spcPts val="120"/>
              </a:spcBef>
            </a:pPr>
            <a:r>
              <a:rPr sz="1300" spc="10" dirty="0">
                <a:latin typeface="Wingdings"/>
                <a:cs typeface="Wingdings"/>
              </a:rPr>
              <a:t></a:t>
            </a:r>
            <a:endParaRPr sz="1300">
              <a:latin typeface="Wingdings"/>
              <a:cs typeface="Wingdings"/>
            </a:endParaRPr>
          </a:p>
        </p:txBody>
      </p:sp>
      <p:sp>
        <p:nvSpPr>
          <p:cNvPr id="4" name="object 4"/>
          <p:cNvSpPr txBox="1"/>
          <p:nvPr/>
        </p:nvSpPr>
        <p:spPr>
          <a:xfrm>
            <a:off x="1089152" y="1261110"/>
            <a:ext cx="10310495" cy="965835"/>
          </a:xfrm>
          <a:prstGeom prst="rect">
            <a:avLst/>
          </a:prstGeom>
        </p:spPr>
        <p:txBody>
          <a:bodyPr vert="horz" wrap="square" lIns="0" tIns="13335" rIns="0" bIns="0" rtlCol="0">
            <a:spAutoFit/>
          </a:bodyPr>
          <a:lstStyle/>
          <a:p>
            <a:pPr marL="12700">
              <a:lnSpc>
                <a:spcPct val="100000"/>
              </a:lnSpc>
              <a:spcBef>
                <a:spcPts val="105"/>
              </a:spcBef>
            </a:pPr>
            <a:r>
              <a:rPr sz="2200" spc="50" dirty="0">
                <a:latin typeface="Arial Unicode MS"/>
                <a:cs typeface="Arial Unicode MS"/>
              </a:rPr>
              <a:t>从</a:t>
            </a:r>
            <a:r>
              <a:rPr sz="3300" spc="157" baseline="-3787" dirty="0">
                <a:latin typeface="Gill Sans MT"/>
                <a:cs typeface="Gill Sans MT"/>
              </a:rPr>
              <a:t>ARMv7</a:t>
            </a:r>
            <a:r>
              <a:rPr sz="2200" spc="50" dirty="0">
                <a:latin typeface="Arial Unicode MS"/>
                <a:cs typeface="Arial Unicode MS"/>
              </a:rPr>
              <a:t>开</a:t>
            </a:r>
            <a:r>
              <a:rPr sz="2200" spc="25" dirty="0">
                <a:latin typeface="Arial Unicode MS"/>
                <a:cs typeface="Arial Unicode MS"/>
              </a:rPr>
              <a:t>始</a:t>
            </a:r>
            <a:r>
              <a:rPr sz="2200" spc="5" dirty="0">
                <a:latin typeface="Arial Unicode MS"/>
                <a:cs typeface="Arial Unicode MS"/>
              </a:rPr>
              <a:t>，</a:t>
            </a:r>
            <a:r>
              <a:rPr sz="3300" spc="7" baseline="-3787" dirty="0">
                <a:latin typeface="Gill Sans MT"/>
                <a:cs typeface="Gill Sans MT"/>
              </a:rPr>
              <a:t>CPU</a:t>
            </a:r>
            <a:r>
              <a:rPr sz="2200" spc="25" dirty="0">
                <a:latin typeface="Arial Unicode MS"/>
                <a:cs typeface="Arial Unicode MS"/>
              </a:rPr>
              <a:t>命</a:t>
            </a:r>
            <a:r>
              <a:rPr sz="2200" spc="50" dirty="0">
                <a:latin typeface="Arial Unicode MS"/>
                <a:cs typeface="Arial Unicode MS"/>
              </a:rPr>
              <a:t>名</a:t>
            </a:r>
            <a:r>
              <a:rPr sz="2200" spc="30" dirty="0">
                <a:latin typeface="Arial Unicode MS"/>
                <a:cs typeface="Arial Unicode MS"/>
              </a:rPr>
              <a:t>为</a:t>
            </a:r>
            <a:r>
              <a:rPr sz="3300" spc="-15" baseline="-3787" dirty="0">
                <a:latin typeface="Gill Sans MT"/>
                <a:cs typeface="Gill Sans MT"/>
              </a:rPr>
              <a:t>Cortex</a:t>
            </a:r>
            <a:r>
              <a:rPr sz="2200" spc="-10" dirty="0">
                <a:latin typeface="Arial Unicode MS"/>
                <a:cs typeface="Arial Unicode MS"/>
              </a:rPr>
              <a:t>，</a:t>
            </a:r>
            <a:r>
              <a:rPr sz="2200" spc="50" dirty="0">
                <a:latin typeface="Arial Unicode MS"/>
                <a:cs typeface="Arial Unicode MS"/>
              </a:rPr>
              <a:t>并</a:t>
            </a:r>
            <a:r>
              <a:rPr sz="2200" spc="25" dirty="0">
                <a:latin typeface="Arial Unicode MS"/>
                <a:cs typeface="Arial Unicode MS"/>
              </a:rPr>
              <a:t>划分</a:t>
            </a:r>
            <a:r>
              <a:rPr sz="2200" spc="35" dirty="0">
                <a:latin typeface="Arial Unicode MS"/>
                <a:cs typeface="Arial Unicode MS"/>
              </a:rPr>
              <a:t>为</a:t>
            </a:r>
            <a:r>
              <a:rPr sz="3300" spc="-15" baseline="-3787" dirty="0">
                <a:latin typeface="Gill Sans MT"/>
                <a:cs typeface="Gill Sans MT"/>
              </a:rPr>
              <a:t>A</a:t>
            </a:r>
            <a:r>
              <a:rPr sz="2200" spc="50" dirty="0">
                <a:latin typeface="Arial Unicode MS"/>
                <a:cs typeface="Arial Unicode MS"/>
              </a:rPr>
              <a:t>、</a:t>
            </a:r>
            <a:r>
              <a:rPr sz="3300" spc="52" baseline="-3787" dirty="0">
                <a:latin typeface="Gill Sans MT"/>
                <a:cs typeface="Gill Sans MT"/>
              </a:rPr>
              <a:t>R</a:t>
            </a:r>
            <a:r>
              <a:rPr sz="2200" spc="30" dirty="0">
                <a:latin typeface="Arial Unicode MS"/>
                <a:cs typeface="Arial Unicode MS"/>
              </a:rPr>
              <a:t>、</a:t>
            </a:r>
            <a:r>
              <a:rPr sz="3300" spc="509" baseline="-3787" dirty="0">
                <a:latin typeface="Gill Sans MT"/>
                <a:cs typeface="Gill Sans MT"/>
              </a:rPr>
              <a:t>M</a:t>
            </a:r>
            <a:r>
              <a:rPr sz="2200" spc="50" dirty="0">
                <a:latin typeface="Arial Unicode MS"/>
                <a:cs typeface="Arial Unicode MS"/>
              </a:rPr>
              <a:t>三</a:t>
            </a:r>
            <a:r>
              <a:rPr sz="2200" spc="25" dirty="0">
                <a:latin typeface="Arial Unicode MS"/>
                <a:cs typeface="Arial Unicode MS"/>
              </a:rPr>
              <a:t>大系</a:t>
            </a:r>
            <a:r>
              <a:rPr sz="2200" spc="35" dirty="0">
                <a:latin typeface="Arial Unicode MS"/>
                <a:cs typeface="Arial Unicode MS"/>
              </a:rPr>
              <a:t>列</a:t>
            </a:r>
            <a:r>
              <a:rPr sz="2200" spc="50" dirty="0">
                <a:latin typeface="Arial Unicode MS"/>
                <a:cs typeface="Arial Unicode MS"/>
              </a:rPr>
              <a:t>，</a:t>
            </a:r>
            <a:r>
              <a:rPr sz="2200" spc="25" dirty="0">
                <a:latin typeface="Arial Unicode MS"/>
                <a:cs typeface="Arial Unicode MS"/>
              </a:rPr>
              <a:t>分别为</a:t>
            </a:r>
            <a:r>
              <a:rPr sz="2200" spc="50" dirty="0">
                <a:latin typeface="Arial Unicode MS"/>
                <a:cs typeface="Arial Unicode MS"/>
              </a:rPr>
              <a:t>不</a:t>
            </a:r>
            <a:r>
              <a:rPr sz="2200" spc="25" dirty="0">
                <a:latin typeface="Arial Unicode MS"/>
                <a:cs typeface="Arial Unicode MS"/>
              </a:rPr>
              <a:t>同</a:t>
            </a:r>
            <a:r>
              <a:rPr sz="2200" spc="50" dirty="0">
                <a:latin typeface="Arial Unicode MS"/>
                <a:cs typeface="Arial Unicode MS"/>
              </a:rPr>
              <a:t>的</a:t>
            </a:r>
            <a:r>
              <a:rPr sz="2200" spc="5" dirty="0">
                <a:latin typeface="Arial Unicode MS"/>
                <a:cs typeface="Arial Unicode MS"/>
              </a:rPr>
              <a:t>市</a:t>
            </a:r>
            <a:endParaRPr sz="2200">
              <a:latin typeface="Arial Unicode MS"/>
              <a:cs typeface="Arial Unicode MS"/>
            </a:endParaRPr>
          </a:p>
          <a:p>
            <a:pPr marL="12700">
              <a:lnSpc>
                <a:spcPct val="100000"/>
              </a:lnSpc>
              <a:spcBef>
                <a:spcPts val="2115"/>
              </a:spcBef>
            </a:pPr>
            <a:r>
              <a:rPr sz="2200" spc="5" dirty="0">
                <a:latin typeface="Arial Unicode MS"/>
                <a:cs typeface="Arial Unicode MS"/>
              </a:rPr>
              <a:t>场提供服务</a:t>
            </a:r>
            <a:endParaRPr sz="2200">
              <a:latin typeface="Arial Unicode MS"/>
              <a:cs typeface="Arial Unicode MS"/>
            </a:endParaRPr>
          </a:p>
        </p:txBody>
      </p:sp>
      <p:sp>
        <p:nvSpPr>
          <p:cNvPr id="5" name="object 5"/>
          <p:cNvSpPr txBox="1"/>
          <p:nvPr/>
        </p:nvSpPr>
        <p:spPr>
          <a:xfrm>
            <a:off x="1089152" y="2596641"/>
            <a:ext cx="1612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Wingdings"/>
                <a:cs typeface="Wingdings"/>
              </a:rPr>
              <a:t></a:t>
            </a:r>
            <a:endParaRPr sz="1200">
              <a:latin typeface="Wingdings"/>
              <a:cs typeface="Wingdings"/>
            </a:endParaRPr>
          </a:p>
        </p:txBody>
      </p:sp>
      <p:sp>
        <p:nvSpPr>
          <p:cNvPr id="6" name="object 6"/>
          <p:cNvSpPr txBox="1"/>
          <p:nvPr/>
        </p:nvSpPr>
        <p:spPr>
          <a:xfrm>
            <a:off x="1375663" y="2523489"/>
            <a:ext cx="9893935" cy="878205"/>
          </a:xfrm>
          <a:prstGeom prst="rect">
            <a:avLst/>
          </a:prstGeom>
        </p:spPr>
        <p:txBody>
          <a:bodyPr vert="horz" wrap="square" lIns="0" tIns="11430" rIns="0" bIns="0" rtlCol="0">
            <a:spAutoFit/>
          </a:bodyPr>
          <a:lstStyle/>
          <a:p>
            <a:pPr marL="12700">
              <a:lnSpc>
                <a:spcPct val="100000"/>
              </a:lnSpc>
              <a:spcBef>
                <a:spcPts val="90"/>
              </a:spcBef>
            </a:pPr>
            <a:r>
              <a:rPr sz="3000" spc="-44" baseline="-4166" dirty="0">
                <a:latin typeface="Gill Sans MT"/>
                <a:cs typeface="Gill Sans MT"/>
              </a:rPr>
              <a:t>A</a:t>
            </a:r>
            <a:r>
              <a:rPr sz="3000" spc="112" baseline="-4166" dirty="0">
                <a:latin typeface="Gill Sans MT"/>
                <a:cs typeface="Gill Sans MT"/>
              </a:rPr>
              <a:t> </a:t>
            </a:r>
            <a:r>
              <a:rPr sz="3000" spc="157" baseline="-4166" dirty="0">
                <a:latin typeface="Gill Sans MT"/>
                <a:cs typeface="Gill Sans MT"/>
              </a:rPr>
              <a:t>(Application)</a:t>
            </a:r>
            <a:r>
              <a:rPr sz="2000" spc="-10" dirty="0">
                <a:latin typeface="Arial Unicode MS"/>
                <a:cs typeface="Arial Unicode MS"/>
              </a:rPr>
              <a:t>系列：应用型处理器，面向</a:t>
            </a:r>
            <a:r>
              <a:rPr sz="2000" spc="10" dirty="0">
                <a:latin typeface="Arial Unicode MS"/>
                <a:cs typeface="Arial Unicode MS"/>
              </a:rPr>
              <a:t>具</a:t>
            </a:r>
            <a:r>
              <a:rPr sz="2000" spc="-10" dirty="0">
                <a:latin typeface="Arial Unicode MS"/>
                <a:cs typeface="Arial Unicode MS"/>
              </a:rPr>
              <a:t>有复</a:t>
            </a:r>
            <a:r>
              <a:rPr sz="2000" spc="10" dirty="0">
                <a:latin typeface="Arial Unicode MS"/>
                <a:cs typeface="Arial Unicode MS"/>
              </a:rPr>
              <a:t>杂</a:t>
            </a:r>
            <a:r>
              <a:rPr sz="2000" spc="-10" dirty="0">
                <a:latin typeface="Arial Unicode MS"/>
                <a:cs typeface="Arial Unicode MS"/>
              </a:rPr>
              <a:t>软件</a:t>
            </a:r>
            <a:r>
              <a:rPr sz="2000" spc="10" dirty="0">
                <a:latin typeface="Arial Unicode MS"/>
                <a:cs typeface="Arial Unicode MS"/>
              </a:rPr>
              <a:t>操</a:t>
            </a:r>
            <a:r>
              <a:rPr sz="2000" spc="-10" dirty="0">
                <a:latin typeface="Arial Unicode MS"/>
                <a:cs typeface="Arial Unicode MS"/>
              </a:rPr>
              <a:t>作系</a:t>
            </a:r>
            <a:r>
              <a:rPr sz="2000" spc="10" dirty="0">
                <a:latin typeface="Arial Unicode MS"/>
                <a:cs typeface="Arial Unicode MS"/>
              </a:rPr>
              <a:t>统</a:t>
            </a:r>
            <a:r>
              <a:rPr sz="2000" spc="-10" dirty="0">
                <a:latin typeface="Arial Unicode MS"/>
                <a:cs typeface="Arial Unicode MS"/>
              </a:rPr>
              <a:t>的面</a:t>
            </a:r>
            <a:r>
              <a:rPr sz="2000" spc="10" dirty="0">
                <a:latin typeface="Arial Unicode MS"/>
                <a:cs typeface="Arial Unicode MS"/>
              </a:rPr>
              <a:t>向</a:t>
            </a:r>
            <a:r>
              <a:rPr sz="2000" spc="-10" dirty="0">
                <a:latin typeface="Arial Unicode MS"/>
                <a:cs typeface="Arial Unicode MS"/>
              </a:rPr>
              <a:t>用户</a:t>
            </a:r>
            <a:r>
              <a:rPr sz="2000" spc="10" dirty="0">
                <a:latin typeface="Arial Unicode MS"/>
                <a:cs typeface="Arial Unicode MS"/>
              </a:rPr>
              <a:t>的</a:t>
            </a:r>
            <a:r>
              <a:rPr sz="2000" spc="-10" dirty="0">
                <a:latin typeface="Arial Unicode MS"/>
                <a:cs typeface="Arial Unicode MS"/>
              </a:rPr>
              <a:t>应用</a:t>
            </a:r>
            <a:r>
              <a:rPr sz="2000" spc="10" dirty="0">
                <a:latin typeface="Arial Unicode MS"/>
                <a:cs typeface="Arial Unicode MS"/>
              </a:rPr>
              <a:t>，</a:t>
            </a:r>
            <a:r>
              <a:rPr sz="2000" spc="-10" dirty="0">
                <a:latin typeface="Arial Unicode MS"/>
                <a:cs typeface="Arial Unicode MS"/>
              </a:rPr>
              <a:t>为</a:t>
            </a:r>
            <a:endParaRPr sz="2000">
              <a:latin typeface="Arial Unicode MS"/>
              <a:cs typeface="Arial Unicode MS"/>
            </a:endParaRPr>
          </a:p>
          <a:p>
            <a:pPr marL="12700">
              <a:lnSpc>
                <a:spcPct val="100000"/>
              </a:lnSpc>
              <a:spcBef>
                <a:spcPts val="1920"/>
              </a:spcBef>
            </a:pPr>
            <a:r>
              <a:rPr sz="2000" spc="-15" dirty="0">
                <a:latin typeface="Arial Unicode MS"/>
                <a:cs typeface="Arial Unicode MS"/>
              </a:rPr>
              <a:t>手机、平板、</a:t>
            </a:r>
            <a:r>
              <a:rPr sz="3000" spc="52" baseline="-4166" dirty="0">
                <a:latin typeface="Gill Sans MT"/>
                <a:cs typeface="Gill Sans MT"/>
              </a:rPr>
              <a:t>AP</a:t>
            </a:r>
            <a:r>
              <a:rPr sz="2000" spc="-10" dirty="0">
                <a:latin typeface="Arial Unicode MS"/>
                <a:cs typeface="Arial Unicode MS"/>
              </a:rPr>
              <a:t>等终</a:t>
            </a:r>
            <a:r>
              <a:rPr sz="2000" spc="-20" dirty="0">
                <a:latin typeface="Arial Unicode MS"/>
                <a:cs typeface="Arial Unicode MS"/>
              </a:rPr>
              <a:t>端</a:t>
            </a:r>
            <a:r>
              <a:rPr sz="2000" spc="-10" dirty="0">
                <a:latin typeface="Arial Unicode MS"/>
                <a:cs typeface="Arial Unicode MS"/>
              </a:rPr>
              <a:t>设备</a:t>
            </a:r>
            <a:r>
              <a:rPr sz="2000" spc="-20" dirty="0">
                <a:latin typeface="Arial Unicode MS"/>
                <a:cs typeface="Arial Unicode MS"/>
              </a:rPr>
              <a:t>提</a:t>
            </a:r>
            <a:r>
              <a:rPr sz="2000" spc="5" dirty="0">
                <a:latin typeface="Arial Unicode MS"/>
                <a:cs typeface="Arial Unicode MS"/>
              </a:rPr>
              <a:t>供</a:t>
            </a:r>
            <a:r>
              <a:rPr sz="2000" spc="-10" dirty="0">
                <a:latin typeface="Arial Unicode MS"/>
                <a:cs typeface="Arial Unicode MS"/>
              </a:rPr>
              <a:t>全方</a:t>
            </a:r>
            <a:r>
              <a:rPr sz="2000" dirty="0">
                <a:latin typeface="Arial Unicode MS"/>
                <a:cs typeface="Arial Unicode MS"/>
              </a:rPr>
              <a:t>位</a:t>
            </a:r>
            <a:r>
              <a:rPr sz="2000" spc="-10" dirty="0">
                <a:latin typeface="Arial Unicode MS"/>
                <a:cs typeface="Arial Unicode MS"/>
              </a:rPr>
              <a:t>的解</a:t>
            </a:r>
            <a:r>
              <a:rPr sz="2000" dirty="0">
                <a:latin typeface="Arial Unicode MS"/>
                <a:cs typeface="Arial Unicode MS"/>
              </a:rPr>
              <a:t>决</a:t>
            </a:r>
            <a:r>
              <a:rPr sz="2000" spc="-10" dirty="0">
                <a:latin typeface="Arial Unicode MS"/>
                <a:cs typeface="Arial Unicode MS"/>
              </a:rPr>
              <a:t>方案；</a:t>
            </a:r>
            <a:endParaRPr sz="2000">
              <a:latin typeface="Arial Unicode MS"/>
              <a:cs typeface="Arial Unicode MS"/>
            </a:endParaRPr>
          </a:p>
        </p:txBody>
      </p:sp>
      <p:sp>
        <p:nvSpPr>
          <p:cNvPr id="7" name="object 7"/>
          <p:cNvSpPr txBox="1"/>
          <p:nvPr/>
        </p:nvSpPr>
        <p:spPr>
          <a:xfrm>
            <a:off x="1089152" y="3770503"/>
            <a:ext cx="1612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Wingdings"/>
                <a:cs typeface="Wingdings"/>
              </a:rPr>
              <a:t></a:t>
            </a:r>
            <a:endParaRPr sz="1200">
              <a:latin typeface="Wingdings"/>
              <a:cs typeface="Wingdings"/>
            </a:endParaRPr>
          </a:p>
        </p:txBody>
      </p:sp>
      <p:sp>
        <p:nvSpPr>
          <p:cNvPr id="8" name="object 8"/>
          <p:cNvSpPr txBox="1"/>
          <p:nvPr/>
        </p:nvSpPr>
        <p:spPr>
          <a:xfrm>
            <a:off x="1375663" y="3697046"/>
            <a:ext cx="9751060" cy="878205"/>
          </a:xfrm>
          <a:prstGeom prst="rect">
            <a:avLst/>
          </a:prstGeom>
        </p:spPr>
        <p:txBody>
          <a:bodyPr vert="horz" wrap="square" lIns="0" tIns="12065" rIns="0" bIns="0" rtlCol="0">
            <a:spAutoFit/>
          </a:bodyPr>
          <a:lstStyle/>
          <a:p>
            <a:pPr marL="12700">
              <a:lnSpc>
                <a:spcPct val="100000"/>
              </a:lnSpc>
              <a:spcBef>
                <a:spcPts val="95"/>
              </a:spcBef>
            </a:pPr>
            <a:r>
              <a:rPr sz="3000" spc="7" baseline="-4166" dirty="0">
                <a:latin typeface="Gill Sans MT"/>
                <a:cs typeface="Gill Sans MT"/>
              </a:rPr>
              <a:t>R</a:t>
            </a:r>
            <a:r>
              <a:rPr sz="3000" spc="157" baseline="-4166" dirty="0">
                <a:latin typeface="Gill Sans MT"/>
                <a:cs typeface="Gill Sans MT"/>
              </a:rPr>
              <a:t> </a:t>
            </a:r>
            <a:r>
              <a:rPr sz="3000" spc="172" baseline="-4166" dirty="0">
                <a:latin typeface="Gill Sans MT"/>
                <a:cs typeface="Gill Sans MT"/>
              </a:rPr>
              <a:t>(Real-Time)</a:t>
            </a:r>
            <a:r>
              <a:rPr sz="2000" spc="-15" dirty="0">
                <a:latin typeface="Arial Unicode MS"/>
                <a:cs typeface="Arial Unicode MS"/>
              </a:rPr>
              <a:t>系列：实时高性能处理器，为</a:t>
            </a:r>
            <a:r>
              <a:rPr sz="2000" spc="5" dirty="0">
                <a:latin typeface="Arial Unicode MS"/>
                <a:cs typeface="Arial Unicode MS"/>
              </a:rPr>
              <a:t>要</a:t>
            </a:r>
            <a:r>
              <a:rPr sz="2000" spc="-15" dirty="0">
                <a:latin typeface="Arial Unicode MS"/>
                <a:cs typeface="Arial Unicode MS"/>
              </a:rPr>
              <a:t>求可</a:t>
            </a:r>
            <a:r>
              <a:rPr sz="2000" spc="5" dirty="0">
                <a:latin typeface="Arial Unicode MS"/>
                <a:cs typeface="Arial Unicode MS"/>
              </a:rPr>
              <a:t>靠</a:t>
            </a:r>
            <a:r>
              <a:rPr sz="2000" spc="-15" dirty="0">
                <a:latin typeface="Arial Unicode MS"/>
                <a:cs typeface="Arial Unicode MS"/>
              </a:rPr>
              <a:t>性、</a:t>
            </a:r>
            <a:r>
              <a:rPr sz="2000" spc="5" dirty="0">
                <a:latin typeface="Arial Unicode MS"/>
                <a:cs typeface="Arial Unicode MS"/>
              </a:rPr>
              <a:t>高</a:t>
            </a:r>
            <a:r>
              <a:rPr sz="2000" spc="-15" dirty="0">
                <a:latin typeface="Arial Unicode MS"/>
                <a:cs typeface="Arial Unicode MS"/>
              </a:rPr>
              <a:t>可用</a:t>
            </a:r>
            <a:r>
              <a:rPr sz="2000" spc="5" dirty="0">
                <a:latin typeface="Arial Unicode MS"/>
                <a:cs typeface="Arial Unicode MS"/>
              </a:rPr>
              <a:t>性</a:t>
            </a:r>
            <a:r>
              <a:rPr sz="2000" spc="-15" dirty="0">
                <a:latin typeface="Arial Unicode MS"/>
                <a:cs typeface="Arial Unicode MS"/>
              </a:rPr>
              <a:t>、容</a:t>
            </a:r>
            <a:r>
              <a:rPr sz="2000" spc="5" dirty="0">
                <a:latin typeface="Arial Unicode MS"/>
                <a:cs typeface="Arial Unicode MS"/>
              </a:rPr>
              <a:t>错</a:t>
            </a:r>
            <a:r>
              <a:rPr sz="2000" spc="-15" dirty="0">
                <a:latin typeface="Arial Unicode MS"/>
                <a:cs typeface="Arial Unicode MS"/>
              </a:rPr>
              <a:t>功能</a:t>
            </a:r>
            <a:r>
              <a:rPr sz="2000" spc="5" dirty="0">
                <a:latin typeface="Arial Unicode MS"/>
                <a:cs typeface="Arial Unicode MS"/>
              </a:rPr>
              <a:t>、</a:t>
            </a:r>
            <a:r>
              <a:rPr sz="2000" spc="-15" dirty="0">
                <a:latin typeface="Arial Unicode MS"/>
                <a:cs typeface="Arial Unicode MS"/>
              </a:rPr>
              <a:t>可维护</a:t>
            </a:r>
            <a:endParaRPr sz="2000">
              <a:latin typeface="Arial Unicode MS"/>
              <a:cs typeface="Arial Unicode MS"/>
            </a:endParaRPr>
          </a:p>
          <a:p>
            <a:pPr marL="12700">
              <a:lnSpc>
                <a:spcPct val="100000"/>
              </a:lnSpc>
              <a:spcBef>
                <a:spcPts val="1920"/>
              </a:spcBef>
            </a:pPr>
            <a:r>
              <a:rPr sz="2000" spc="-10" dirty="0">
                <a:latin typeface="Arial Unicode MS"/>
                <a:cs typeface="Arial Unicode MS"/>
              </a:rPr>
              <a:t>性和实时响应的嵌入式系统提供高</a:t>
            </a:r>
            <a:r>
              <a:rPr sz="2000" spc="10" dirty="0">
                <a:latin typeface="Arial Unicode MS"/>
                <a:cs typeface="Arial Unicode MS"/>
              </a:rPr>
              <a:t>性</a:t>
            </a:r>
            <a:r>
              <a:rPr sz="2000" spc="-10" dirty="0">
                <a:latin typeface="Arial Unicode MS"/>
                <a:cs typeface="Arial Unicode MS"/>
              </a:rPr>
              <a:t>能计</a:t>
            </a:r>
            <a:r>
              <a:rPr sz="2000" spc="10" dirty="0">
                <a:latin typeface="Arial Unicode MS"/>
                <a:cs typeface="Arial Unicode MS"/>
              </a:rPr>
              <a:t>算</a:t>
            </a:r>
            <a:r>
              <a:rPr sz="2000" spc="-10" dirty="0">
                <a:latin typeface="Arial Unicode MS"/>
                <a:cs typeface="Arial Unicode MS"/>
              </a:rPr>
              <a:t>解决</a:t>
            </a:r>
            <a:r>
              <a:rPr sz="2000" spc="10" dirty="0">
                <a:latin typeface="Arial Unicode MS"/>
                <a:cs typeface="Arial Unicode MS"/>
              </a:rPr>
              <a:t>方</a:t>
            </a:r>
            <a:r>
              <a:rPr sz="2000" spc="-10" dirty="0">
                <a:latin typeface="Arial Unicode MS"/>
                <a:cs typeface="Arial Unicode MS"/>
              </a:rPr>
              <a:t>案；</a:t>
            </a:r>
            <a:endParaRPr sz="2000">
              <a:latin typeface="Arial Unicode MS"/>
              <a:cs typeface="Arial Unicode MS"/>
            </a:endParaRPr>
          </a:p>
        </p:txBody>
      </p:sp>
      <p:sp>
        <p:nvSpPr>
          <p:cNvPr id="9" name="object 9"/>
          <p:cNvSpPr txBox="1"/>
          <p:nvPr/>
        </p:nvSpPr>
        <p:spPr>
          <a:xfrm>
            <a:off x="1089152" y="4941570"/>
            <a:ext cx="1612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Wingdings"/>
                <a:cs typeface="Wingdings"/>
              </a:rPr>
              <a:t></a:t>
            </a:r>
            <a:endParaRPr sz="1200">
              <a:latin typeface="Wingdings"/>
              <a:cs typeface="Wingdings"/>
            </a:endParaRPr>
          </a:p>
        </p:txBody>
      </p:sp>
      <p:sp>
        <p:nvSpPr>
          <p:cNvPr id="10" name="object 10"/>
          <p:cNvSpPr txBox="1"/>
          <p:nvPr/>
        </p:nvSpPr>
        <p:spPr>
          <a:xfrm>
            <a:off x="1375663" y="4868417"/>
            <a:ext cx="9921875" cy="878205"/>
          </a:xfrm>
          <a:prstGeom prst="rect">
            <a:avLst/>
          </a:prstGeom>
        </p:spPr>
        <p:txBody>
          <a:bodyPr vert="horz" wrap="square" lIns="0" tIns="11430" rIns="0" bIns="0" rtlCol="0">
            <a:spAutoFit/>
          </a:bodyPr>
          <a:lstStyle/>
          <a:p>
            <a:pPr marL="12700">
              <a:lnSpc>
                <a:spcPct val="100000"/>
              </a:lnSpc>
              <a:spcBef>
                <a:spcPts val="90"/>
              </a:spcBef>
            </a:pPr>
            <a:r>
              <a:rPr sz="3000" spc="427" baseline="-4166" dirty="0">
                <a:latin typeface="Gill Sans MT"/>
                <a:cs typeface="Gill Sans MT"/>
              </a:rPr>
              <a:t>M</a:t>
            </a:r>
            <a:r>
              <a:rPr sz="3000" spc="127" baseline="-4166" dirty="0">
                <a:latin typeface="Gill Sans MT"/>
                <a:cs typeface="Gill Sans MT"/>
              </a:rPr>
              <a:t> </a:t>
            </a:r>
            <a:r>
              <a:rPr sz="3000" spc="104" baseline="-4166" dirty="0">
                <a:latin typeface="Gill Sans MT"/>
                <a:cs typeface="Gill Sans MT"/>
              </a:rPr>
              <a:t>(Microcontroller)</a:t>
            </a:r>
            <a:r>
              <a:rPr sz="2000" spc="-10" dirty="0">
                <a:latin typeface="Arial Unicode MS"/>
                <a:cs typeface="Arial Unicode MS"/>
              </a:rPr>
              <a:t>系列：高能效、易于使用的</a:t>
            </a:r>
            <a:r>
              <a:rPr sz="2000" spc="10" dirty="0">
                <a:latin typeface="Arial Unicode MS"/>
                <a:cs typeface="Arial Unicode MS"/>
              </a:rPr>
              <a:t>处</a:t>
            </a:r>
            <a:r>
              <a:rPr sz="2000" spc="-10" dirty="0">
                <a:latin typeface="Arial Unicode MS"/>
                <a:cs typeface="Arial Unicode MS"/>
              </a:rPr>
              <a:t>理器</a:t>
            </a:r>
            <a:r>
              <a:rPr sz="2000" spc="10" dirty="0">
                <a:latin typeface="Arial Unicode MS"/>
                <a:cs typeface="Arial Unicode MS"/>
              </a:rPr>
              <a:t>，</a:t>
            </a:r>
            <a:r>
              <a:rPr sz="2000" spc="-10" dirty="0">
                <a:latin typeface="Arial Unicode MS"/>
                <a:cs typeface="Arial Unicode MS"/>
              </a:rPr>
              <a:t>主要</a:t>
            </a:r>
            <a:r>
              <a:rPr sz="2000" spc="10" dirty="0">
                <a:latin typeface="Arial Unicode MS"/>
                <a:cs typeface="Arial Unicode MS"/>
              </a:rPr>
              <a:t>用</a:t>
            </a:r>
            <a:r>
              <a:rPr sz="2000" spc="-10" dirty="0">
                <a:latin typeface="Arial Unicode MS"/>
                <a:cs typeface="Arial Unicode MS"/>
              </a:rPr>
              <a:t>于通</a:t>
            </a:r>
            <a:r>
              <a:rPr sz="2000" spc="10" dirty="0">
                <a:latin typeface="Arial Unicode MS"/>
                <a:cs typeface="Arial Unicode MS"/>
              </a:rPr>
              <a:t>用</a:t>
            </a:r>
            <a:r>
              <a:rPr sz="2000" spc="-10" dirty="0">
                <a:latin typeface="Arial Unicode MS"/>
                <a:cs typeface="Arial Unicode MS"/>
              </a:rPr>
              <a:t>低端</a:t>
            </a:r>
            <a:r>
              <a:rPr sz="2000" spc="10" dirty="0">
                <a:latin typeface="Arial Unicode MS"/>
                <a:cs typeface="Arial Unicode MS"/>
              </a:rPr>
              <a:t>，</a:t>
            </a:r>
            <a:r>
              <a:rPr sz="2000" spc="-10" dirty="0">
                <a:latin typeface="Arial Unicode MS"/>
                <a:cs typeface="Arial Unicode MS"/>
              </a:rPr>
              <a:t>工业</a:t>
            </a:r>
            <a:r>
              <a:rPr sz="2000" spc="10" dirty="0">
                <a:latin typeface="Arial Unicode MS"/>
                <a:cs typeface="Arial Unicode MS"/>
              </a:rPr>
              <a:t>，</a:t>
            </a:r>
            <a:r>
              <a:rPr sz="2000" spc="-10" dirty="0">
                <a:latin typeface="Arial Unicode MS"/>
                <a:cs typeface="Arial Unicode MS"/>
              </a:rPr>
              <a:t>消费</a:t>
            </a:r>
            <a:endParaRPr sz="2000">
              <a:latin typeface="Arial Unicode MS"/>
              <a:cs typeface="Arial Unicode MS"/>
            </a:endParaRPr>
          </a:p>
          <a:p>
            <a:pPr marL="12700">
              <a:lnSpc>
                <a:spcPct val="100000"/>
              </a:lnSpc>
              <a:spcBef>
                <a:spcPts val="1925"/>
              </a:spcBef>
            </a:pPr>
            <a:r>
              <a:rPr sz="2000" spc="-10" dirty="0">
                <a:latin typeface="Arial Unicode MS"/>
                <a:cs typeface="Arial Unicode MS"/>
              </a:rPr>
              <a:t>电子领域微控制器。</a:t>
            </a:r>
            <a:endParaRPr sz="2000">
              <a:latin typeface="Arial Unicode MS"/>
              <a:cs typeface="Arial Unicode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29" y="361645"/>
            <a:ext cx="3347085" cy="512445"/>
          </a:xfrm>
          <a:prstGeom prst="rect">
            <a:avLst/>
          </a:prstGeom>
        </p:spPr>
        <p:txBody>
          <a:bodyPr vert="horz" wrap="square" lIns="0" tIns="12065" rIns="0" bIns="0" rtlCol="0">
            <a:spAutoFit/>
          </a:bodyPr>
          <a:lstStyle/>
          <a:p>
            <a:pPr marL="12700">
              <a:lnSpc>
                <a:spcPct val="100000"/>
              </a:lnSpc>
              <a:spcBef>
                <a:spcPts val="95"/>
              </a:spcBef>
            </a:pPr>
            <a:r>
              <a:rPr sz="3200" spc="135" dirty="0">
                <a:solidFill>
                  <a:srgbClr val="000000"/>
                </a:solidFill>
                <a:latin typeface="Gill Sans MT"/>
                <a:cs typeface="Gill Sans MT"/>
              </a:rPr>
              <a:t>ARM</a:t>
            </a:r>
            <a:r>
              <a:rPr sz="3200" spc="-10" dirty="0">
                <a:solidFill>
                  <a:srgbClr val="000000"/>
                </a:solidFill>
                <a:latin typeface="Arial Unicode MS"/>
                <a:cs typeface="Arial Unicode MS"/>
              </a:rPr>
              <a:t>处理器流水线</a:t>
            </a:r>
            <a:endParaRPr sz="3200">
              <a:latin typeface="Arial Unicode MS"/>
              <a:cs typeface="Arial Unicode MS"/>
            </a:endParaRPr>
          </a:p>
        </p:txBody>
      </p:sp>
      <p:sp>
        <p:nvSpPr>
          <p:cNvPr id="4" name="object 4"/>
          <p:cNvSpPr txBox="1">
            <a:spLocks noGrp="1"/>
          </p:cNvSpPr>
          <p:nvPr>
            <p:ph type="sldNum" sz="quarter" idx="7"/>
          </p:nvPr>
        </p:nvSpPr>
        <p:spPr>
          <a:xfrm>
            <a:off x="696163" y="6395911"/>
            <a:ext cx="216534" cy="172084"/>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60"/>
              </a:spcBef>
            </a:pPr>
            <a:fld id="{81D60167-4931-47E6-BA6A-407CBD079E47}" type="slidenum">
              <a:rPr lang="en-US" altLang="zh-CN" spc="75" smtClean="0"/>
              <a:pPr marL="38100">
                <a:spcBef>
                  <a:spcPts val="60"/>
                </a:spcBef>
              </a:pPr>
              <a:t>8</a:t>
            </a:fld>
            <a:endParaRPr spc="75" dirty="0"/>
          </a:p>
        </p:txBody>
      </p:sp>
      <p:sp>
        <p:nvSpPr>
          <p:cNvPr id="5" name="object 5"/>
          <p:cNvSpPr txBox="1">
            <a:spLocks noGrp="1"/>
          </p:cNvSpPr>
          <p:nvPr>
            <p:ph type="ftr" sz="quarter" idx="5"/>
          </p:nvPr>
        </p:nvSpPr>
        <p:spPr>
          <a:xfrm>
            <a:off x="1174496" y="6395323"/>
            <a:ext cx="1180464" cy="172720"/>
          </a:xfrm>
          <a:prstGeom prst="rect">
            <a:avLst/>
          </a:prstGeom>
        </p:spPr>
        <p:txBody>
          <a:bodyPr vert="horz" wrap="square" lIns="0" tIns="0" rIns="0" bIns="0" rtlCol="0">
            <a:spAutoFit/>
          </a:bodyPr>
          <a:lstStyle>
            <a:defPPr>
              <a:defRPr lang="zh-CN"/>
            </a:defPPr>
            <a:lvl1pPr marL="0" algn="l" defTabSz="914400" rtl="0" eaLnBrk="1" latinLnBrk="0" hangingPunct="1">
              <a:defRPr sz="950" b="0" i="0" kern="1200">
                <a:solidFill>
                  <a:srgbClr val="1D1D1B"/>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65"/>
              </a:spcBef>
            </a:pPr>
            <a:r>
              <a:rPr lang="en-GB" spc="80"/>
              <a:t>Huawei</a:t>
            </a:r>
            <a:r>
              <a:rPr lang="en-GB" spc="-45"/>
              <a:t> </a:t>
            </a:r>
            <a:r>
              <a:rPr lang="en-GB" spc="55"/>
              <a:t>Confidential</a:t>
            </a:r>
            <a:endParaRPr spc="55" dirty="0"/>
          </a:p>
        </p:txBody>
      </p:sp>
      <p:sp>
        <p:nvSpPr>
          <p:cNvPr id="3" name="object 3"/>
          <p:cNvSpPr txBox="1"/>
          <p:nvPr/>
        </p:nvSpPr>
        <p:spPr>
          <a:xfrm>
            <a:off x="810869" y="1213866"/>
            <a:ext cx="8105775" cy="3802379"/>
          </a:xfrm>
          <a:prstGeom prst="rect">
            <a:avLst/>
          </a:prstGeom>
        </p:spPr>
        <p:txBody>
          <a:bodyPr vert="horz" wrap="square" lIns="0" tIns="13335" rIns="0" bIns="0" rtlCol="0">
            <a:spAutoFit/>
          </a:bodyPr>
          <a:lstStyle/>
          <a:p>
            <a:pPr marL="302260" indent="-289560">
              <a:lnSpc>
                <a:spcPct val="100000"/>
              </a:lnSpc>
              <a:spcBef>
                <a:spcPts val="105"/>
              </a:spcBef>
              <a:buSzPct val="59090"/>
              <a:buFont typeface="Wingdings"/>
              <a:buChar char=""/>
              <a:tabLst>
                <a:tab pos="301625" algn="l"/>
                <a:tab pos="302260" algn="l"/>
              </a:tabLst>
            </a:pPr>
            <a:r>
              <a:rPr sz="2200" spc="100" dirty="0">
                <a:latin typeface="Gill Sans MT"/>
                <a:cs typeface="Gill Sans MT"/>
              </a:rPr>
              <a:t>ARM</a:t>
            </a:r>
            <a:r>
              <a:rPr sz="2200" spc="5" dirty="0">
                <a:latin typeface="Arial Unicode MS"/>
                <a:cs typeface="Arial Unicode MS"/>
              </a:rPr>
              <a:t>流水线的执行顺序：</a:t>
            </a:r>
            <a:endParaRPr sz="2200">
              <a:latin typeface="Arial Unicode MS"/>
              <a:cs typeface="Arial Unicode MS"/>
            </a:endParaRPr>
          </a:p>
          <a:p>
            <a:pPr>
              <a:lnSpc>
                <a:spcPct val="100000"/>
              </a:lnSpc>
              <a:spcBef>
                <a:spcPts val="35"/>
              </a:spcBef>
              <a:buFont typeface="Wingdings"/>
              <a:buChar char=""/>
            </a:pPr>
            <a:endParaRPr sz="1750">
              <a:latin typeface="Arial Unicode MS"/>
              <a:cs typeface="Arial Unicode MS"/>
            </a:endParaRPr>
          </a:p>
          <a:p>
            <a:pPr marL="588645" lvl="1" indent="-287655">
              <a:lnSpc>
                <a:spcPct val="100000"/>
              </a:lnSpc>
              <a:buSzPct val="60000"/>
              <a:buFont typeface="Wingdings"/>
              <a:buChar char=""/>
              <a:tabLst>
                <a:tab pos="588645" algn="l"/>
                <a:tab pos="589280" algn="l"/>
              </a:tabLst>
            </a:pPr>
            <a:r>
              <a:rPr sz="2000" spc="-10" dirty="0">
                <a:latin typeface="Arial Unicode MS"/>
                <a:cs typeface="Arial Unicode MS"/>
              </a:rPr>
              <a:t>取指令</a:t>
            </a:r>
            <a:r>
              <a:rPr sz="2000" spc="55" dirty="0">
                <a:latin typeface="Arial Unicode MS"/>
                <a:cs typeface="Arial Unicode MS"/>
              </a:rPr>
              <a:t>（</a:t>
            </a:r>
            <a:r>
              <a:rPr sz="2000" spc="55" dirty="0">
                <a:latin typeface="Gill Sans MT"/>
                <a:cs typeface="Gill Sans MT"/>
              </a:rPr>
              <a:t>Fetch</a:t>
            </a:r>
            <a:r>
              <a:rPr sz="2000" spc="55" dirty="0">
                <a:latin typeface="Arial Unicode MS"/>
                <a:cs typeface="Arial Unicode MS"/>
              </a:rPr>
              <a:t>）：</a:t>
            </a:r>
            <a:r>
              <a:rPr sz="2000" spc="-10" dirty="0">
                <a:latin typeface="Arial Unicode MS"/>
                <a:cs typeface="Arial Unicode MS"/>
              </a:rPr>
              <a:t>从存储器读取指令；</a:t>
            </a:r>
            <a:endParaRPr sz="2000">
              <a:latin typeface="Arial Unicode MS"/>
              <a:cs typeface="Arial Unicode MS"/>
            </a:endParaRPr>
          </a:p>
          <a:p>
            <a:pPr lvl="1">
              <a:lnSpc>
                <a:spcPct val="100000"/>
              </a:lnSpc>
              <a:spcBef>
                <a:spcPts val="45"/>
              </a:spcBef>
              <a:buFont typeface="Wingdings"/>
              <a:buChar char=""/>
            </a:pPr>
            <a:endParaRPr sz="1700">
              <a:latin typeface="Arial Unicode MS"/>
              <a:cs typeface="Arial Unicode MS"/>
            </a:endParaRPr>
          </a:p>
          <a:p>
            <a:pPr marL="588645" lvl="1" indent="-287655">
              <a:lnSpc>
                <a:spcPct val="100000"/>
              </a:lnSpc>
              <a:buSzPct val="60000"/>
              <a:buFont typeface="Wingdings"/>
              <a:buChar char=""/>
              <a:tabLst>
                <a:tab pos="588645" algn="l"/>
                <a:tab pos="589280" algn="l"/>
              </a:tabLst>
            </a:pPr>
            <a:r>
              <a:rPr sz="2000" spc="-10" dirty="0">
                <a:latin typeface="Arial Unicode MS"/>
                <a:cs typeface="Arial Unicode MS"/>
              </a:rPr>
              <a:t>译码</a:t>
            </a:r>
            <a:r>
              <a:rPr sz="2000" spc="30" dirty="0">
                <a:latin typeface="Arial Unicode MS"/>
                <a:cs typeface="Arial Unicode MS"/>
              </a:rPr>
              <a:t>（</a:t>
            </a:r>
            <a:r>
              <a:rPr sz="2000" spc="30" dirty="0">
                <a:latin typeface="Gill Sans MT"/>
                <a:cs typeface="Gill Sans MT"/>
              </a:rPr>
              <a:t>Decode</a:t>
            </a:r>
            <a:r>
              <a:rPr sz="2000" spc="30" dirty="0">
                <a:latin typeface="Arial Unicode MS"/>
                <a:cs typeface="Arial Unicode MS"/>
              </a:rPr>
              <a:t>）：</a:t>
            </a:r>
            <a:r>
              <a:rPr sz="2000" spc="-10" dirty="0">
                <a:latin typeface="Arial Unicode MS"/>
                <a:cs typeface="Arial Unicode MS"/>
              </a:rPr>
              <a:t>译码以鉴别它是属于哪一</a:t>
            </a:r>
            <a:r>
              <a:rPr sz="2000" spc="10" dirty="0">
                <a:latin typeface="Arial Unicode MS"/>
                <a:cs typeface="Arial Unicode MS"/>
              </a:rPr>
              <a:t>条</a:t>
            </a:r>
            <a:r>
              <a:rPr sz="2000" spc="-10" dirty="0">
                <a:latin typeface="Arial Unicode MS"/>
                <a:cs typeface="Arial Unicode MS"/>
              </a:rPr>
              <a:t>指令；</a:t>
            </a:r>
            <a:endParaRPr sz="2000">
              <a:latin typeface="Arial Unicode MS"/>
              <a:cs typeface="Arial Unicode MS"/>
            </a:endParaRPr>
          </a:p>
          <a:p>
            <a:pPr lvl="1">
              <a:lnSpc>
                <a:spcPct val="100000"/>
              </a:lnSpc>
              <a:spcBef>
                <a:spcPts val="45"/>
              </a:spcBef>
              <a:buFont typeface="Wingdings"/>
              <a:buChar char=""/>
            </a:pPr>
            <a:endParaRPr sz="1700">
              <a:latin typeface="Arial Unicode MS"/>
              <a:cs typeface="Arial Unicode MS"/>
            </a:endParaRPr>
          </a:p>
          <a:p>
            <a:pPr marL="588645" lvl="1" indent="-287655">
              <a:lnSpc>
                <a:spcPct val="100000"/>
              </a:lnSpc>
              <a:buSzPct val="60000"/>
              <a:buFont typeface="Wingdings"/>
              <a:buChar char=""/>
              <a:tabLst>
                <a:tab pos="588645" algn="l"/>
                <a:tab pos="589280" algn="l"/>
              </a:tabLst>
            </a:pPr>
            <a:r>
              <a:rPr sz="2000" spc="-10" dirty="0">
                <a:latin typeface="Arial Unicode MS"/>
                <a:cs typeface="Arial Unicode MS"/>
              </a:rPr>
              <a:t>执行</a:t>
            </a:r>
            <a:r>
              <a:rPr sz="2000" spc="45" dirty="0">
                <a:latin typeface="Arial Unicode MS"/>
                <a:cs typeface="Arial Unicode MS"/>
              </a:rPr>
              <a:t>（</a:t>
            </a:r>
            <a:r>
              <a:rPr sz="2000" spc="45" dirty="0">
                <a:latin typeface="Gill Sans MT"/>
                <a:cs typeface="Gill Sans MT"/>
              </a:rPr>
              <a:t>Execute</a:t>
            </a:r>
            <a:r>
              <a:rPr sz="2000" spc="45" dirty="0">
                <a:latin typeface="Arial Unicode MS"/>
                <a:cs typeface="Arial Unicode MS"/>
              </a:rPr>
              <a:t>）：</a:t>
            </a:r>
            <a:r>
              <a:rPr sz="2000" spc="-10" dirty="0">
                <a:latin typeface="Arial Unicode MS"/>
                <a:cs typeface="Arial Unicode MS"/>
              </a:rPr>
              <a:t>将操作数进行组</a:t>
            </a:r>
            <a:r>
              <a:rPr sz="2000" spc="10" dirty="0">
                <a:latin typeface="Arial Unicode MS"/>
                <a:cs typeface="Arial Unicode MS"/>
              </a:rPr>
              <a:t>合</a:t>
            </a:r>
            <a:r>
              <a:rPr sz="2000" spc="-10" dirty="0">
                <a:latin typeface="Arial Unicode MS"/>
                <a:cs typeface="Arial Unicode MS"/>
              </a:rPr>
              <a:t>以得</a:t>
            </a:r>
            <a:r>
              <a:rPr sz="2000" spc="10" dirty="0">
                <a:latin typeface="Arial Unicode MS"/>
                <a:cs typeface="Arial Unicode MS"/>
              </a:rPr>
              <a:t>到</a:t>
            </a:r>
            <a:r>
              <a:rPr sz="2000" spc="-10" dirty="0">
                <a:latin typeface="Arial Unicode MS"/>
                <a:cs typeface="Arial Unicode MS"/>
              </a:rPr>
              <a:t>结果</a:t>
            </a:r>
            <a:r>
              <a:rPr sz="2000" spc="10" dirty="0">
                <a:latin typeface="Arial Unicode MS"/>
                <a:cs typeface="Arial Unicode MS"/>
              </a:rPr>
              <a:t>或</a:t>
            </a:r>
            <a:r>
              <a:rPr sz="2000" spc="-10" dirty="0">
                <a:latin typeface="Arial Unicode MS"/>
                <a:cs typeface="Arial Unicode MS"/>
              </a:rPr>
              <a:t>存储</a:t>
            </a:r>
            <a:r>
              <a:rPr sz="2000" spc="10" dirty="0">
                <a:latin typeface="Arial Unicode MS"/>
                <a:cs typeface="Arial Unicode MS"/>
              </a:rPr>
              <a:t>器</a:t>
            </a:r>
            <a:r>
              <a:rPr sz="2000" spc="-10" dirty="0">
                <a:latin typeface="Arial Unicode MS"/>
                <a:cs typeface="Arial Unicode MS"/>
              </a:rPr>
              <a:t>地址；</a:t>
            </a:r>
            <a:endParaRPr sz="2000">
              <a:latin typeface="Arial Unicode MS"/>
              <a:cs typeface="Arial Unicode MS"/>
            </a:endParaRPr>
          </a:p>
          <a:p>
            <a:pPr lvl="1">
              <a:lnSpc>
                <a:spcPct val="100000"/>
              </a:lnSpc>
              <a:spcBef>
                <a:spcPts val="40"/>
              </a:spcBef>
              <a:buFont typeface="Wingdings"/>
              <a:buChar char=""/>
            </a:pPr>
            <a:endParaRPr sz="1700">
              <a:latin typeface="Arial Unicode MS"/>
              <a:cs typeface="Arial Unicode MS"/>
            </a:endParaRPr>
          </a:p>
          <a:p>
            <a:pPr marL="588645" lvl="1" indent="-287655">
              <a:lnSpc>
                <a:spcPct val="100000"/>
              </a:lnSpc>
              <a:buSzPct val="60000"/>
              <a:buFont typeface="Wingdings"/>
              <a:buChar char=""/>
              <a:tabLst>
                <a:tab pos="588645" algn="l"/>
                <a:tab pos="589280" algn="l"/>
              </a:tabLst>
            </a:pPr>
            <a:r>
              <a:rPr sz="2000" spc="-10" dirty="0">
                <a:latin typeface="Arial Unicode MS"/>
                <a:cs typeface="Arial Unicode MS"/>
              </a:rPr>
              <a:t>缓冲</a:t>
            </a:r>
            <a:r>
              <a:rPr sz="2000" spc="200" dirty="0">
                <a:latin typeface="Gill Sans MT"/>
                <a:cs typeface="Gill Sans MT"/>
              </a:rPr>
              <a:t>/</a:t>
            </a:r>
            <a:r>
              <a:rPr sz="2000" spc="-10" dirty="0">
                <a:latin typeface="Arial Unicode MS"/>
                <a:cs typeface="Arial Unicode MS"/>
              </a:rPr>
              <a:t>数据</a:t>
            </a:r>
            <a:r>
              <a:rPr sz="2000" spc="105" dirty="0">
                <a:latin typeface="Arial Unicode MS"/>
                <a:cs typeface="Arial Unicode MS"/>
              </a:rPr>
              <a:t>（</a:t>
            </a:r>
            <a:r>
              <a:rPr sz="2000" spc="105" dirty="0">
                <a:latin typeface="Gill Sans MT"/>
                <a:cs typeface="Gill Sans MT"/>
              </a:rPr>
              <a:t>Buffer/data</a:t>
            </a:r>
            <a:r>
              <a:rPr sz="2000" spc="105" dirty="0">
                <a:latin typeface="Arial Unicode MS"/>
                <a:cs typeface="Arial Unicode MS"/>
              </a:rPr>
              <a:t>）：</a:t>
            </a:r>
            <a:r>
              <a:rPr sz="2000" spc="-10" dirty="0">
                <a:latin typeface="Arial Unicode MS"/>
                <a:cs typeface="Arial Unicode MS"/>
              </a:rPr>
              <a:t>如果需要，则</a:t>
            </a:r>
            <a:r>
              <a:rPr sz="2000" spc="10" dirty="0">
                <a:latin typeface="Arial Unicode MS"/>
                <a:cs typeface="Arial Unicode MS"/>
              </a:rPr>
              <a:t>访</a:t>
            </a:r>
            <a:r>
              <a:rPr sz="2000" spc="-10" dirty="0">
                <a:latin typeface="Arial Unicode MS"/>
                <a:cs typeface="Arial Unicode MS"/>
              </a:rPr>
              <a:t>问存</a:t>
            </a:r>
            <a:r>
              <a:rPr sz="2000" spc="10" dirty="0">
                <a:latin typeface="Arial Unicode MS"/>
                <a:cs typeface="Arial Unicode MS"/>
              </a:rPr>
              <a:t>储</a:t>
            </a:r>
            <a:r>
              <a:rPr sz="2000" spc="-10" dirty="0">
                <a:latin typeface="Arial Unicode MS"/>
                <a:cs typeface="Arial Unicode MS"/>
              </a:rPr>
              <a:t>器以</a:t>
            </a:r>
            <a:r>
              <a:rPr sz="2000" spc="10" dirty="0">
                <a:latin typeface="Arial Unicode MS"/>
                <a:cs typeface="Arial Unicode MS"/>
              </a:rPr>
              <a:t>存</a:t>
            </a:r>
            <a:r>
              <a:rPr sz="2000" spc="-10" dirty="0">
                <a:latin typeface="Arial Unicode MS"/>
                <a:cs typeface="Arial Unicode MS"/>
              </a:rPr>
              <a:t>储数</a:t>
            </a:r>
            <a:r>
              <a:rPr sz="2000" spc="10" dirty="0">
                <a:latin typeface="Arial Unicode MS"/>
                <a:cs typeface="Arial Unicode MS"/>
              </a:rPr>
              <a:t>据</a:t>
            </a:r>
            <a:r>
              <a:rPr sz="2000" spc="-10" dirty="0">
                <a:latin typeface="Arial Unicode MS"/>
                <a:cs typeface="Arial Unicode MS"/>
              </a:rPr>
              <a:t>；</a:t>
            </a:r>
            <a:endParaRPr sz="2000">
              <a:latin typeface="Arial Unicode MS"/>
              <a:cs typeface="Arial Unicode MS"/>
            </a:endParaRPr>
          </a:p>
          <a:p>
            <a:pPr lvl="1">
              <a:lnSpc>
                <a:spcPct val="100000"/>
              </a:lnSpc>
              <a:spcBef>
                <a:spcPts val="45"/>
              </a:spcBef>
              <a:buFont typeface="Wingdings"/>
              <a:buChar char=""/>
            </a:pPr>
            <a:endParaRPr sz="1700">
              <a:latin typeface="Arial Unicode MS"/>
              <a:cs typeface="Arial Unicode MS"/>
            </a:endParaRPr>
          </a:p>
          <a:p>
            <a:pPr marL="588645" lvl="1" indent="-287655">
              <a:lnSpc>
                <a:spcPct val="100000"/>
              </a:lnSpc>
              <a:buSzPct val="60000"/>
              <a:buFont typeface="Wingdings"/>
              <a:buChar char=""/>
              <a:tabLst>
                <a:tab pos="588645" algn="l"/>
                <a:tab pos="589280" algn="l"/>
              </a:tabLst>
            </a:pPr>
            <a:r>
              <a:rPr sz="2000" spc="-10" dirty="0">
                <a:latin typeface="Arial Unicode MS"/>
                <a:cs typeface="Arial Unicode MS"/>
              </a:rPr>
              <a:t>回写</a:t>
            </a:r>
            <a:r>
              <a:rPr sz="2000" spc="45" dirty="0">
                <a:latin typeface="Arial Unicode MS"/>
                <a:cs typeface="Arial Unicode MS"/>
              </a:rPr>
              <a:t>（</a:t>
            </a:r>
            <a:r>
              <a:rPr sz="2000" spc="45" dirty="0">
                <a:latin typeface="Gill Sans MT"/>
                <a:cs typeface="Gill Sans MT"/>
              </a:rPr>
              <a:t>Write-back</a:t>
            </a:r>
            <a:r>
              <a:rPr sz="2000" spc="45" dirty="0">
                <a:latin typeface="Arial Unicode MS"/>
                <a:cs typeface="Arial Unicode MS"/>
              </a:rPr>
              <a:t>）：</a:t>
            </a:r>
            <a:r>
              <a:rPr sz="2000" spc="-10" dirty="0">
                <a:latin typeface="Arial Unicode MS"/>
                <a:cs typeface="Arial Unicode MS"/>
              </a:rPr>
              <a:t>将结果写回</a:t>
            </a:r>
            <a:r>
              <a:rPr sz="2000" spc="10" dirty="0">
                <a:latin typeface="Arial Unicode MS"/>
                <a:cs typeface="Arial Unicode MS"/>
              </a:rPr>
              <a:t>到</a:t>
            </a:r>
            <a:r>
              <a:rPr sz="2000" spc="-10" dirty="0">
                <a:latin typeface="Arial Unicode MS"/>
                <a:cs typeface="Arial Unicode MS"/>
              </a:rPr>
              <a:t>寄存</a:t>
            </a:r>
            <a:r>
              <a:rPr sz="2000" spc="10" dirty="0">
                <a:latin typeface="Arial Unicode MS"/>
                <a:cs typeface="Arial Unicode MS"/>
              </a:rPr>
              <a:t>器</a:t>
            </a:r>
            <a:r>
              <a:rPr sz="2000" spc="-10" dirty="0">
                <a:latin typeface="Arial Unicode MS"/>
                <a:cs typeface="Arial Unicode MS"/>
              </a:rPr>
              <a:t>组</a:t>
            </a:r>
            <a:r>
              <a:rPr sz="2000" dirty="0">
                <a:latin typeface="Arial Unicode MS"/>
                <a:cs typeface="Arial Unicode MS"/>
              </a:rPr>
              <a:t>中</a:t>
            </a:r>
            <a:r>
              <a:rPr sz="2000" spc="-10" dirty="0">
                <a:latin typeface="Arial Unicode MS"/>
                <a:cs typeface="Arial Unicode MS"/>
              </a:rPr>
              <a:t>。</a:t>
            </a:r>
            <a:endParaRPr sz="2000">
              <a:latin typeface="Arial Unicode MS"/>
              <a:cs typeface="Arial Unicode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3816" y="1213103"/>
            <a:ext cx="10564368" cy="440221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19429" y="361645"/>
            <a:ext cx="6205220"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000000"/>
                </a:solidFill>
                <a:latin typeface="Arial Unicode MS"/>
                <a:cs typeface="Arial Unicode MS"/>
              </a:rPr>
              <a:t>基于</a:t>
            </a:r>
            <a:r>
              <a:rPr sz="3200" spc="145" dirty="0">
                <a:solidFill>
                  <a:srgbClr val="000000"/>
                </a:solidFill>
                <a:latin typeface="Gill Sans MT"/>
                <a:cs typeface="Gill Sans MT"/>
              </a:rPr>
              <a:t>ARMv8</a:t>
            </a:r>
            <a:r>
              <a:rPr sz="3200" spc="-10" dirty="0">
                <a:solidFill>
                  <a:srgbClr val="000000"/>
                </a:solidFill>
                <a:latin typeface="Arial Unicode MS"/>
                <a:cs typeface="Arial Unicode MS"/>
              </a:rPr>
              <a:t>的鲲鹏</a:t>
            </a:r>
            <a:r>
              <a:rPr sz="3200" spc="-20" dirty="0">
                <a:solidFill>
                  <a:srgbClr val="000000"/>
                </a:solidFill>
                <a:latin typeface="Arial Unicode MS"/>
                <a:cs typeface="Arial Unicode MS"/>
              </a:rPr>
              <a:t>流</a:t>
            </a:r>
            <a:r>
              <a:rPr sz="3200" spc="-10" dirty="0">
                <a:solidFill>
                  <a:srgbClr val="000000"/>
                </a:solidFill>
                <a:latin typeface="Arial Unicode MS"/>
                <a:cs typeface="Arial Unicode MS"/>
              </a:rPr>
              <a:t>水线</a:t>
            </a:r>
            <a:r>
              <a:rPr sz="3200" dirty="0">
                <a:solidFill>
                  <a:srgbClr val="000000"/>
                </a:solidFill>
                <a:latin typeface="Arial Unicode MS"/>
                <a:cs typeface="Arial Unicode MS"/>
              </a:rPr>
              <a:t>技</a:t>
            </a:r>
            <a:r>
              <a:rPr sz="3200" spc="-10" dirty="0">
                <a:solidFill>
                  <a:srgbClr val="000000"/>
                </a:solidFill>
                <a:latin typeface="Arial Unicode MS"/>
                <a:cs typeface="Arial Unicode MS"/>
              </a:rPr>
              <a:t>术特点</a:t>
            </a:r>
            <a:endParaRPr sz="3200">
              <a:latin typeface="Arial Unicode MS"/>
              <a:cs typeface="Arial Unicode MS"/>
            </a:endParaRPr>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r>
              <a:rPr spc="75" dirty="0"/>
              <a:t>43</a:t>
            </a:r>
          </a:p>
        </p:txBody>
      </p:sp>
      <p:sp>
        <p:nvSpPr>
          <p:cNvPr id="5" name="object 5"/>
          <p:cNvSpPr txBox="1">
            <a:spLocks noGrp="1"/>
          </p:cNvSpPr>
          <p:nvPr>
            <p:ph type="ftr" sz="quarter" idx="5"/>
          </p:nvPr>
        </p:nvSpPr>
        <p:spPr>
          <a:prstGeom prst="rect">
            <a:avLst/>
          </a:prstGeom>
        </p:spPr>
        <p:txBody>
          <a:bodyPr vert="horz" wrap="square" lIns="0" tIns="8255" rIns="0" bIns="0" rtlCol="0">
            <a:spAutoFit/>
          </a:bodyPr>
          <a:lstStyle/>
          <a:p>
            <a:pPr marL="12700">
              <a:lnSpc>
                <a:spcPct val="100000"/>
              </a:lnSpc>
              <a:spcBef>
                <a:spcPts val="65"/>
              </a:spcBef>
            </a:pPr>
            <a:r>
              <a:rPr spc="80" dirty="0"/>
              <a:t>Huawei</a:t>
            </a:r>
            <a:r>
              <a:rPr spc="-45" dirty="0"/>
              <a:t> </a:t>
            </a:r>
            <a:r>
              <a:rPr spc="55" dirty="0"/>
              <a:t>Confidential</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4226</Words>
  <Application>Microsoft Office PowerPoint</Application>
  <PresentationFormat>宽屏</PresentationFormat>
  <Paragraphs>591</Paragraphs>
  <Slides>39</Slides>
  <Notes>15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53" baseType="lpstr">
      <vt:lpstr>Arial Unicode MS</vt:lpstr>
      <vt:lpstr>Huawei Sans</vt:lpstr>
      <vt:lpstr>Microsoft JhengHei</vt:lpstr>
      <vt:lpstr>等线</vt:lpstr>
      <vt:lpstr>等线 Light</vt:lpstr>
      <vt:lpstr>Microsoft YaHei</vt:lpstr>
      <vt:lpstr>Microsoft YaHei</vt:lpstr>
      <vt:lpstr>Arial</vt:lpstr>
      <vt:lpstr>Calibri</vt:lpstr>
      <vt:lpstr>Gill Sans MT</vt:lpstr>
      <vt:lpstr>Times New Roman</vt:lpstr>
      <vt:lpstr>Wingdings</vt:lpstr>
      <vt:lpstr>Office 主题​​</vt:lpstr>
      <vt:lpstr>Microsoft Visio Drawing</vt:lpstr>
      <vt:lpstr>计算机组成与结构 &amp; 智能芯片原理</vt:lpstr>
      <vt:lpstr>PowerPoint 演示文稿</vt:lpstr>
      <vt:lpstr>ARM公司授权体系</vt:lpstr>
      <vt:lpstr>主流CPU发展路径</vt:lpstr>
      <vt:lpstr>ARM提供更多计算核心</vt:lpstr>
      <vt:lpstr>ARM架构发展史 (1)</vt:lpstr>
      <vt:lpstr>ARM架构发展史 (2)</vt:lpstr>
      <vt:lpstr>ARM处理器流水线</vt:lpstr>
      <vt:lpstr>基于ARMv8的鲲鹏流水线技术特点</vt:lpstr>
      <vt:lpstr>基于ARMv8的鲲鹏流水线技术特点</vt:lpstr>
      <vt:lpstr>PowerPoint 演示文稿</vt:lpstr>
      <vt:lpstr>鲲鹏处理器</vt:lpstr>
      <vt:lpstr>鲲鹏简介</vt:lpstr>
      <vt:lpstr>鲲鹏920系列芯片规格</vt:lpstr>
      <vt:lpstr>鲲鹏920系列芯片架构——乐高架构</vt:lpstr>
      <vt:lpstr>鲲鹏920系列芯片架构——多片互联</vt:lpstr>
      <vt:lpstr>鲲鹏920系列芯片架构——内存子系统</vt:lpstr>
      <vt:lpstr>鲲鹏920系列芯片架构——I/O子系统</vt:lpstr>
      <vt:lpstr>基于ARMv8的鲲鹏流水线技术特点</vt:lpstr>
      <vt:lpstr>鲲鹏流水线技术：弱保序</vt:lpstr>
      <vt:lpstr>鲲鹏920系列芯片——计算加速 Kunpeng NEON指令</vt:lpstr>
      <vt:lpstr>NEON案例——Hyperscan移植</vt:lpstr>
      <vt:lpstr>鲲鹏920系列芯片——加速器引擎功能 (1)</vt:lpstr>
      <vt:lpstr>鲲鹏920系列芯片——加速器引擎功能 (2)</vt:lpstr>
      <vt:lpstr>PowerPoint 演示文稿</vt:lpstr>
      <vt:lpstr>AI芯片发展历史</vt:lpstr>
      <vt:lpstr>AI芯片现状 — CPU</vt:lpstr>
      <vt:lpstr>AI芯片现状 — GPU</vt:lpstr>
      <vt:lpstr>GPU、CPU设计比对</vt:lpstr>
      <vt:lpstr>GPU、CPU设计比对</vt:lpstr>
      <vt:lpstr>AI芯片现状 — TPU</vt:lpstr>
      <vt:lpstr>PowerPoint 演示文稿</vt:lpstr>
      <vt:lpstr>昇腾（Ascend）AI处理器</vt:lpstr>
      <vt:lpstr>AI Core：在昇腾处理器中的位置 </vt:lpstr>
      <vt:lpstr>AI Core：计算单元 </vt:lpstr>
      <vt:lpstr>AI Core：计算单元 —— 加速原理 </vt:lpstr>
      <vt:lpstr>AI Core：存储系统 </vt:lpstr>
      <vt:lpstr>AI Core：控制单元 </vt:lpstr>
      <vt:lpstr>基于昇腾AI处理器的产品形态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计算机组成与结构 &amp; 智能芯片原理</dc:title>
  <dc:creator>圣宇</dc:creator>
  <cp:lastModifiedBy>圣宇</cp:lastModifiedBy>
  <cp:revision>26</cp:revision>
  <dcterms:created xsi:type="dcterms:W3CDTF">2022-02-20T08:00:08Z</dcterms:created>
  <dcterms:modified xsi:type="dcterms:W3CDTF">2023-02-26T07:26:56Z</dcterms:modified>
</cp:coreProperties>
</file>